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0" r:id="rId3"/>
    <p:sldId id="305" r:id="rId4"/>
    <p:sldId id="315" r:id="rId5"/>
    <p:sldId id="322" r:id="rId6"/>
    <p:sldId id="268" r:id="rId7"/>
    <p:sldId id="270" r:id="rId8"/>
    <p:sldId id="273" r:id="rId9"/>
    <p:sldId id="310" r:id="rId10"/>
    <p:sldId id="311" r:id="rId11"/>
    <p:sldId id="319" r:id="rId12"/>
    <p:sldId id="306" r:id="rId13"/>
    <p:sldId id="313" r:id="rId14"/>
    <p:sldId id="301" r:id="rId15"/>
    <p:sldId id="300" r:id="rId16"/>
    <p:sldId id="317" r:id="rId17"/>
    <p:sldId id="309" r:id="rId18"/>
    <p:sldId id="307" r:id="rId19"/>
    <p:sldId id="316" r:id="rId20"/>
    <p:sldId id="324" r:id="rId21"/>
    <p:sldId id="318" r:id="rId22"/>
    <p:sldId id="323" r:id="rId23"/>
    <p:sldId id="275" r:id="rId24"/>
    <p:sldId id="277" r:id="rId25"/>
    <p:sldId id="278" r:id="rId26"/>
    <p:sldId id="279" r:id="rId27"/>
    <p:sldId id="288" r:id="rId28"/>
    <p:sldId id="289" r:id="rId29"/>
    <p:sldId id="290" r:id="rId30"/>
    <p:sldId id="291" r:id="rId31"/>
    <p:sldId id="294" r:id="rId32"/>
    <p:sldId id="295" r:id="rId33"/>
    <p:sldId id="257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4660"/>
  </p:normalViewPr>
  <p:slideViewPr>
    <p:cSldViewPr>
      <p:cViewPr varScale="1">
        <p:scale>
          <a:sx n="82" d="100"/>
          <a:sy n="82" d="100"/>
        </p:scale>
        <p:origin x="117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F3E154-094E-4EB9-B6E1-AA3FDE7F915E}" type="doc">
      <dgm:prSet loTypeId="urn:microsoft.com/office/officeart/2005/8/layout/cycle1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0FA04D6D-DE8D-4831-9043-BC5BC207D8B3}">
      <dgm:prSet phldrT="[Texto]"/>
      <dgm:spPr/>
      <dgm:t>
        <a:bodyPr/>
        <a:lstStyle/>
        <a:p>
          <a:r>
            <a:rPr lang="es-ES" dirty="0"/>
            <a:t>Identificar valor</a:t>
          </a:r>
        </a:p>
      </dgm:t>
    </dgm:pt>
    <dgm:pt modelId="{03C1B6EB-FDC9-4CFD-A81C-E2309EA586D6}" type="parTrans" cxnId="{50F980F4-54BA-4D02-BBBF-9C68D4D4108B}">
      <dgm:prSet/>
      <dgm:spPr/>
      <dgm:t>
        <a:bodyPr/>
        <a:lstStyle/>
        <a:p>
          <a:endParaRPr lang="es-ES"/>
        </a:p>
      </dgm:t>
    </dgm:pt>
    <dgm:pt modelId="{8688F722-7B47-4B52-BC12-CB64057A7465}" type="sibTrans" cxnId="{50F980F4-54BA-4D02-BBBF-9C68D4D4108B}">
      <dgm:prSet/>
      <dgm:spPr/>
      <dgm:t>
        <a:bodyPr/>
        <a:lstStyle/>
        <a:p>
          <a:endParaRPr lang="es-ES"/>
        </a:p>
      </dgm:t>
    </dgm:pt>
    <dgm:pt modelId="{FAE54A7E-CA49-4F82-A2CC-340C4374ADAE}">
      <dgm:prSet phldrT="[Texto]"/>
      <dgm:spPr/>
      <dgm:t>
        <a:bodyPr/>
        <a:lstStyle/>
        <a:p>
          <a:r>
            <a:rPr lang="es-ES" dirty="0"/>
            <a:t>Mapear la cadena de valor</a:t>
          </a:r>
        </a:p>
      </dgm:t>
    </dgm:pt>
    <dgm:pt modelId="{EE8D00AF-078C-46D5-9FC0-B94E3A9E748A}" type="parTrans" cxnId="{024C61C3-B3E9-4B7D-B39A-22C318BD0388}">
      <dgm:prSet/>
      <dgm:spPr/>
      <dgm:t>
        <a:bodyPr/>
        <a:lstStyle/>
        <a:p>
          <a:endParaRPr lang="es-ES"/>
        </a:p>
      </dgm:t>
    </dgm:pt>
    <dgm:pt modelId="{4E69B453-7FF4-4673-A453-3617073FBB0C}" type="sibTrans" cxnId="{024C61C3-B3E9-4B7D-B39A-22C318BD0388}">
      <dgm:prSet/>
      <dgm:spPr/>
      <dgm:t>
        <a:bodyPr/>
        <a:lstStyle/>
        <a:p>
          <a:endParaRPr lang="es-ES"/>
        </a:p>
      </dgm:t>
    </dgm:pt>
    <dgm:pt modelId="{C28300D0-A525-4C7C-8C53-40B367F447DE}">
      <dgm:prSet phldrT="[Texto]"/>
      <dgm:spPr/>
      <dgm:t>
        <a:bodyPr/>
        <a:lstStyle/>
        <a:p>
          <a:r>
            <a:rPr lang="es-ES" dirty="0"/>
            <a:t>Establecer la tracción</a:t>
          </a:r>
        </a:p>
      </dgm:t>
    </dgm:pt>
    <dgm:pt modelId="{5C1A8392-5E97-4ECD-A8F1-DDCB4788DA08}" type="parTrans" cxnId="{4DCEF724-89C0-419B-874A-A4A51E8A7957}">
      <dgm:prSet/>
      <dgm:spPr/>
      <dgm:t>
        <a:bodyPr/>
        <a:lstStyle/>
        <a:p>
          <a:endParaRPr lang="es-ES"/>
        </a:p>
      </dgm:t>
    </dgm:pt>
    <dgm:pt modelId="{B1B04926-081E-43D9-96E5-1739698168E6}" type="sibTrans" cxnId="{4DCEF724-89C0-419B-874A-A4A51E8A7957}">
      <dgm:prSet/>
      <dgm:spPr/>
      <dgm:t>
        <a:bodyPr/>
        <a:lstStyle/>
        <a:p>
          <a:endParaRPr lang="es-ES"/>
        </a:p>
      </dgm:t>
    </dgm:pt>
    <dgm:pt modelId="{B8E77065-043C-4590-A4E8-C0A6E797F591}">
      <dgm:prSet phldrT="[Texto]"/>
      <dgm:spPr/>
      <dgm:t>
        <a:bodyPr/>
        <a:lstStyle/>
        <a:p>
          <a:r>
            <a:rPr lang="es-ES" dirty="0"/>
            <a:t>Buscar la perfección</a:t>
          </a:r>
        </a:p>
      </dgm:t>
    </dgm:pt>
    <dgm:pt modelId="{603652F0-BB04-4CCA-AF32-95977FA47740}" type="parTrans" cxnId="{DCE475B0-7DCF-4893-A765-2996C88E8BA6}">
      <dgm:prSet/>
      <dgm:spPr/>
      <dgm:t>
        <a:bodyPr/>
        <a:lstStyle/>
        <a:p>
          <a:endParaRPr lang="es-ES"/>
        </a:p>
      </dgm:t>
    </dgm:pt>
    <dgm:pt modelId="{E54FE01D-9029-4B6A-BBA2-F60C2973396B}" type="sibTrans" cxnId="{DCE475B0-7DCF-4893-A765-2996C88E8BA6}">
      <dgm:prSet/>
      <dgm:spPr/>
      <dgm:t>
        <a:bodyPr/>
        <a:lstStyle/>
        <a:p>
          <a:endParaRPr lang="es-ES"/>
        </a:p>
      </dgm:t>
    </dgm:pt>
    <dgm:pt modelId="{17EEBA9F-9421-4F6F-BC25-D2727CF64AB0}">
      <dgm:prSet phldrT="[Texto]"/>
      <dgm:spPr/>
      <dgm:t>
        <a:bodyPr/>
        <a:lstStyle/>
        <a:p>
          <a:r>
            <a:rPr lang="es-ES" dirty="0"/>
            <a:t>Crear el flujo</a:t>
          </a:r>
        </a:p>
      </dgm:t>
    </dgm:pt>
    <dgm:pt modelId="{99433890-43A0-4D9A-A8D4-F92AE2077DA4}" type="parTrans" cxnId="{CA4BA1E9-6834-4279-A5FA-6D28E88CC1C0}">
      <dgm:prSet/>
      <dgm:spPr/>
      <dgm:t>
        <a:bodyPr/>
        <a:lstStyle/>
        <a:p>
          <a:endParaRPr lang="es-ES"/>
        </a:p>
      </dgm:t>
    </dgm:pt>
    <dgm:pt modelId="{5A5F503C-DB22-4E84-9791-4BD0335457E7}" type="sibTrans" cxnId="{CA4BA1E9-6834-4279-A5FA-6D28E88CC1C0}">
      <dgm:prSet/>
      <dgm:spPr/>
      <dgm:t>
        <a:bodyPr/>
        <a:lstStyle/>
        <a:p>
          <a:endParaRPr lang="es-ES"/>
        </a:p>
      </dgm:t>
    </dgm:pt>
    <dgm:pt modelId="{17D5E484-0325-4BA5-B101-0DED926EC891}" type="pres">
      <dgm:prSet presAssocID="{4CF3E154-094E-4EB9-B6E1-AA3FDE7F915E}" presName="cycle" presStyleCnt="0">
        <dgm:presLayoutVars>
          <dgm:dir/>
          <dgm:resizeHandles val="exact"/>
        </dgm:presLayoutVars>
      </dgm:prSet>
      <dgm:spPr/>
    </dgm:pt>
    <dgm:pt modelId="{E3600F5C-129C-4B37-9B44-F151D2A8DFC5}" type="pres">
      <dgm:prSet presAssocID="{0FA04D6D-DE8D-4831-9043-BC5BC207D8B3}" presName="dummy" presStyleCnt="0"/>
      <dgm:spPr/>
    </dgm:pt>
    <dgm:pt modelId="{FBF58C40-E7D2-4325-9544-A3F0693739AC}" type="pres">
      <dgm:prSet presAssocID="{0FA04D6D-DE8D-4831-9043-BC5BC207D8B3}" presName="node" presStyleLbl="revTx" presStyleIdx="0" presStyleCnt="5">
        <dgm:presLayoutVars>
          <dgm:bulletEnabled val="1"/>
        </dgm:presLayoutVars>
      </dgm:prSet>
      <dgm:spPr/>
    </dgm:pt>
    <dgm:pt modelId="{C51120C1-5E7D-455D-816E-D6499291AC95}" type="pres">
      <dgm:prSet presAssocID="{8688F722-7B47-4B52-BC12-CB64057A7465}" presName="sibTrans" presStyleLbl="node1" presStyleIdx="0" presStyleCnt="5" custLinFactNeighborX="0" custLinFactNeighborY="-80"/>
      <dgm:spPr/>
    </dgm:pt>
    <dgm:pt modelId="{6B040070-EB46-4ECB-AE18-68BDE450F467}" type="pres">
      <dgm:prSet presAssocID="{FAE54A7E-CA49-4F82-A2CC-340C4374ADAE}" presName="dummy" presStyleCnt="0"/>
      <dgm:spPr/>
    </dgm:pt>
    <dgm:pt modelId="{CA66AB9A-1D60-4A55-9DE4-559F777CE5BF}" type="pres">
      <dgm:prSet presAssocID="{FAE54A7E-CA49-4F82-A2CC-340C4374ADAE}" presName="node" presStyleLbl="revTx" presStyleIdx="1" presStyleCnt="5">
        <dgm:presLayoutVars>
          <dgm:bulletEnabled val="1"/>
        </dgm:presLayoutVars>
      </dgm:prSet>
      <dgm:spPr/>
    </dgm:pt>
    <dgm:pt modelId="{EBB7BCE4-875A-4F1B-BD49-E30613B8B175}" type="pres">
      <dgm:prSet presAssocID="{4E69B453-7FF4-4673-A453-3617073FBB0C}" presName="sibTrans" presStyleLbl="node1" presStyleIdx="1" presStyleCnt="5"/>
      <dgm:spPr/>
    </dgm:pt>
    <dgm:pt modelId="{440E3EC4-D475-4A06-9E86-E58D8375BDCA}" type="pres">
      <dgm:prSet presAssocID="{17EEBA9F-9421-4F6F-BC25-D2727CF64AB0}" presName="dummy" presStyleCnt="0"/>
      <dgm:spPr/>
    </dgm:pt>
    <dgm:pt modelId="{28F6959C-89ED-41E9-BC46-D8689CD3EFC8}" type="pres">
      <dgm:prSet presAssocID="{17EEBA9F-9421-4F6F-BC25-D2727CF64AB0}" presName="node" presStyleLbl="revTx" presStyleIdx="2" presStyleCnt="5">
        <dgm:presLayoutVars>
          <dgm:bulletEnabled val="1"/>
        </dgm:presLayoutVars>
      </dgm:prSet>
      <dgm:spPr/>
    </dgm:pt>
    <dgm:pt modelId="{C2BA28C2-EE2D-40DF-BC51-603D43D528C2}" type="pres">
      <dgm:prSet presAssocID="{5A5F503C-DB22-4E84-9791-4BD0335457E7}" presName="sibTrans" presStyleLbl="node1" presStyleIdx="2" presStyleCnt="5"/>
      <dgm:spPr/>
    </dgm:pt>
    <dgm:pt modelId="{9AB55DD1-12FD-46F8-B9AF-941A23CA65A8}" type="pres">
      <dgm:prSet presAssocID="{C28300D0-A525-4C7C-8C53-40B367F447DE}" presName="dummy" presStyleCnt="0"/>
      <dgm:spPr/>
    </dgm:pt>
    <dgm:pt modelId="{F0A8B0C4-D99B-47BB-B6E5-18EE07210676}" type="pres">
      <dgm:prSet presAssocID="{C28300D0-A525-4C7C-8C53-40B367F447DE}" presName="node" presStyleLbl="revTx" presStyleIdx="3" presStyleCnt="5">
        <dgm:presLayoutVars>
          <dgm:bulletEnabled val="1"/>
        </dgm:presLayoutVars>
      </dgm:prSet>
      <dgm:spPr/>
    </dgm:pt>
    <dgm:pt modelId="{234C396D-59EA-4924-AE1B-481E0ED197F8}" type="pres">
      <dgm:prSet presAssocID="{B1B04926-081E-43D9-96E5-1739698168E6}" presName="sibTrans" presStyleLbl="node1" presStyleIdx="3" presStyleCnt="5"/>
      <dgm:spPr/>
    </dgm:pt>
    <dgm:pt modelId="{35712E18-4EF3-446C-9B6F-351124647A97}" type="pres">
      <dgm:prSet presAssocID="{B8E77065-043C-4590-A4E8-C0A6E797F591}" presName="dummy" presStyleCnt="0"/>
      <dgm:spPr/>
    </dgm:pt>
    <dgm:pt modelId="{10F2A8DC-3BCF-4D52-8E44-F75B12285A7B}" type="pres">
      <dgm:prSet presAssocID="{B8E77065-043C-4590-A4E8-C0A6E797F591}" presName="node" presStyleLbl="revTx" presStyleIdx="4" presStyleCnt="5">
        <dgm:presLayoutVars>
          <dgm:bulletEnabled val="1"/>
        </dgm:presLayoutVars>
      </dgm:prSet>
      <dgm:spPr/>
    </dgm:pt>
    <dgm:pt modelId="{960DD089-3E95-4938-A33E-D8F7FB7A1A39}" type="pres">
      <dgm:prSet presAssocID="{E54FE01D-9029-4B6A-BBA2-F60C2973396B}" presName="sibTrans" presStyleLbl="node1" presStyleIdx="4" presStyleCnt="5"/>
      <dgm:spPr/>
    </dgm:pt>
  </dgm:ptLst>
  <dgm:cxnLst>
    <dgm:cxn modelId="{50F980F4-54BA-4D02-BBBF-9C68D4D4108B}" srcId="{4CF3E154-094E-4EB9-B6E1-AA3FDE7F915E}" destId="{0FA04D6D-DE8D-4831-9043-BC5BC207D8B3}" srcOrd="0" destOrd="0" parTransId="{03C1B6EB-FDC9-4CFD-A81C-E2309EA586D6}" sibTransId="{8688F722-7B47-4B52-BC12-CB64057A7465}"/>
    <dgm:cxn modelId="{1288B536-21C5-422B-87A2-D2902AB89E0A}" type="presOf" srcId="{E54FE01D-9029-4B6A-BBA2-F60C2973396B}" destId="{960DD089-3E95-4938-A33E-D8F7FB7A1A39}" srcOrd="0" destOrd="0" presId="urn:microsoft.com/office/officeart/2005/8/layout/cycle1"/>
    <dgm:cxn modelId="{4DCEF724-89C0-419B-874A-A4A51E8A7957}" srcId="{4CF3E154-094E-4EB9-B6E1-AA3FDE7F915E}" destId="{C28300D0-A525-4C7C-8C53-40B367F447DE}" srcOrd="3" destOrd="0" parTransId="{5C1A8392-5E97-4ECD-A8F1-DDCB4788DA08}" sibTransId="{B1B04926-081E-43D9-96E5-1739698168E6}"/>
    <dgm:cxn modelId="{40DF76D1-FEF1-4333-B01B-B55542C1422F}" type="presOf" srcId="{C28300D0-A525-4C7C-8C53-40B367F447DE}" destId="{F0A8B0C4-D99B-47BB-B6E5-18EE07210676}" srcOrd="0" destOrd="0" presId="urn:microsoft.com/office/officeart/2005/8/layout/cycle1"/>
    <dgm:cxn modelId="{853F7EAB-62EE-4A8F-A1A0-75515BB68789}" type="presOf" srcId="{B8E77065-043C-4590-A4E8-C0A6E797F591}" destId="{10F2A8DC-3BCF-4D52-8E44-F75B12285A7B}" srcOrd="0" destOrd="0" presId="urn:microsoft.com/office/officeart/2005/8/layout/cycle1"/>
    <dgm:cxn modelId="{7A2963A4-6695-4AB1-9429-3856E5F35D6F}" type="presOf" srcId="{5A5F503C-DB22-4E84-9791-4BD0335457E7}" destId="{C2BA28C2-EE2D-40DF-BC51-603D43D528C2}" srcOrd="0" destOrd="0" presId="urn:microsoft.com/office/officeart/2005/8/layout/cycle1"/>
    <dgm:cxn modelId="{5D6F51AF-2DF6-46D6-A413-26D0D9087FC9}" type="presOf" srcId="{FAE54A7E-CA49-4F82-A2CC-340C4374ADAE}" destId="{CA66AB9A-1D60-4A55-9DE4-559F777CE5BF}" srcOrd="0" destOrd="0" presId="urn:microsoft.com/office/officeart/2005/8/layout/cycle1"/>
    <dgm:cxn modelId="{CA4BA1E9-6834-4279-A5FA-6D28E88CC1C0}" srcId="{4CF3E154-094E-4EB9-B6E1-AA3FDE7F915E}" destId="{17EEBA9F-9421-4F6F-BC25-D2727CF64AB0}" srcOrd="2" destOrd="0" parTransId="{99433890-43A0-4D9A-A8D4-F92AE2077DA4}" sibTransId="{5A5F503C-DB22-4E84-9791-4BD0335457E7}"/>
    <dgm:cxn modelId="{F990481B-A4F4-4C8E-8E35-C85568FB158B}" type="presOf" srcId="{17EEBA9F-9421-4F6F-BC25-D2727CF64AB0}" destId="{28F6959C-89ED-41E9-BC46-D8689CD3EFC8}" srcOrd="0" destOrd="0" presId="urn:microsoft.com/office/officeart/2005/8/layout/cycle1"/>
    <dgm:cxn modelId="{024C61C3-B3E9-4B7D-B39A-22C318BD0388}" srcId="{4CF3E154-094E-4EB9-B6E1-AA3FDE7F915E}" destId="{FAE54A7E-CA49-4F82-A2CC-340C4374ADAE}" srcOrd="1" destOrd="0" parTransId="{EE8D00AF-078C-46D5-9FC0-B94E3A9E748A}" sibTransId="{4E69B453-7FF4-4673-A453-3617073FBB0C}"/>
    <dgm:cxn modelId="{320708CF-86E7-4C5C-A41C-E9654F644616}" type="presOf" srcId="{0FA04D6D-DE8D-4831-9043-BC5BC207D8B3}" destId="{FBF58C40-E7D2-4325-9544-A3F0693739AC}" srcOrd="0" destOrd="0" presId="urn:microsoft.com/office/officeart/2005/8/layout/cycle1"/>
    <dgm:cxn modelId="{53BB4689-590F-483F-87D8-8BD28E0946BC}" type="presOf" srcId="{4E69B453-7FF4-4673-A453-3617073FBB0C}" destId="{EBB7BCE4-875A-4F1B-BD49-E30613B8B175}" srcOrd="0" destOrd="0" presId="urn:microsoft.com/office/officeart/2005/8/layout/cycle1"/>
    <dgm:cxn modelId="{DCE475B0-7DCF-4893-A765-2996C88E8BA6}" srcId="{4CF3E154-094E-4EB9-B6E1-AA3FDE7F915E}" destId="{B8E77065-043C-4590-A4E8-C0A6E797F591}" srcOrd="4" destOrd="0" parTransId="{603652F0-BB04-4CCA-AF32-95977FA47740}" sibTransId="{E54FE01D-9029-4B6A-BBA2-F60C2973396B}"/>
    <dgm:cxn modelId="{693BE74B-2C7D-4AD1-A464-EA6219C46137}" type="presOf" srcId="{B1B04926-081E-43D9-96E5-1739698168E6}" destId="{234C396D-59EA-4924-AE1B-481E0ED197F8}" srcOrd="0" destOrd="0" presId="urn:microsoft.com/office/officeart/2005/8/layout/cycle1"/>
    <dgm:cxn modelId="{E0969BA7-70C8-4704-9FCC-E7A9D0F145CB}" type="presOf" srcId="{8688F722-7B47-4B52-BC12-CB64057A7465}" destId="{C51120C1-5E7D-455D-816E-D6499291AC95}" srcOrd="0" destOrd="0" presId="urn:microsoft.com/office/officeart/2005/8/layout/cycle1"/>
    <dgm:cxn modelId="{CD360666-BA15-4767-A5AD-A69B8ECC2D9C}" type="presOf" srcId="{4CF3E154-094E-4EB9-B6E1-AA3FDE7F915E}" destId="{17D5E484-0325-4BA5-B101-0DED926EC891}" srcOrd="0" destOrd="0" presId="urn:microsoft.com/office/officeart/2005/8/layout/cycle1"/>
    <dgm:cxn modelId="{36BB1BAE-A363-4DAF-B069-BA68A1196596}" type="presParOf" srcId="{17D5E484-0325-4BA5-B101-0DED926EC891}" destId="{E3600F5C-129C-4B37-9B44-F151D2A8DFC5}" srcOrd="0" destOrd="0" presId="urn:microsoft.com/office/officeart/2005/8/layout/cycle1"/>
    <dgm:cxn modelId="{57A7C3C5-46DE-42B5-9221-D4FC2F7480FB}" type="presParOf" srcId="{17D5E484-0325-4BA5-B101-0DED926EC891}" destId="{FBF58C40-E7D2-4325-9544-A3F0693739AC}" srcOrd="1" destOrd="0" presId="urn:microsoft.com/office/officeart/2005/8/layout/cycle1"/>
    <dgm:cxn modelId="{69416954-B48C-4986-9EF4-A78C39F9C540}" type="presParOf" srcId="{17D5E484-0325-4BA5-B101-0DED926EC891}" destId="{C51120C1-5E7D-455D-816E-D6499291AC95}" srcOrd="2" destOrd="0" presId="urn:microsoft.com/office/officeart/2005/8/layout/cycle1"/>
    <dgm:cxn modelId="{8FD88A48-BDC0-44DA-9C27-9344D92806CF}" type="presParOf" srcId="{17D5E484-0325-4BA5-B101-0DED926EC891}" destId="{6B040070-EB46-4ECB-AE18-68BDE450F467}" srcOrd="3" destOrd="0" presId="urn:microsoft.com/office/officeart/2005/8/layout/cycle1"/>
    <dgm:cxn modelId="{E11E5DA2-754A-4ABF-8947-334BB1B1A6DB}" type="presParOf" srcId="{17D5E484-0325-4BA5-B101-0DED926EC891}" destId="{CA66AB9A-1D60-4A55-9DE4-559F777CE5BF}" srcOrd="4" destOrd="0" presId="urn:microsoft.com/office/officeart/2005/8/layout/cycle1"/>
    <dgm:cxn modelId="{8D107551-498F-46C3-BABD-09B63F47DB66}" type="presParOf" srcId="{17D5E484-0325-4BA5-B101-0DED926EC891}" destId="{EBB7BCE4-875A-4F1B-BD49-E30613B8B175}" srcOrd="5" destOrd="0" presId="urn:microsoft.com/office/officeart/2005/8/layout/cycle1"/>
    <dgm:cxn modelId="{A4D5BAD6-645E-4E01-8EB8-2EB4452A7916}" type="presParOf" srcId="{17D5E484-0325-4BA5-B101-0DED926EC891}" destId="{440E3EC4-D475-4A06-9E86-E58D8375BDCA}" srcOrd="6" destOrd="0" presId="urn:microsoft.com/office/officeart/2005/8/layout/cycle1"/>
    <dgm:cxn modelId="{42439F4E-63DD-44BC-8F86-80E4360BE8DF}" type="presParOf" srcId="{17D5E484-0325-4BA5-B101-0DED926EC891}" destId="{28F6959C-89ED-41E9-BC46-D8689CD3EFC8}" srcOrd="7" destOrd="0" presId="urn:microsoft.com/office/officeart/2005/8/layout/cycle1"/>
    <dgm:cxn modelId="{F753F5A4-7DEB-44A0-98E6-AFD61D8AAD04}" type="presParOf" srcId="{17D5E484-0325-4BA5-B101-0DED926EC891}" destId="{C2BA28C2-EE2D-40DF-BC51-603D43D528C2}" srcOrd="8" destOrd="0" presId="urn:microsoft.com/office/officeart/2005/8/layout/cycle1"/>
    <dgm:cxn modelId="{DFC43F3A-B39C-4566-822C-B57798B0AD4C}" type="presParOf" srcId="{17D5E484-0325-4BA5-B101-0DED926EC891}" destId="{9AB55DD1-12FD-46F8-B9AF-941A23CA65A8}" srcOrd="9" destOrd="0" presId="urn:microsoft.com/office/officeart/2005/8/layout/cycle1"/>
    <dgm:cxn modelId="{7995EA06-2993-4136-9010-6061162C0C3A}" type="presParOf" srcId="{17D5E484-0325-4BA5-B101-0DED926EC891}" destId="{F0A8B0C4-D99B-47BB-B6E5-18EE07210676}" srcOrd="10" destOrd="0" presId="urn:microsoft.com/office/officeart/2005/8/layout/cycle1"/>
    <dgm:cxn modelId="{E52BE388-95E0-4117-ACC8-63C2512927B3}" type="presParOf" srcId="{17D5E484-0325-4BA5-B101-0DED926EC891}" destId="{234C396D-59EA-4924-AE1B-481E0ED197F8}" srcOrd="11" destOrd="0" presId="urn:microsoft.com/office/officeart/2005/8/layout/cycle1"/>
    <dgm:cxn modelId="{2D78A209-F46F-4B86-AB9C-86CF563010FA}" type="presParOf" srcId="{17D5E484-0325-4BA5-B101-0DED926EC891}" destId="{35712E18-4EF3-446C-9B6F-351124647A97}" srcOrd="12" destOrd="0" presId="urn:microsoft.com/office/officeart/2005/8/layout/cycle1"/>
    <dgm:cxn modelId="{C3E89123-2BB1-40B6-9FC4-2362F3066D70}" type="presParOf" srcId="{17D5E484-0325-4BA5-B101-0DED926EC891}" destId="{10F2A8DC-3BCF-4D52-8E44-F75B12285A7B}" srcOrd="13" destOrd="0" presId="urn:microsoft.com/office/officeart/2005/8/layout/cycle1"/>
    <dgm:cxn modelId="{75BAA9C1-0ED5-4971-87A4-D6BC1637BDD2}" type="presParOf" srcId="{17D5E484-0325-4BA5-B101-0DED926EC891}" destId="{960DD089-3E95-4938-A33E-D8F7FB7A1A39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F3E154-094E-4EB9-B6E1-AA3FDE7F915E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7D5E484-0325-4BA5-B101-0DED926EC891}" type="pres">
      <dgm:prSet presAssocID="{4CF3E154-094E-4EB9-B6E1-AA3FDE7F915E}" presName="cycle" presStyleCnt="0">
        <dgm:presLayoutVars>
          <dgm:dir/>
          <dgm:resizeHandles val="exact"/>
        </dgm:presLayoutVars>
      </dgm:prSet>
      <dgm:spPr/>
    </dgm:pt>
  </dgm:ptLst>
  <dgm:cxnLst>
    <dgm:cxn modelId="{CD360666-BA15-4767-A5AD-A69B8ECC2D9C}" type="presOf" srcId="{4CF3E154-094E-4EB9-B6E1-AA3FDE7F915E}" destId="{17D5E484-0325-4BA5-B101-0DED926EC891}" srcOrd="0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7911E6-8130-47E9-A89D-24AFAE6D59F3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422CBDD-A84E-42E2-A7D3-D3923FB0657A}">
      <dgm:prSet phldrT="[Texto]"/>
      <dgm:spPr/>
      <dgm:t>
        <a:bodyPr/>
        <a:lstStyle/>
        <a:p>
          <a:r>
            <a:rPr lang="es-ES" dirty="0"/>
            <a:t>Identificar valor</a:t>
          </a:r>
        </a:p>
      </dgm:t>
    </dgm:pt>
    <dgm:pt modelId="{5370DB1E-7377-4387-AC31-EF1DB4A4F0C7}" type="parTrans" cxnId="{C111796A-6ED0-44D9-AF0E-9D7BB720E158}">
      <dgm:prSet/>
      <dgm:spPr/>
      <dgm:t>
        <a:bodyPr/>
        <a:lstStyle/>
        <a:p>
          <a:endParaRPr lang="es-ES"/>
        </a:p>
      </dgm:t>
    </dgm:pt>
    <dgm:pt modelId="{1FFD0879-47B9-4D64-A608-382AB1A6A368}" type="sibTrans" cxnId="{C111796A-6ED0-44D9-AF0E-9D7BB720E158}">
      <dgm:prSet/>
      <dgm:spPr/>
      <dgm:t>
        <a:bodyPr/>
        <a:lstStyle/>
        <a:p>
          <a:endParaRPr lang="es-ES"/>
        </a:p>
      </dgm:t>
    </dgm:pt>
    <dgm:pt modelId="{9168A224-2595-4503-B965-1A321DF2BD17}">
      <dgm:prSet phldrT="[Texto]"/>
      <dgm:spPr/>
      <dgm:t>
        <a:bodyPr/>
        <a:lstStyle/>
        <a:p>
          <a:r>
            <a:rPr lang="es-ES" dirty="0"/>
            <a:t>Mapear la cadena de valor</a:t>
          </a:r>
        </a:p>
      </dgm:t>
    </dgm:pt>
    <dgm:pt modelId="{9663B309-4E9E-483C-A063-8817B2D4A9B4}" type="parTrans" cxnId="{44A53BFD-9827-48A4-BE7C-72BA8AB3CEEB}">
      <dgm:prSet/>
      <dgm:spPr/>
      <dgm:t>
        <a:bodyPr/>
        <a:lstStyle/>
        <a:p>
          <a:endParaRPr lang="es-ES"/>
        </a:p>
      </dgm:t>
    </dgm:pt>
    <dgm:pt modelId="{90A5DBB6-1716-44A7-9FAD-8A0657E854D8}" type="sibTrans" cxnId="{44A53BFD-9827-48A4-BE7C-72BA8AB3CEEB}">
      <dgm:prSet/>
      <dgm:spPr/>
      <dgm:t>
        <a:bodyPr/>
        <a:lstStyle/>
        <a:p>
          <a:endParaRPr lang="es-ES"/>
        </a:p>
      </dgm:t>
    </dgm:pt>
    <dgm:pt modelId="{4585E7C1-7A57-450C-86F4-C95C03BC38E0}">
      <dgm:prSet phldrT="[Texto]"/>
      <dgm:spPr/>
      <dgm:t>
        <a:bodyPr/>
        <a:lstStyle/>
        <a:p>
          <a:r>
            <a:rPr lang="es-ES" dirty="0"/>
            <a:t>Crear el flujo</a:t>
          </a:r>
        </a:p>
      </dgm:t>
    </dgm:pt>
    <dgm:pt modelId="{ED8337F6-EF46-49A9-AA49-4B49CBEACD63}" type="parTrans" cxnId="{D94FDC90-5E0D-4EF3-9263-E088B700C9DA}">
      <dgm:prSet/>
      <dgm:spPr/>
      <dgm:t>
        <a:bodyPr/>
        <a:lstStyle/>
        <a:p>
          <a:endParaRPr lang="es-ES"/>
        </a:p>
      </dgm:t>
    </dgm:pt>
    <dgm:pt modelId="{02587132-3A68-430D-9672-290E136664D6}" type="sibTrans" cxnId="{D94FDC90-5E0D-4EF3-9263-E088B700C9DA}">
      <dgm:prSet/>
      <dgm:spPr/>
      <dgm:t>
        <a:bodyPr/>
        <a:lstStyle/>
        <a:p>
          <a:endParaRPr lang="es-ES"/>
        </a:p>
      </dgm:t>
    </dgm:pt>
    <dgm:pt modelId="{EA6DB39F-AF0A-4861-9084-DAC91A8A9059}">
      <dgm:prSet phldrT="[Texto]"/>
      <dgm:spPr/>
      <dgm:t>
        <a:bodyPr/>
        <a:lstStyle/>
        <a:p>
          <a:r>
            <a:rPr lang="es-ES" dirty="0"/>
            <a:t>Establecer la tracción</a:t>
          </a:r>
        </a:p>
      </dgm:t>
    </dgm:pt>
    <dgm:pt modelId="{A010DEDA-891A-40F1-A883-D7EEA2E85888}" type="parTrans" cxnId="{06B75935-E628-4C8B-AA0D-8777F8D99EDC}">
      <dgm:prSet/>
      <dgm:spPr/>
      <dgm:t>
        <a:bodyPr/>
        <a:lstStyle/>
        <a:p>
          <a:endParaRPr lang="es-ES"/>
        </a:p>
      </dgm:t>
    </dgm:pt>
    <dgm:pt modelId="{96DFDBE5-EA96-4520-BE1B-D4996E1A4239}" type="sibTrans" cxnId="{06B75935-E628-4C8B-AA0D-8777F8D99EDC}">
      <dgm:prSet/>
      <dgm:spPr/>
      <dgm:t>
        <a:bodyPr/>
        <a:lstStyle/>
        <a:p>
          <a:endParaRPr lang="es-ES"/>
        </a:p>
      </dgm:t>
    </dgm:pt>
    <dgm:pt modelId="{7D707080-B177-4D09-ADA6-DD7F0DD124B0}">
      <dgm:prSet phldrT="[Texto]"/>
      <dgm:spPr/>
      <dgm:t>
        <a:bodyPr/>
        <a:lstStyle/>
        <a:p>
          <a:r>
            <a:rPr lang="es-ES" dirty="0"/>
            <a:t>Buscar la perfección</a:t>
          </a:r>
        </a:p>
      </dgm:t>
    </dgm:pt>
    <dgm:pt modelId="{B0C7908E-AFC4-41C5-A818-24C9B50E0475}" type="parTrans" cxnId="{A84BB9F4-0C06-46F5-A31D-1BF87CB92E5C}">
      <dgm:prSet/>
      <dgm:spPr/>
      <dgm:t>
        <a:bodyPr/>
        <a:lstStyle/>
        <a:p>
          <a:endParaRPr lang="es-ES"/>
        </a:p>
      </dgm:t>
    </dgm:pt>
    <dgm:pt modelId="{0C090642-451A-4C47-BE32-C38D72599229}" type="sibTrans" cxnId="{A84BB9F4-0C06-46F5-A31D-1BF87CB92E5C}">
      <dgm:prSet/>
      <dgm:spPr/>
      <dgm:t>
        <a:bodyPr/>
        <a:lstStyle/>
        <a:p>
          <a:endParaRPr lang="es-ES"/>
        </a:p>
      </dgm:t>
    </dgm:pt>
    <dgm:pt modelId="{D3876E7A-7A78-412A-8582-75CDF6C82C51}">
      <dgm:prSet phldrT="[Texto]"/>
      <dgm:spPr/>
      <dgm:t>
        <a:bodyPr anchor="ctr"/>
        <a:lstStyle/>
        <a:p>
          <a:r>
            <a:rPr lang="es-ES" dirty="0"/>
            <a:t>Definición de objetivos estratégicos</a:t>
          </a:r>
        </a:p>
      </dgm:t>
    </dgm:pt>
    <dgm:pt modelId="{FADC6636-3C15-4692-90E2-D67BBB0B86FA}" type="parTrans" cxnId="{D00CED1A-A0E4-42DE-9140-BB85DD5C6996}">
      <dgm:prSet/>
      <dgm:spPr/>
      <dgm:t>
        <a:bodyPr/>
        <a:lstStyle/>
        <a:p>
          <a:endParaRPr lang="es-ES"/>
        </a:p>
      </dgm:t>
    </dgm:pt>
    <dgm:pt modelId="{B40481C9-A81A-40FB-8B83-E82A99842300}" type="sibTrans" cxnId="{D00CED1A-A0E4-42DE-9140-BB85DD5C6996}">
      <dgm:prSet/>
      <dgm:spPr/>
      <dgm:t>
        <a:bodyPr/>
        <a:lstStyle/>
        <a:p>
          <a:endParaRPr lang="es-ES"/>
        </a:p>
      </dgm:t>
    </dgm:pt>
    <dgm:pt modelId="{BA43F63F-8A16-4143-AC3A-AE86B4C0AED1}">
      <dgm:prSet phldrT="[Texto]"/>
      <dgm:spPr/>
      <dgm:t>
        <a:bodyPr anchor="ctr"/>
        <a:lstStyle/>
        <a:p>
          <a:r>
            <a:rPr lang="es-ES" dirty="0"/>
            <a:t>Priorización de cartera</a:t>
          </a:r>
        </a:p>
      </dgm:t>
    </dgm:pt>
    <dgm:pt modelId="{9CAB232F-07B8-4914-9D2B-10C9E0AFC1B1}" type="parTrans" cxnId="{F8AA9D7F-5C1A-4B41-9E22-E864E460ADED}">
      <dgm:prSet/>
      <dgm:spPr/>
      <dgm:t>
        <a:bodyPr/>
        <a:lstStyle/>
        <a:p>
          <a:endParaRPr lang="es-ES"/>
        </a:p>
      </dgm:t>
    </dgm:pt>
    <dgm:pt modelId="{9BB082D4-6B8D-48EB-A81D-1390F24A34BC}" type="sibTrans" cxnId="{F8AA9D7F-5C1A-4B41-9E22-E864E460ADED}">
      <dgm:prSet/>
      <dgm:spPr/>
      <dgm:t>
        <a:bodyPr/>
        <a:lstStyle/>
        <a:p>
          <a:endParaRPr lang="es-ES"/>
        </a:p>
      </dgm:t>
    </dgm:pt>
    <dgm:pt modelId="{841B44FB-F7FB-4C68-8A0F-A438E663C6D2}">
      <dgm:prSet phldrT="[Texto]"/>
      <dgm:spPr/>
      <dgm:t>
        <a:bodyPr anchor="ctr"/>
        <a:lstStyle/>
        <a:p>
          <a:r>
            <a:rPr lang="es-ES" dirty="0"/>
            <a:t>Asignación de recursos claves</a:t>
          </a:r>
        </a:p>
      </dgm:t>
    </dgm:pt>
    <dgm:pt modelId="{1BDAC913-E94D-4049-8DDD-AFD4E4EBFE9B}" type="parTrans" cxnId="{24AA2D7C-7D2F-4650-804E-BC86A60964FD}">
      <dgm:prSet/>
      <dgm:spPr/>
      <dgm:t>
        <a:bodyPr/>
        <a:lstStyle/>
        <a:p>
          <a:endParaRPr lang="es-ES"/>
        </a:p>
      </dgm:t>
    </dgm:pt>
    <dgm:pt modelId="{BD54C9CA-06D1-4402-9E61-BAC56701F4AA}" type="sibTrans" cxnId="{24AA2D7C-7D2F-4650-804E-BC86A60964FD}">
      <dgm:prSet/>
      <dgm:spPr/>
      <dgm:t>
        <a:bodyPr/>
        <a:lstStyle/>
        <a:p>
          <a:endParaRPr lang="es-ES"/>
        </a:p>
      </dgm:t>
    </dgm:pt>
    <dgm:pt modelId="{E1E523C9-7745-4C82-8C2A-4CE14D1DDEBF}">
      <dgm:prSet phldrT="[Texto]"/>
      <dgm:spPr/>
      <dgm:t>
        <a:bodyPr anchor="ctr"/>
        <a:lstStyle/>
        <a:p>
          <a:r>
            <a:rPr lang="es-ES" dirty="0"/>
            <a:t>Foco en la entrega</a:t>
          </a:r>
        </a:p>
      </dgm:t>
    </dgm:pt>
    <dgm:pt modelId="{9CBD9C68-661D-4A69-BD4D-4371F45D3C2E}" type="parTrans" cxnId="{E08ED261-30C5-4C9C-AB68-32602E2A8E0B}">
      <dgm:prSet/>
      <dgm:spPr/>
      <dgm:t>
        <a:bodyPr/>
        <a:lstStyle/>
        <a:p>
          <a:endParaRPr lang="es-ES"/>
        </a:p>
      </dgm:t>
    </dgm:pt>
    <dgm:pt modelId="{6E695165-17C0-464B-B942-53C125766F55}" type="sibTrans" cxnId="{E08ED261-30C5-4C9C-AB68-32602E2A8E0B}">
      <dgm:prSet/>
      <dgm:spPr/>
      <dgm:t>
        <a:bodyPr/>
        <a:lstStyle/>
        <a:p>
          <a:endParaRPr lang="es-ES"/>
        </a:p>
      </dgm:t>
    </dgm:pt>
    <dgm:pt modelId="{FAC7CBF8-C0D8-4B10-A2B0-9BE69830F1CA}">
      <dgm:prSet phldrT="[Texto]"/>
      <dgm:spPr/>
      <dgm:t>
        <a:bodyPr anchor="ctr"/>
        <a:lstStyle/>
        <a:p>
          <a:r>
            <a:rPr lang="es-ES" dirty="0"/>
            <a:t>Estandarización</a:t>
          </a:r>
        </a:p>
      </dgm:t>
    </dgm:pt>
    <dgm:pt modelId="{1F8F4676-236D-446E-A153-7A789A69EA45}" type="parTrans" cxnId="{AC3EAF0F-6F3C-42B8-9ED9-F6D3DD57517F}">
      <dgm:prSet/>
      <dgm:spPr/>
      <dgm:t>
        <a:bodyPr/>
        <a:lstStyle/>
        <a:p>
          <a:endParaRPr lang="es-ES"/>
        </a:p>
      </dgm:t>
    </dgm:pt>
    <dgm:pt modelId="{9ACF2DC3-F866-4C11-A57C-875760562401}" type="sibTrans" cxnId="{AC3EAF0F-6F3C-42B8-9ED9-F6D3DD57517F}">
      <dgm:prSet/>
      <dgm:spPr/>
      <dgm:t>
        <a:bodyPr/>
        <a:lstStyle/>
        <a:p>
          <a:endParaRPr lang="es-ES"/>
        </a:p>
      </dgm:t>
    </dgm:pt>
    <dgm:pt modelId="{2F83E006-E379-43A0-AF90-BF00F8D16F80}">
      <dgm:prSet phldrT="[Texto]"/>
      <dgm:spPr/>
      <dgm:t>
        <a:bodyPr anchor="ctr"/>
        <a:lstStyle/>
        <a:p>
          <a:r>
            <a:rPr lang="es-ES" dirty="0"/>
            <a:t>Establecimiento de mejores prácticas</a:t>
          </a:r>
        </a:p>
      </dgm:t>
    </dgm:pt>
    <dgm:pt modelId="{AC34F8BD-8E70-4204-815B-245D869A03D3}" type="parTrans" cxnId="{B2A6E13A-79BC-4E69-A4AE-1DCE2103CDB3}">
      <dgm:prSet/>
      <dgm:spPr/>
      <dgm:t>
        <a:bodyPr/>
        <a:lstStyle/>
        <a:p>
          <a:endParaRPr lang="es-ES"/>
        </a:p>
      </dgm:t>
    </dgm:pt>
    <dgm:pt modelId="{4AE534BE-C24B-4E56-8504-78C9B0F7CB08}" type="sibTrans" cxnId="{B2A6E13A-79BC-4E69-A4AE-1DCE2103CDB3}">
      <dgm:prSet/>
      <dgm:spPr/>
      <dgm:t>
        <a:bodyPr/>
        <a:lstStyle/>
        <a:p>
          <a:endParaRPr lang="es-ES"/>
        </a:p>
      </dgm:t>
    </dgm:pt>
    <dgm:pt modelId="{72337ACD-3BCA-4A3D-89B6-C0851308DD2A}">
      <dgm:prSet phldrT="[Texto]"/>
      <dgm:spPr/>
      <dgm:t>
        <a:bodyPr anchor="ctr"/>
        <a:lstStyle/>
        <a:p>
          <a:r>
            <a:rPr lang="es-ES" dirty="0"/>
            <a:t>Agilidad en la </a:t>
          </a:r>
          <a:r>
            <a:rPr lang="es-ES" dirty="0" err="1"/>
            <a:t>repriorización</a:t>
          </a:r>
          <a:endParaRPr lang="es-ES" dirty="0"/>
        </a:p>
      </dgm:t>
    </dgm:pt>
    <dgm:pt modelId="{6724EDBB-CA0E-4E00-B625-AFBB5CE6C555}" type="parTrans" cxnId="{E23FBD2E-C08D-4C6A-841B-3F64A2568A73}">
      <dgm:prSet/>
      <dgm:spPr/>
      <dgm:t>
        <a:bodyPr/>
        <a:lstStyle/>
        <a:p>
          <a:endParaRPr lang="es-ES"/>
        </a:p>
      </dgm:t>
    </dgm:pt>
    <dgm:pt modelId="{8BB60820-D6C5-466E-84FD-C7F20C52B9AA}" type="sibTrans" cxnId="{E23FBD2E-C08D-4C6A-841B-3F64A2568A73}">
      <dgm:prSet/>
      <dgm:spPr/>
      <dgm:t>
        <a:bodyPr/>
        <a:lstStyle/>
        <a:p>
          <a:endParaRPr lang="es-ES"/>
        </a:p>
      </dgm:t>
    </dgm:pt>
    <dgm:pt modelId="{203B47CB-3E14-4DAC-8A35-6AACDE66C8AF}">
      <dgm:prSet phldrT="[Texto]"/>
      <dgm:spPr/>
      <dgm:t>
        <a:bodyPr anchor="ctr"/>
        <a:lstStyle/>
        <a:p>
          <a:r>
            <a:rPr lang="es-ES" dirty="0"/>
            <a:t>Procesos ajustados a la necesidad</a:t>
          </a:r>
        </a:p>
      </dgm:t>
    </dgm:pt>
    <dgm:pt modelId="{4C4AED5D-180C-423E-84C2-31AEB3212717}" type="parTrans" cxnId="{36F94D18-23E6-485C-8226-0B53287EAF9D}">
      <dgm:prSet/>
      <dgm:spPr/>
      <dgm:t>
        <a:bodyPr/>
        <a:lstStyle/>
        <a:p>
          <a:endParaRPr lang="es-ES"/>
        </a:p>
      </dgm:t>
    </dgm:pt>
    <dgm:pt modelId="{A98F48CA-D90E-446A-B52C-7727AC07EB2B}" type="sibTrans" cxnId="{36F94D18-23E6-485C-8226-0B53287EAF9D}">
      <dgm:prSet/>
      <dgm:spPr/>
      <dgm:t>
        <a:bodyPr/>
        <a:lstStyle/>
        <a:p>
          <a:endParaRPr lang="es-ES"/>
        </a:p>
      </dgm:t>
    </dgm:pt>
    <dgm:pt modelId="{58C73843-45F4-42AB-B385-92EC921463A2}">
      <dgm:prSet phldrT="[Texto]"/>
      <dgm:spPr/>
      <dgm:t>
        <a:bodyPr anchor="ctr"/>
        <a:lstStyle/>
        <a:p>
          <a:r>
            <a:rPr lang="es-ES" dirty="0"/>
            <a:t>Cartera balanceada</a:t>
          </a:r>
        </a:p>
      </dgm:t>
    </dgm:pt>
    <dgm:pt modelId="{49053C9D-6A40-44B7-8604-B8A737B23650}" type="parTrans" cxnId="{C1EBF10A-497E-412A-B811-EA6DBD8A2333}">
      <dgm:prSet/>
      <dgm:spPr/>
      <dgm:t>
        <a:bodyPr/>
        <a:lstStyle/>
        <a:p>
          <a:endParaRPr lang="es-ES"/>
        </a:p>
      </dgm:t>
    </dgm:pt>
    <dgm:pt modelId="{3F8B3901-7D7E-43AC-A15B-82AFD58F914C}" type="sibTrans" cxnId="{C1EBF10A-497E-412A-B811-EA6DBD8A2333}">
      <dgm:prSet/>
      <dgm:spPr/>
      <dgm:t>
        <a:bodyPr/>
        <a:lstStyle/>
        <a:p>
          <a:endParaRPr lang="es-ES"/>
        </a:p>
      </dgm:t>
    </dgm:pt>
    <dgm:pt modelId="{281E8F7C-AAC0-4511-931E-288D8A723E0D}">
      <dgm:prSet phldrT="[Texto]"/>
      <dgm:spPr/>
      <dgm:t>
        <a:bodyPr anchor="ctr"/>
        <a:lstStyle/>
        <a:p>
          <a:r>
            <a:rPr lang="es-ES" dirty="0"/>
            <a:t>Visión organizacional</a:t>
          </a:r>
        </a:p>
      </dgm:t>
    </dgm:pt>
    <dgm:pt modelId="{EB804965-2A0A-4249-8FCF-7DBD6086C232}" type="parTrans" cxnId="{703CD2E7-13A8-4DB7-A66C-A54E2EED84D4}">
      <dgm:prSet/>
      <dgm:spPr/>
      <dgm:t>
        <a:bodyPr/>
        <a:lstStyle/>
        <a:p>
          <a:endParaRPr lang="es-ES"/>
        </a:p>
      </dgm:t>
    </dgm:pt>
    <dgm:pt modelId="{E4316C5D-AD28-4381-88C1-9FBADA649754}" type="sibTrans" cxnId="{703CD2E7-13A8-4DB7-A66C-A54E2EED84D4}">
      <dgm:prSet/>
      <dgm:spPr/>
      <dgm:t>
        <a:bodyPr/>
        <a:lstStyle/>
        <a:p>
          <a:endParaRPr lang="es-ES"/>
        </a:p>
      </dgm:t>
    </dgm:pt>
    <dgm:pt modelId="{DDE1CEE3-2350-412E-9992-599A707327E5}" type="pres">
      <dgm:prSet presAssocID="{7E7911E6-8130-47E9-A89D-24AFAE6D59F3}" presName="Name0" presStyleCnt="0">
        <dgm:presLayoutVars>
          <dgm:dir/>
          <dgm:animLvl val="lvl"/>
          <dgm:resizeHandles/>
        </dgm:presLayoutVars>
      </dgm:prSet>
      <dgm:spPr/>
    </dgm:pt>
    <dgm:pt modelId="{066AEBB0-4A23-4002-A619-5C27F2B148CE}" type="pres">
      <dgm:prSet presAssocID="{E422CBDD-A84E-42E2-A7D3-D3923FB0657A}" presName="linNode" presStyleCnt="0"/>
      <dgm:spPr/>
    </dgm:pt>
    <dgm:pt modelId="{011348A2-4825-47F7-A6AD-272F69D65DAC}" type="pres">
      <dgm:prSet presAssocID="{E422CBDD-A84E-42E2-A7D3-D3923FB0657A}" presName="parentShp" presStyleLbl="node1" presStyleIdx="0" presStyleCnt="5">
        <dgm:presLayoutVars>
          <dgm:bulletEnabled val="1"/>
        </dgm:presLayoutVars>
      </dgm:prSet>
      <dgm:spPr/>
    </dgm:pt>
    <dgm:pt modelId="{17023761-6AC8-4A3A-B9C0-BA6FC334FD1A}" type="pres">
      <dgm:prSet presAssocID="{E422CBDD-A84E-42E2-A7D3-D3923FB0657A}" presName="childShp" presStyleLbl="bgAccFollowNode1" presStyleIdx="0" presStyleCnt="5">
        <dgm:presLayoutVars>
          <dgm:bulletEnabled val="1"/>
        </dgm:presLayoutVars>
      </dgm:prSet>
      <dgm:spPr/>
    </dgm:pt>
    <dgm:pt modelId="{74A58D9B-3DFA-4D31-8E90-05D6E2E0C690}" type="pres">
      <dgm:prSet presAssocID="{1FFD0879-47B9-4D64-A608-382AB1A6A368}" presName="spacing" presStyleCnt="0"/>
      <dgm:spPr/>
    </dgm:pt>
    <dgm:pt modelId="{6E14734D-7240-40F2-AF25-88B20F666A92}" type="pres">
      <dgm:prSet presAssocID="{9168A224-2595-4503-B965-1A321DF2BD17}" presName="linNode" presStyleCnt="0"/>
      <dgm:spPr/>
    </dgm:pt>
    <dgm:pt modelId="{12B1148B-7F7B-4F71-9522-FA0E97542352}" type="pres">
      <dgm:prSet presAssocID="{9168A224-2595-4503-B965-1A321DF2BD17}" presName="parentShp" presStyleLbl="node1" presStyleIdx="1" presStyleCnt="5">
        <dgm:presLayoutVars>
          <dgm:bulletEnabled val="1"/>
        </dgm:presLayoutVars>
      </dgm:prSet>
      <dgm:spPr/>
    </dgm:pt>
    <dgm:pt modelId="{FAD81F8A-AF28-49AF-B968-8FDD1C528338}" type="pres">
      <dgm:prSet presAssocID="{9168A224-2595-4503-B965-1A321DF2BD17}" presName="childShp" presStyleLbl="bgAccFollowNode1" presStyleIdx="1" presStyleCnt="5">
        <dgm:presLayoutVars>
          <dgm:bulletEnabled val="1"/>
        </dgm:presLayoutVars>
      </dgm:prSet>
      <dgm:spPr/>
    </dgm:pt>
    <dgm:pt modelId="{CC60EB37-CA87-4FB3-A53E-362FA0703229}" type="pres">
      <dgm:prSet presAssocID="{90A5DBB6-1716-44A7-9FAD-8A0657E854D8}" presName="spacing" presStyleCnt="0"/>
      <dgm:spPr/>
    </dgm:pt>
    <dgm:pt modelId="{E6983C30-58BE-495A-94B4-2F608983093A}" type="pres">
      <dgm:prSet presAssocID="{4585E7C1-7A57-450C-86F4-C95C03BC38E0}" presName="linNode" presStyleCnt="0"/>
      <dgm:spPr/>
    </dgm:pt>
    <dgm:pt modelId="{2576E149-4660-4AB1-80E9-93510C015FB0}" type="pres">
      <dgm:prSet presAssocID="{4585E7C1-7A57-450C-86F4-C95C03BC38E0}" presName="parentShp" presStyleLbl="node1" presStyleIdx="2" presStyleCnt="5">
        <dgm:presLayoutVars>
          <dgm:bulletEnabled val="1"/>
        </dgm:presLayoutVars>
      </dgm:prSet>
      <dgm:spPr/>
    </dgm:pt>
    <dgm:pt modelId="{0932D367-E867-4873-9556-BBD4A6EDE90F}" type="pres">
      <dgm:prSet presAssocID="{4585E7C1-7A57-450C-86F4-C95C03BC38E0}" presName="childShp" presStyleLbl="bgAccFollowNode1" presStyleIdx="2" presStyleCnt="5">
        <dgm:presLayoutVars>
          <dgm:bulletEnabled val="1"/>
        </dgm:presLayoutVars>
      </dgm:prSet>
      <dgm:spPr/>
    </dgm:pt>
    <dgm:pt modelId="{C033EFC7-5283-4500-8802-2B44E24C5F4F}" type="pres">
      <dgm:prSet presAssocID="{02587132-3A68-430D-9672-290E136664D6}" presName="spacing" presStyleCnt="0"/>
      <dgm:spPr/>
    </dgm:pt>
    <dgm:pt modelId="{CC2C512F-ACC2-4837-B945-B85DB2A85760}" type="pres">
      <dgm:prSet presAssocID="{EA6DB39F-AF0A-4861-9084-DAC91A8A9059}" presName="linNode" presStyleCnt="0"/>
      <dgm:spPr/>
    </dgm:pt>
    <dgm:pt modelId="{73AFC10D-99C1-4F0E-BFDE-FCB5A5D7F66C}" type="pres">
      <dgm:prSet presAssocID="{EA6DB39F-AF0A-4861-9084-DAC91A8A9059}" presName="parentShp" presStyleLbl="node1" presStyleIdx="3" presStyleCnt="5">
        <dgm:presLayoutVars>
          <dgm:bulletEnabled val="1"/>
        </dgm:presLayoutVars>
      </dgm:prSet>
      <dgm:spPr/>
    </dgm:pt>
    <dgm:pt modelId="{BC1714B5-C81C-4C44-B01F-67099AA1ACDB}" type="pres">
      <dgm:prSet presAssocID="{EA6DB39F-AF0A-4861-9084-DAC91A8A9059}" presName="childShp" presStyleLbl="bgAccFollowNode1" presStyleIdx="3" presStyleCnt="5">
        <dgm:presLayoutVars>
          <dgm:bulletEnabled val="1"/>
        </dgm:presLayoutVars>
      </dgm:prSet>
      <dgm:spPr/>
    </dgm:pt>
    <dgm:pt modelId="{6B92CBA7-72EF-4272-89BB-CA97EBFC57C5}" type="pres">
      <dgm:prSet presAssocID="{96DFDBE5-EA96-4520-BE1B-D4996E1A4239}" presName="spacing" presStyleCnt="0"/>
      <dgm:spPr/>
    </dgm:pt>
    <dgm:pt modelId="{B4B11062-9AA1-48AC-8F7E-24FFB9E38DC7}" type="pres">
      <dgm:prSet presAssocID="{7D707080-B177-4D09-ADA6-DD7F0DD124B0}" presName="linNode" presStyleCnt="0"/>
      <dgm:spPr/>
    </dgm:pt>
    <dgm:pt modelId="{C77D6609-2478-435D-BEDC-0C4850BA1E66}" type="pres">
      <dgm:prSet presAssocID="{7D707080-B177-4D09-ADA6-DD7F0DD124B0}" presName="parentShp" presStyleLbl="node1" presStyleIdx="4" presStyleCnt="5">
        <dgm:presLayoutVars>
          <dgm:bulletEnabled val="1"/>
        </dgm:presLayoutVars>
      </dgm:prSet>
      <dgm:spPr/>
    </dgm:pt>
    <dgm:pt modelId="{70B0D2D0-74A3-40DF-B79E-5548AFAE998B}" type="pres">
      <dgm:prSet presAssocID="{7D707080-B177-4D09-ADA6-DD7F0DD124B0}" presName="childShp" presStyleLbl="bgAccFollowNode1" presStyleIdx="4" presStyleCnt="5">
        <dgm:presLayoutVars>
          <dgm:bulletEnabled val="1"/>
        </dgm:presLayoutVars>
      </dgm:prSet>
      <dgm:spPr/>
    </dgm:pt>
  </dgm:ptLst>
  <dgm:cxnLst>
    <dgm:cxn modelId="{9DBFAB0C-1D91-4E8F-9C93-9F17FD050DF6}" type="presOf" srcId="{4585E7C1-7A57-450C-86F4-C95C03BC38E0}" destId="{2576E149-4660-4AB1-80E9-93510C015FB0}" srcOrd="0" destOrd="0" presId="urn:microsoft.com/office/officeart/2005/8/layout/vList6"/>
    <dgm:cxn modelId="{724D14B8-5A5F-4D9D-A013-F7AF0CABD965}" type="presOf" srcId="{203B47CB-3E14-4DAC-8A35-6AACDE66C8AF}" destId="{0932D367-E867-4873-9556-BBD4A6EDE90F}" srcOrd="0" destOrd="1" presId="urn:microsoft.com/office/officeart/2005/8/layout/vList6"/>
    <dgm:cxn modelId="{C111796A-6ED0-44D9-AF0E-9D7BB720E158}" srcId="{7E7911E6-8130-47E9-A89D-24AFAE6D59F3}" destId="{E422CBDD-A84E-42E2-A7D3-D3923FB0657A}" srcOrd="0" destOrd="0" parTransId="{5370DB1E-7377-4387-AC31-EF1DB4A4F0C7}" sibTransId="{1FFD0879-47B9-4D64-A608-382AB1A6A368}"/>
    <dgm:cxn modelId="{4B663996-81AF-4A5D-8B68-0D8ABAADCC98}" type="presOf" srcId="{72337ACD-3BCA-4A3D-89B6-C0851308DD2A}" destId="{BC1714B5-C81C-4C44-B01F-67099AA1ACDB}" srcOrd="0" destOrd="1" presId="urn:microsoft.com/office/officeart/2005/8/layout/vList6"/>
    <dgm:cxn modelId="{B665F234-E810-426B-9128-973655E62874}" type="presOf" srcId="{58C73843-45F4-42AB-B385-92EC921463A2}" destId="{FAD81F8A-AF28-49AF-B968-8FDD1C528338}" srcOrd="0" destOrd="0" presId="urn:microsoft.com/office/officeart/2005/8/layout/vList6"/>
    <dgm:cxn modelId="{06B75935-E628-4C8B-AA0D-8777F8D99EDC}" srcId="{7E7911E6-8130-47E9-A89D-24AFAE6D59F3}" destId="{EA6DB39F-AF0A-4861-9084-DAC91A8A9059}" srcOrd="3" destOrd="0" parTransId="{A010DEDA-891A-40F1-A883-D7EEA2E85888}" sibTransId="{96DFDBE5-EA96-4520-BE1B-D4996E1A4239}"/>
    <dgm:cxn modelId="{D00CED1A-A0E4-42DE-9140-BB85DD5C6996}" srcId="{E422CBDD-A84E-42E2-A7D3-D3923FB0657A}" destId="{D3876E7A-7A78-412A-8582-75CDF6C82C51}" srcOrd="1" destOrd="0" parTransId="{FADC6636-3C15-4692-90E2-D67BBB0B86FA}" sibTransId="{B40481C9-A81A-40FB-8B83-E82A99842300}"/>
    <dgm:cxn modelId="{AC3EAF0F-6F3C-42B8-9ED9-F6D3DD57517F}" srcId="{7D707080-B177-4D09-ADA6-DD7F0DD124B0}" destId="{FAC7CBF8-C0D8-4B10-A2B0-9BE69830F1CA}" srcOrd="0" destOrd="0" parTransId="{1F8F4676-236D-446E-A153-7A789A69EA45}" sibTransId="{9ACF2DC3-F866-4C11-A57C-875760562401}"/>
    <dgm:cxn modelId="{D2F57F24-A501-4D48-94AC-378055EF8B98}" type="presOf" srcId="{E1E523C9-7745-4C82-8C2A-4CE14D1DDEBF}" destId="{BC1714B5-C81C-4C44-B01F-67099AA1ACDB}" srcOrd="0" destOrd="0" presId="urn:microsoft.com/office/officeart/2005/8/layout/vList6"/>
    <dgm:cxn modelId="{E23FBD2E-C08D-4C6A-841B-3F64A2568A73}" srcId="{EA6DB39F-AF0A-4861-9084-DAC91A8A9059}" destId="{72337ACD-3BCA-4A3D-89B6-C0851308DD2A}" srcOrd="1" destOrd="0" parTransId="{6724EDBB-CA0E-4E00-B625-AFBB5CE6C555}" sibTransId="{8BB60820-D6C5-466E-84FD-C7F20C52B9AA}"/>
    <dgm:cxn modelId="{67DA7C43-E44B-4876-8185-706F95F42CD8}" type="presOf" srcId="{7D707080-B177-4D09-ADA6-DD7F0DD124B0}" destId="{C77D6609-2478-435D-BEDC-0C4850BA1E66}" srcOrd="0" destOrd="0" presId="urn:microsoft.com/office/officeart/2005/8/layout/vList6"/>
    <dgm:cxn modelId="{35832700-5A9A-464A-BDE5-135E6C1DF39C}" type="presOf" srcId="{7E7911E6-8130-47E9-A89D-24AFAE6D59F3}" destId="{DDE1CEE3-2350-412E-9992-599A707327E5}" srcOrd="0" destOrd="0" presId="urn:microsoft.com/office/officeart/2005/8/layout/vList6"/>
    <dgm:cxn modelId="{703CD2E7-13A8-4DB7-A66C-A54E2EED84D4}" srcId="{E422CBDD-A84E-42E2-A7D3-D3923FB0657A}" destId="{281E8F7C-AAC0-4511-931E-288D8A723E0D}" srcOrd="0" destOrd="0" parTransId="{EB804965-2A0A-4249-8FCF-7DBD6086C232}" sibTransId="{E4316C5D-AD28-4381-88C1-9FBADA649754}"/>
    <dgm:cxn modelId="{A383D9A7-378D-4E10-9FB1-612C959B1BB2}" type="presOf" srcId="{EA6DB39F-AF0A-4861-9084-DAC91A8A9059}" destId="{73AFC10D-99C1-4F0E-BFDE-FCB5A5D7F66C}" srcOrd="0" destOrd="0" presId="urn:microsoft.com/office/officeart/2005/8/layout/vList6"/>
    <dgm:cxn modelId="{B2A6E13A-79BC-4E69-A4AE-1DCE2103CDB3}" srcId="{7D707080-B177-4D09-ADA6-DD7F0DD124B0}" destId="{2F83E006-E379-43A0-AF90-BF00F8D16F80}" srcOrd="1" destOrd="0" parTransId="{AC34F8BD-8E70-4204-815B-245D869A03D3}" sibTransId="{4AE534BE-C24B-4E56-8504-78C9B0F7CB08}"/>
    <dgm:cxn modelId="{C0CF7EB9-5510-4CC8-B081-CBC6984D6C9D}" type="presOf" srcId="{BA43F63F-8A16-4143-AC3A-AE86B4C0AED1}" destId="{FAD81F8A-AF28-49AF-B968-8FDD1C528338}" srcOrd="0" destOrd="1" presId="urn:microsoft.com/office/officeart/2005/8/layout/vList6"/>
    <dgm:cxn modelId="{E08ED261-30C5-4C9C-AB68-32602E2A8E0B}" srcId="{EA6DB39F-AF0A-4861-9084-DAC91A8A9059}" destId="{E1E523C9-7745-4C82-8C2A-4CE14D1DDEBF}" srcOrd="0" destOrd="0" parTransId="{9CBD9C68-661D-4A69-BD4D-4371F45D3C2E}" sibTransId="{6E695165-17C0-464B-B942-53C125766F55}"/>
    <dgm:cxn modelId="{41F0DFA0-64D0-435C-9FF6-06333DC14E45}" type="presOf" srcId="{841B44FB-F7FB-4C68-8A0F-A438E663C6D2}" destId="{0932D367-E867-4873-9556-BBD4A6EDE90F}" srcOrd="0" destOrd="0" presId="urn:microsoft.com/office/officeart/2005/8/layout/vList6"/>
    <dgm:cxn modelId="{24AA2D7C-7D2F-4650-804E-BC86A60964FD}" srcId="{4585E7C1-7A57-450C-86F4-C95C03BC38E0}" destId="{841B44FB-F7FB-4C68-8A0F-A438E663C6D2}" srcOrd="0" destOrd="0" parTransId="{1BDAC913-E94D-4049-8DDD-AFD4E4EBFE9B}" sibTransId="{BD54C9CA-06D1-4402-9E61-BAC56701F4AA}"/>
    <dgm:cxn modelId="{36F94D18-23E6-485C-8226-0B53287EAF9D}" srcId="{4585E7C1-7A57-450C-86F4-C95C03BC38E0}" destId="{203B47CB-3E14-4DAC-8A35-6AACDE66C8AF}" srcOrd="1" destOrd="0" parTransId="{4C4AED5D-180C-423E-84C2-31AEB3212717}" sibTransId="{A98F48CA-D90E-446A-B52C-7727AC07EB2B}"/>
    <dgm:cxn modelId="{F8AA9D7F-5C1A-4B41-9E22-E864E460ADED}" srcId="{9168A224-2595-4503-B965-1A321DF2BD17}" destId="{BA43F63F-8A16-4143-AC3A-AE86B4C0AED1}" srcOrd="1" destOrd="0" parTransId="{9CAB232F-07B8-4914-9D2B-10C9E0AFC1B1}" sibTransId="{9BB082D4-6B8D-48EB-A81D-1390F24A34BC}"/>
    <dgm:cxn modelId="{C83B08D0-A6A0-48AE-AE47-9EB6D477ACA0}" type="presOf" srcId="{E422CBDD-A84E-42E2-A7D3-D3923FB0657A}" destId="{011348A2-4825-47F7-A6AD-272F69D65DAC}" srcOrd="0" destOrd="0" presId="urn:microsoft.com/office/officeart/2005/8/layout/vList6"/>
    <dgm:cxn modelId="{C1EBF10A-497E-412A-B811-EA6DBD8A2333}" srcId="{9168A224-2595-4503-B965-1A321DF2BD17}" destId="{58C73843-45F4-42AB-B385-92EC921463A2}" srcOrd="0" destOrd="0" parTransId="{49053C9D-6A40-44B7-8604-B8A737B23650}" sibTransId="{3F8B3901-7D7E-43AC-A15B-82AFD58F914C}"/>
    <dgm:cxn modelId="{BE331075-F031-422E-9C0C-59A8C94A195D}" type="presOf" srcId="{FAC7CBF8-C0D8-4B10-A2B0-9BE69830F1CA}" destId="{70B0D2D0-74A3-40DF-B79E-5548AFAE998B}" srcOrd="0" destOrd="0" presId="urn:microsoft.com/office/officeart/2005/8/layout/vList6"/>
    <dgm:cxn modelId="{6AE2C132-2F01-42F5-97C3-1FD9CEDFCD25}" type="presOf" srcId="{281E8F7C-AAC0-4511-931E-288D8A723E0D}" destId="{17023761-6AC8-4A3A-B9C0-BA6FC334FD1A}" srcOrd="0" destOrd="0" presId="urn:microsoft.com/office/officeart/2005/8/layout/vList6"/>
    <dgm:cxn modelId="{5B08D04E-5E78-4855-9062-6508A0825C9F}" type="presOf" srcId="{2F83E006-E379-43A0-AF90-BF00F8D16F80}" destId="{70B0D2D0-74A3-40DF-B79E-5548AFAE998B}" srcOrd="0" destOrd="1" presId="urn:microsoft.com/office/officeart/2005/8/layout/vList6"/>
    <dgm:cxn modelId="{44A53BFD-9827-48A4-BE7C-72BA8AB3CEEB}" srcId="{7E7911E6-8130-47E9-A89D-24AFAE6D59F3}" destId="{9168A224-2595-4503-B965-1A321DF2BD17}" srcOrd="1" destOrd="0" parTransId="{9663B309-4E9E-483C-A063-8817B2D4A9B4}" sibTransId="{90A5DBB6-1716-44A7-9FAD-8A0657E854D8}"/>
    <dgm:cxn modelId="{FE016DA4-3637-49D7-BFF0-486D48957920}" type="presOf" srcId="{D3876E7A-7A78-412A-8582-75CDF6C82C51}" destId="{17023761-6AC8-4A3A-B9C0-BA6FC334FD1A}" srcOrd="0" destOrd="1" presId="urn:microsoft.com/office/officeart/2005/8/layout/vList6"/>
    <dgm:cxn modelId="{D94FDC90-5E0D-4EF3-9263-E088B700C9DA}" srcId="{7E7911E6-8130-47E9-A89D-24AFAE6D59F3}" destId="{4585E7C1-7A57-450C-86F4-C95C03BC38E0}" srcOrd="2" destOrd="0" parTransId="{ED8337F6-EF46-49A9-AA49-4B49CBEACD63}" sibTransId="{02587132-3A68-430D-9672-290E136664D6}"/>
    <dgm:cxn modelId="{A84BB9F4-0C06-46F5-A31D-1BF87CB92E5C}" srcId="{7E7911E6-8130-47E9-A89D-24AFAE6D59F3}" destId="{7D707080-B177-4D09-ADA6-DD7F0DD124B0}" srcOrd="4" destOrd="0" parTransId="{B0C7908E-AFC4-41C5-A818-24C9B50E0475}" sibTransId="{0C090642-451A-4C47-BE32-C38D72599229}"/>
    <dgm:cxn modelId="{FE22ADE9-AE84-4A39-A628-94C4BD69F525}" type="presOf" srcId="{9168A224-2595-4503-B965-1A321DF2BD17}" destId="{12B1148B-7F7B-4F71-9522-FA0E97542352}" srcOrd="0" destOrd="0" presId="urn:microsoft.com/office/officeart/2005/8/layout/vList6"/>
    <dgm:cxn modelId="{BB13668D-49C5-4CFA-938D-35B174EF2343}" type="presParOf" srcId="{DDE1CEE3-2350-412E-9992-599A707327E5}" destId="{066AEBB0-4A23-4002-A619-5C27F2B148CE}" srcOrd="0" destOrd="0" presId="urn:microsoft.com/office/officeart/2005/8/layout/vList6"/>
    <dgm:cxn modelId="{210D279C-52A2-4EB3-9FD2-74F6398D762C}" type="presParOf" srcId="{066AEBB0-4A23-4002-A619-5C27F2B148CE}" destId="{011348A2-4825-47F7-A6AD-272F69D65DAC}" srcOrd="0" destOrd="0" presId="urn:microsoft.com/office/officeart/2005/8/layout/vList6"/>
    <dgm:cxn modelId="{9EA37AB6-E42D-4672-95E2-A3D0BB09D762}" type="presParOf" srcId="{066AEBB0-4A23-4002-A619-5C27F2B148CE}" destId="{17023761-6AC8-4A3A-B9C0-BA6FC334FD1A}" srcOrd="1" destOrd="0" presId="urn:microsoft.com/office/officeart/2005/8/layout/vList6"/>
    <dgm:cxn modelId="{3BF9FAD7-9EF3-4117-A2EF-76428B6223F1}" type="presParOf" srcId="{DDE1CEE3-2350-412E-9992-599A707327E5}" destId="{74A58D9B-3DFA-4D31-8E90-05D6E2E0C690}" srcOrd="1" destOrd="0" presId="urn:microsoft.com/office/officeart/2005/8/layout/vList6"/>
    <dgm:cxn modelId="{EA90687F-CC8A-4D24-8CC9-F972F5A7DBE2}" type="presParOf" srcId="{DDE1CEE3-2350-412E-9992-599A707327E5}" destId="{6E14734D-7240-40F2-AF25-88B20F666A92}" srcOrd="2" destOrd="0" presId="urn:microsoft.com/office/officeart/2005/8/layout/vList6"/>
    <dgm:cxn modelId="{19A27EAC-D73A-4D0F-9E80-63E1BAC4E4B0}" type="presParOf" srcId="{6E14734D-7240-40F2-AF25-88B20F666A92}" destId="{12B1148B-7F7B-4F71-9522-FA0E97542352}" srcOrd="0" destOrd="0" presId="urn:microsoft.com/office/officeart/2005/8/layout/vList6"/>
    <dgm:cxn modelId="{DE5E4317-FDBF-4F36-92D6-58DADD09958F}" type="presParOf" srcId="{6E14734D-7240-40F2-AF25-88B20F666A92}" destId="{FAD81F8A-AF28-49AF-B968-8FDD1C528338}" srcOrd="1" destOrd="0" presId="urn:microsoft.com/office/officeart/2005/8/layout/vList6"/>
    <dgm:cxn modelId="{918F3F54-9DB7-4312-A278-ACA0A59820CE}" type="presParOf" srcId="{DDE1CEE3-2350-412E-9992-599A707327E5}" destId="{CC60EB37-CA87-4FB3-A53E-362FA0703229}" srcOrd="3" destOrd="0" presId="urn:microsoft.com/office/officeart/2005/8/layout/vList6"/>
    <dgm:cxn modelId="{40750873-E6BD-4FB7-9E70-BB7973E2D216}" type="presParOf" srcId="{DDE1CEE3-2350-412E-9992-599A707327E5}" destId="{E6983C30-58BE-495A-94B4-2F608983093A}" srcOrd="4" destOrd="0" presId="urn:microsoft.com/office/officeart/2005/8/layout/vList6"/>
    <dgm:cxn modelId="{A5728B72-EDC2-46AB-8016-93E73E178BBB}" type="presParOf" srcId="{E6983C30-58BE-495A-94B4-2F608983093A}" destId="{2576E149-4660-4AB1-80E9-93510C015FB0}" srcOrd="0" destOrd="0" presId="urn:microsoft.com/office/officeart/2005/8/layout/vList6"/>
    <dgm:cxn modelId="{1DA54673-9224-4E85-9174-7F3EBF8BEA01}" type="presParOf" srcId="{E6983C30-58BE-495A-94B4-2F608983093A}" destId="{0932D367-E867-4873-9556-BBD4A6EDE90F}" srcOrd="1" destOrd="0" presId="urn:microsoft.com/office/officeart/2005/8/layout/vList6"/>
    <dgm:cxn modelId="{B904F8E5-51E1-4566-81BD-5CC9DB98BE99}" type="presParOf" srcId="{DDE1CEE3-2350-412E-9992-599A707327E5}" destId="{C033EFC7-5283-4500-8802-2B44E24C5F4F}" srcOrd="5" destOrd="0" presId="urn:microsoft.com/office/officeart/2005/8/layout/vList6"/>
    <dgm:cxn modelId="{0643F40C-F688-4AD3-B25A-7DCB9286E59B}" type="presParOf" srcId="{DDE1CEE3-2350-412E-9992-599A707327E5}" destId="{CC2C512F-ACC2-4837-B945-B85DB2A85760}" srcOrd="6" destOrd="0" presId="urn:microsoft.com/office/officeart/2005/8/layout/vList6"/>
    <dgm:cxn modelId="{7829C694-5BEF-424C-B74F-691DD5B3294B}" type="presParOf" srcId="{CC2C512F-ACC2-4837-B945-B85DB2A85760}" destId="{73AFC10D-99C1-4F0E-BFDE-FCB5A5D7F66C}" srcOrd="0" destOrd="0" presId="urn:microsoft.com/office/officeart/2005/8/layout/vList6"/>
    <dgm:cxn modelId="{6D4FC2B3-5994-48E6-82ED-0E1728D05E42}" type="presParOf" srcId="{CC2C512F-ACC2-4837-B945-B85DB2A85760}" destId="{BC1714B5-C81C-4C44-B01F-67099AA1ACDB}" srcOrd="1" destOrd="0" presId="urn:microsoft.com/office/officeart/2005/8/layout/vList6"/>
    <dgm:cxn modelId="{A0CB0DD3-F523-4E73-8B7A-AA74BAA79C69}" type="presParOf" srcId="{DDE1CEE3-2350-412E-9992-599A707327E5}" destId="{6B92CBA7-72EF-4272-89BB-CA97EBFC57C5}" srcOrd="7" destOrd="0" presId="urn:microsoft.com/office/officeart/2005/8/layout/vList6"/>
    <dgm:cxn modelId="{DBC55338-41BF-4645-AD7C-5C288D0322D3}" type="presParOf" srcId="{DDE1CEE3-2350-412E-9992-599A707327E5}" destId="{B4B11062-9AA1-48AC-8F7E-24FFB9E38DC7}" srcOrd="8" destOrd="0" presId="urn:microsoft.com/office/officeart/2005/8/layout/vList6"/>
    <dgm:cxn modelId="{CAFE1435-A1AE-4B15-8BA4-65ACE6AE4FC2}" type="presParOf" srcId="{B4B11062-9AA1-48AC-8F7E-24FFB9E38DC7}" destId="{C77D6609-2478-435D-BEDC-0C4850BA1E66}" srcOrd="0" destOrd="0" presId="urn:microsoft.com/office/officeart/2005/8/layout/vList6"/>
    <dgm:cxn modelId="{9DFE80A0-AE9C-4D9F-A77D-2D3F902C2606}" type="presParOf" srcId="{B4B11062-9AA1-48AC-8F7E-24FFB9E38DC7}" destId="{70B0D2D0-74A3-40DF-B79E-5548AFAE998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F58C40-E7D2-4325-9544-A3F0693739AC}">
      <dsp:nvSpPr>
        <dsp:cNvPr id="0" name=""/>
        <dsp:cNvSpPr/>
      </dsp:nvSpPr>
      <dsp:spPr>
        <a:xfrm>
          <a:off x="3891333" y="32373"/>
          <a:ext cx="1109532" cy="110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Identificar valor</a:t>
          </a:r>
        </a:p>
      </dsp:txBody>
      <dsp:txXfrm>
        <a:off x="3891333" y="32373"/>
        <a:ext cx="1109532" cy="1109532"/>
      </dsp:txXfrm>
    </dsp:sp>
    <dsp:sp modelId="{C51120C1-5E7D-455D-816E-D6499291AC95}">
      <dsp:nvSpPr>
        <dsp:cNvPr id="0" name=""/>
        <dsp:cNvSpPr/>
      </dsp:nvSpPr>
      <dsp:spPr>
        <a:xfrm>
          <a:off x="1281676" y="-3008"/>
          <a:ext cx="4159496" cy="4159496"/>
        </a:xfrm>
        <a:prstGeom prst="circularArrow">
          <a:avLst>
            <a:gd name="adj1" fmla="val 5202"/>
            <a:gd name="adj2" fmla="val 336015"/>
            <a:gd name="adj3" fmla="val 21292825"/>
            <a:gd name="adj4" fmla="val 19766604"/>
            <a:gd name="adj5" fmla="val 606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A66AB9A-1D60-4A55-9DE4-559F777CE5BF}">
      <dsp:nvSpPr>
        <dsp:cNvPr id="0" name=""/>
        <dsp:cNvSpPr/>
      </dsp:nvSpPr>
      <dsp:spPr>
        <a:xfrm>
          <a:off x="4561699" y="2095548"/>
          <a:ext cx="1109532" cy="110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Mapear la cadena de valor</a:t>
          </a:r>
        </a:p>
      </dsp:txBody>
      <dsp:txXfrm>
        <a:off x="4561699" y="2095548"/>
        <a:ext cx="1109532" cy="1109532"/>
      </dsp:txXfrm>
    </dsp:sp>
    <dsp:sp modelId="{EBB7BCE4-875A-4F1B-BD49-E30613B8B175}">
      <dsp:nvSpPr>
        <dsp:cNvPr id="0" name=""/>
        <dsp:cNvSpPr/>
      </dsp:nvSpPr>
      <dsp:spPr>
        <a:xfrm>
          <a:off x="1281676" y="319"/>
          <a:ext cx="4159496" cy="4159496"/>
        </a:xfrm>
        <a:prstGeom prst="circularArrow">
          <a:avLst>
            <a:gd name="adj1" fmla="val 5202"/>
            <a:gd name="adj2" fmla="val 336015"/>
            <a:gd name="adj3" fmla="val 4014266"/>
            <a:gd name="adj4" fmla="val 2253830"/>
            <a:gd name="adj5" fmla="val 606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8F6959C-89ED-41E9-BC46-D8689CD3EFC8}">
      <dsp:nvSpPr>
        <dsp:cNvPr id="0" name=""/>
        <dsp:cNvSpPr/>
      </dsp:nvSpPr>
      <dsp:spPr>
        <a:xfrm>
          <a:off x="2806658" y="3370660"/>
          <a:ext cx="1109532" cy="110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Crear el flujo</a:t>
          </a:r>
        </a:p>
      </dsp:txBody>
      <dsp:txXfrm>
        <a:off x="2806658" y="3370660"/>
        <a:ext cx="1109532" cy="1109532"/>
      </dsp:txXfrm>
    </dsp:sp>
    <dsp:sp modelId="{C2BA28C2-EE2D-40DF-BC51-603D43D528C2}">
      <dsp:nvSpPr>
        <dsp:cNvPr id="0" name=""/>
        <dsp:cNvSpPr/>
      </dsp:nvSpPr>
      <dsp:spPr>
        <a:xfrm>
          <a:off x="1281676" y="319"/>
          <a:ext cx="4159496" cy="4159496"/>
        </a:xfrm>
        <a:prstGeom prst="circularArrow">
          <a:avLst>
            <a:gd name="adj1" fmla="val 5202"/>
            <a:gd name="adj2" fmla="val 336015"/>
            <a:gd name="adj3" fmla="val 8210155"/>
            <a:gd name="adj4" fmla="val 6449719"/>
            <a:gd name="adj5" fmla="val 606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0A8B0C4-D99B-47BB-B6E5-18EE07210676}">
      <dsp:nvSpPr>
        <dsp:cNvPr id="0" name=""/>
        <dsp:cNvSpPr/>
      </dsp:nvSpPr>
      <dsp:spPr>
        <a:xfrm>
          <a:off x="1051617" y="2095548"/>
          <a:ext cx="1109532" cy="110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Establecer la tracción</a:t>
          </a:r>
        </a:p>
      </dsp:txBody>
      <dsp:txXfrm>
        <a:off x="1051617" y="2095548"/>
        <a:ext cx="1109532" cy="1109532"/>
      </dsp:txXfrm>
    </dsp:sp>
    <dsp:sp modelId="{234C396D-59EA-4924-AE1B-481E0ED197F8}">
      <dsp:nvSpPr>
        <dsp:cNvPr id="0" name=""/>
        <dsp:cNvSpPr/>
      </dsp:nvSpPr>
      <dsp:spPr>
        <a:xfrm>
          <a:off x="1281676" y="319"/>
          <a:ext cx="4159496" cy="4159496"/>
        </a:xfrm>
        <a:prstGeom prst="circularArrow">
          <a:avLst>
            <a:gd name="adj1" fmla="val 5202"/>
            <a:gd name="adj2" fmla="val 336015"/>
            <a:gd name="adj3" fmla="val 12297380"/>
            <a:gd name="adj4" fmla="val 10771160"/>
            <a:gd name="adj5" fmla="val 606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0F2A8DC-3BCF-4D52-8E44-F75B12285A7B}">
      <dsp:nvSpPr>
        <dsp:cNvPr id="0" name=""/>
        <dsp:cNvSpPr/>
      </dsp:nvSpPr>
      <dsp:spPr>
        <a:xfrm>
          <a:off x="1721983" y="32373"/>
          <a:ext cx="1109532" cy="1109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Buscar la perfección</a:t>
          </a:r>
        </a:p>
      </dsp:txBody>
      <dsp:txXfrm>
        <a:off x="1721983" y="32373"/>
        <a:ext cx="1109532" cy="1109532"/>
      </dsp:txXfrm>
    </dsp:sp>
    <dsp:sp modelId="{960DD089-3E95-4938-A33E-D8F7FB7A1A39}">
      <dsp:nvSpPr>
        <dsp:cNvPr id="0" name=""/>
        <dsp:cNvSpPr/>
      </dsp:nvSpPr>
      <dsp:spPr>
        <a:xfrm>
          <a:off x="1281676" y="319"/>
          <a:ext cx="4159496" cy="4159496"/>
        </a:xfrm>
        <a:prstGeom prst="circularArrow">
          <a:avLst>
            <a:gd name="adj1" fmla="val 5202"/>
            <a:gd name="adj2" fmla="val 336015"/>
            <a:gd name="adj3" fmla="val 16865256"/>
            <a:gd name="adj4" fmla="val 15198729"/>
            <a:gd name="adj5" fmla="val 6068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023761-6AC8-4A3A-B9C0-BA6FC334FD1A}">
      <dsp:nvSpPr>
        <dsp:cNvPr id="0" name=""/>
        <dsp:cNvSpPr/>
      </dsp:nvSpPr>
      <dsp:spPr>
        <a:xfrm>
          <a:off x="2438399" y="1311"/>
          <a:ext cx="3657600" cy="71028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Visión organizacional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Definición de objetivos estratégicos</a:t>
          </a:r>
        </a:p>
      </dsp:txBody>
      <dsp:txXfrm>
        <a:off x="2438399" y="90097"/>
        <a:ext cx="3391242" cy="532717"/>
      </dsp:txXfrm>
    </dsp:sp>
    <dsp:sp modelId="{011348A2-4825-47F7-A6AD-272F69D65DAC}">
      <dsp:nvSpPr>
        <dsp:cNvPr id="0" name=""/>
        <dsp:cNvSpPr/>
      </dsp:nvSpPr>
      <dsp:spPr>
        <a:xfrm>
          <a:off x="0" y="1311"/>
          <a:ext cx="2438400" cy="7102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Identificar valor</a:t>
          </a:r>
        </a:p>
      </dsp:txBody>
      <dsp:txXfrm>
        <a:off x="34673" y="35984"/>
        <a:ext cx="2369054" cy="640943"/>
      </dsp:txXfrm>
    </dsp:sp>
    <dsp:sp modelId="{FAD81F8A-AF28-49AF-B968-8FDD1C528338}">
      <dsp:nvSpPr>
        <dsp:cNvPr id="0" name=""/>
        <dsp:cNvSpPr/>
      </dsp:nvSpPr>
      <dsp:spPr>
        <a:xfrm>
          <a:off x="2438400" y="782630"/>
          <a:ext cx="3657600" cy="710289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Cartera balanceada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Priorización de cartera</a:t>
          </a:r>
        </a:p>
      </dsp:txBody>
      <dsp:txXfrm>
        <a:off x="2438400" y="871416"/>
        <a:ext cx="3391242" cy="532717"/>
      </dsp:txXfrm>
    </dsp:sp>
    <dsp:sp modelId="{12B1148B-7F7B-4F71-9522-FA0E97542352}">
      <dsp:nvSpPr>
        <dsp:cNvPr id="0" name=""/>
        <dsp:cNvSpPr/>
      </dsp:nvSpPr>
      <dsp:spPr>
        <a:xfrm>
          <a:off x="0" y="782630"/>
          <a:ext cx="2438400" cy="71028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Mapear la cadena de valor</a:t>
          </a:r>
        </a:p>
      </dsp:txBody>
      <dsp:txXfrm>
        <a:off x="34673" y="817303"/>
        <a:ext cx="2369054" cy="640943"/>
      </dsp:txXfrm>
    </dsp:sp>
    <dsp:sp modelId="{0932D367-E867-4873-9556-BBD4A6EDE90F}">
      <dsp:nvSpPr>
        <dsp:cNvPr id="0" name=""/>
        <dsp:cNvSpPr/>
      </dsp:nvSpPr>
      <dsp:spPr>
        <a:xfrm>
          <a:off x="2438400" y="1563948"/>
          <a:ext cx="3657600" cy="71028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Asignación de recursos claves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Procesos ajustados a la necesidad</a:t>
          </a:r>
        </a:p>
      </dsp:txBody>
      <dsp:txXfrm>
        <a:off x="2438400" y="1652734"/>
        <a:ext cx="3391242" cy="532717"/>
      </dsp:txXfrm>
    </dsp:sp>
    <dsp:sp modelId="{2576E149-4660-4AB1-80E9-93510C015FB0}">
      <dsp:nvSpPr>
        <dsp:cNvPr id="0" name=""/>
        <dsp:cNvSpPr/>
      </dsp:nvSpPr>
      <dsp:spPr>
        <a:xfrm>
          <a:off x="0" y="1563948"/>
          <a:ext cx="2438400" cy="71028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Crear el flujo</a:t>
          </a:r>
        </a:p>
      </dsp:txBody>
      <dsp:txXfrm>
        <a:off x="34673" y="1598621"/>
        <a:ext cx="2369054" cy="640943"/>
      </dsp:txXfrm>
    </dsp:sp>
    <dsp:sp modelId="{BC1714B5-C81C-4C44-B01F-67099AA1ACDB}">
      <dsp:nvSpPr>
        <dsp:cNvPr id="0" name=""/>
        <dsp:cNvSpPr/>
      </dsp:nvSpPr>
      <dsp:spPr>
        <a:xfrm>
          <a:off x="2438400" y="2345266"/>
          <a:ext cx="3657600" cy="71028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Foco en la entrega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Agilidad en la </a:t>
          </a:r>
          <a:r>
            <a:rPr lang="es-ES" sz="1600" kern="1200" dirty="0" err="1"/>
            <a:t>repriorización</a:t>
          </a:r>
          <a:endParaRPr lang="es-ES" sz="1600" kern="1200" dirty="0"/>
        </a:p>
      </dsp:txBody>
      <dsp:txXfrm>
        <a:off x="2438400" y="2434052"/>
        <a:ext cx="3391242" cy="532717"/>
      </dsp:txXfrm>
    </dsp:sp>
    <dsp:sp modelId="{73AFC10D-99C1-4F0E-BFDE-FCB5A5D7F66C}">
      <dsp:nvSpPr>
        <dsp:cNvPr id="0" name=""/>
        <dsp:cNvSpPr/>
      </dsp:nvSpPr>
      <dsp:spPr>
        <a:xfrm>
          <a:off x="0" y="2345266"/>
          <a:ext cx="2438400" cy="71028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Establecer la tracción</a:t>
          </a:r>
        </a:p>
      </dsp:txBody>
      <dsp:txXfrm>
        <a:off x="34673" y="2379939"/>
        <a:ext cx="2369054" cy="640943"/>
      </dsp:txXfrm>
    </dsp:sp>
    <dsp:sp modelId="{70B0D2D0-74A3-40DF-B79E-5548AFAE998B}">
      <dsp:nvSpPr>
        <dsp:cNvPr id="0" name=""/>
        <dsp:cNvSpPr/>
      </dsp:nvSpPr>
      <dsp:spPr>
        <a:xfrm>
          <a:off x="2438400" y="3126584"/>
          <a:ext cx="3657600" cy="710289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Estandarización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Establecimiento de mejores prácticas</a:t>
          </a:r>
        </a:p>
      </dsp:txBody>
      <dsp:txXfrm>
        <a:off x="2438400" y="3215370"/>
        <a:ext cx="3391242" cy="532717"/>
      </dsp:txXfrm>
    </dsp:sp>
    <dsp:sp modelId="{C77D6609-2478-435D-BEDC-0C4850BA1E66}">
      <dsp:nvSpPr>
        <dsp:cNvPr id="0" name=""/>
        <dsp:cNvSpPr/>
      </dsp:nvSpPr>
      <dsp:spPr>
        <a:xfrm>
          <a:off x="0" y="3126584"/>
          <a:ext cx="2438400" cy="71028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Buscar la perfección</a:t>
          </a:r>
        </a:p>
      </dsp:txBody>
      <dsp:txXfrm>
        <a:off x="34673" y="3161257"/>
        <a:ext cx="2369054" cy="64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39355-AD46-4DF3-83A5-2DA479050BAF}" type="datetimeFigureOut">
              <a:rPr lang="es-ES" smtClean="0"/>
              <a:t>17/10/2016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1533F-7171-46DC-A3A4-18A497477A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4139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709930" y="4856163"/>
            <a:ext cx="5679440" cy="4600575"/>
          </a:xfrm>
          <a:prstGeom prst="rect">
            <a:avLst/>
          </a:prstGeom>
        </p:spPr>
        <p:txBody>
          <a:bodyPr lIns="98984" tIns="49492" rIns="98984" bIns="49492"/>
          <a:lstStyle/>
          <a:p>
            <a:r>
              <a:rPr lang="es-ES" dirty="0"/>
              <a:t>Los</a:t>
            </a:r>
            <a:r>
              <a:rPr lang="es-ES" baseline="0" dirty="0"/>
              <a:t> proyectos cambian continuamente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C41CB-9C88-403F-AE2F-FD0B6F4ABD39}" type="slidenum">
              <a:rPr lang="es-AR" smtClean="0"/>
              <a:pPr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49577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Ver http://www.pmi.org/learning/agile-project-management-adopted-industries-3789?id=3789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6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47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En el desarrollo Agile</a:t>
            </a:r>
          </a:p>
          <a:p>
            <a:r>
              <a:rPr lang="es-ES" dirty="0"/>
              <a:t>En el</a:t>
            </a:r>
            <a:r>
              <a:rPr lang="es-ES" baseline="0" dirty="0"/>
              <a:t> Roll-</a:t>
            </a:r>
            <a:r>
              <a:rPr lang="es-ES" baseline="0" dirty="0" err="1"/>
              <a:t>out</a:t>
            </a:r>
            <a:r>
              <a:rPr lang="es-ES" baseline="0" dirty="0"/>
              <a:t>: todo planificado, todo medido, </a:t>
            </a:r>
            <a:r>
              <a:rPr lang="es-ES" baseline="0" dirty="0" err="1"/>
              <a:t>dificil</a:t>
            </a:r>
            <a:r>
              <a:rPr lang="es-ES" baseline="0" dirty="0"/>
              <a:t> la comunicación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099D5-C901-4F84-963D-B29D7E853EA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1966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3050" indent="-2730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en-US" sz="2400" dirty="0" err="1">
                <a:solidFill>
                  <a:schemeClr val="tx2"/>
                </a:solidFill>
              </a:rPr>
              <a:t>Principios</a:t>
            </a:r>
            <a:r>
              <a:rPr lang="en-US" sz="2400" dirty="0">
                <a:solidFill>
                  <a:schemeClr val="tx2"/>
                </a:solidFill>
              </a:rPr>
              <a:t> Core de Scrum</a:t>
            </a:r>
          </a:p>
          <a:p>
            <a:pPr lv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400" dirty="0">
                <a:solidFill>
                  <a:schemeClr val="tx2"/>
                </a:solidFill>
              </a:rPr>
              <a:t>— </a:t>
            </a:r>
            <a:r>
              <a:rPr lang="en-US" sz="2400" dirty="0" err="1">
                <a:solidFill>
                  <a:schemeClr val="tx2"/>
                </a:solidFill>
              </a:rPr>
              <a:t>Empirismo</a:t>
            </a:r>
            <a:endParaRPr lang="en-US" sz="2400" dirty="0">
              <a:solidFill>
                <a:schemeClr val="tx2"/>
              </a:solidFill>
            </a:endParaRPr>
          </a:p>
          <a:p>
            <a:pPr lv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400" dirty="0">
                <a:solidFill>
                  <a:schemeClr val="tx2"/>
                </a:solidFill>
              </a:rPr>
              <a:t>— Auto-</a:t>
            </a:r>
            <a:r>
              <a:rPr lang="en-US" sz="2400" dirty="0" err="1">
                <a:solidFill>
                  <a:schemeClr val="tx2"/>
                </a:solidFill>
              </a:rPr>
              <a:t>Organización</a:t>
            </a:r>
            <a:endParaRPr lang="en-US" sz="2400" dirty="0">
              <a:solidFill>
                <a:schemeClr val="tx2"/>
              </a:solidFill>
            </a:endParaRPr>
          </a:p>
          <a:p>
            <a:pPr lv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400" dirty="0">
                <a:solidFill>
                  <a:schemeClr val="tx2"/>
                </a:solidFill>
              </a:rPr>
              <a:t>— </a:t>
            </a:r>
            <a:r>
              <a:rPr lang="en-US" sz="2400" dirty="0" err="1">
                <a:solidFill>
                  <a:schemeClr val="tx2"/>
                </a:solidFill>
              </a:rPr>
              <a:t>Colaboracion</a:t>
            </a:r>
            <a:endParaRPr lang="en-US" sz="2400" dirty="0">
              <a:solidFill>
                <a:schemeClr val="tx2"/>
              </a:solidFill>
            </a:endParaRPr>
          </a:p>
          <a:p>
            <a:pPr lv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400" dirty="0">
                <a:solidFill>
                  <a:schemeClr val="tx2"/>
                </a:solidFill>
              </a:rPr>
              <a:t>— </a:t>
            </a:r>
            <a:r>
              <a:rPr lang="en-US" sz="2400" dirty="0" err="1">
                <a:solidFill>
                  <a:schemeClr val="tx2"/>
                </a:solidFill>
              </a:rPr>
              <a:t>Priorización</a:t>
            </a:r>
            <a:endParaRPr lang="en-US" sz="2400" dirty="0">
              <a:solidFill>
                <a:schemeClr val="tx2"/>
              </a:solidFill>
            </a:endParaRPr>
          </a:p>
          <a:p>
            <a:pPr lv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sz="2400" dirty="0">
                <a:solidFill>
                  <a:schemeClr val="tx2"/>
                </a:solidFill>
              </a:rPr>
              <a:t>— </a:t>
            </a:r>
            <a:r>
              <a:rPr lang="en-US" sz="2400" dirty="0" err="1">
                <a:solidFill>
                  <a:schemeClr val="tx2"/>
                </a:solidFill>
              </a:rPr>
              <a:t>Ritmo</a:t>
            </a:r>
            <a:endParaRPr lang="en-US" sz="2400" dirty="0">
              <a:solidFill>
                <a:schemeClr val="tx2"/>
              </a:solidFill>
            </a:endParaRPr>
          </a:p>
          <a:p>
            <a:pPr marL="273050" indent="-2730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endParaRPr lang="en-US" sz="2400" dirty="0">
              <a:solidFill>
                <a:schemeClr val="tx2"/>
              </a:solidFill>
            </a:endParaRP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099D5-C901-4F84-963D-B29D7E853EA6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6278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709930" y="4856163"/>
            <a:ext cx="5679440" cy="4600575"/>
          </a:xfrm>
          <a:prstGeom prst="rect">
            <a:avLst/>
          </a:prstGeom>
        </p:spPr>
        <p:txBody>
          <a:bodyPr lIns="98984" tIns="49492" rIns="98984" bIns="49492">
            <a:normAutofit/>
          </a:bodyPr>
          <a:lstStyle/>
          <a:p>
            <a:r>
              <a:rPr lang="es-AR" dirty="0"/>
              <a:t>Hacer valor no</a:t>
            </a:r>
            <a:r>
              <a:rPr lang="es-AR" baseline="0" dirty="0"/>
              <a:t> solo en costo sino en valor…</a:t>
            </a:r>
          </a:p>
          <a:p>
            <a:r>
              <a:rPr lang="es-AR" baseline="0" dirty="0"/>
              <a:t>Concepto de cadena crítica!!!</a:t>
            </a:r>
          </a:p>
          <a:p>
            <a:r>
              <a:rPr lang="es-AR" baseline="0" dirty="0"/>
              <a:t>En foco en costo, el costo importa como un elemento en </a:t>
            </a:r>
            <a:r>
              <a:rPr lang="es-AR" baseline="0" dirty="0" err="1"/>
              <a:t>sì</a:t>
            </a:r>
            <a:r>
              <a:rPr lang="es-AR" baseline="0" dirty="0"/>
              <a:t>.</a:t>
            </a:r>
          </a:p>
          <a:p>
            <a:r>
              <a:rPr lang="es-AR" baseline="0" dirty="0"/>
              <a:t>El costo importa, pero es visto como un desperdicio, en el sentido que no agrega valor al proyecto</a:t>
            </a:r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C41CB-9C88-403F-AE2F-FD0B6F4ABD39}" type="slidenum">
              <a:rPr lang="es-AR" smtClean="0"/>
              <a:pPr/>
              <a:t>24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513127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709930" y="4856163"/>
            <a:ext cx="5679440" cy="4600575"/>
          </a:xfrm>
          <a:prstGeom prst="rect">
            <a:avLst/>
          </a:prstGeom>
        </p:spPr>
        <p:txBody>
          <a:bodyPr lIns="98984" tIns="49492" rIns="98984" bIns="49492">
            <a:normAutofit/>
          </a:bodyPr>
          <a:lstStyle/>
          <a:p>
            <a:r>
              <a:rPr lang="es-AR" dirty="0"/>
              <a:t>Hacer valor no</a:t>
            </a:r>
            <a:r>
              <a:rPr lang="es-AR" baseline="0" dirty="0"/>
              <a:t> solo en costo sino en valor…</a:t>
            </a:r>
          </a:p>
          <a:p>
            <a:r>
              <a:rPr lang="es-AR" baseline="0" dirty="0"/>
              <a:t>Concepto de cadena crítica!!!</a:t>
            </a:r>
          </a:p>
          <a:p>
            <a:r>
              <a:rPr lang="es-AR" baseline="0" dirty="0"/>
              <a:t>En foco en costo, el costo importa como un elemento en </a:t>
            </a:r>
            <a:r>
              <a:rPr lang="es-AR" baseline="0" dirty="0" err="1"/>
              <a:t>sì</a:t>
            </a:r>
            <a:r>
              <a:rPr lang="es-AR" baseline="0" dirty="0"/>
              <a:t>.</a:t>
            </a:r>
          </a:p>
          <a:p>
            <a:r>
              <a:rPr lang="es-AR" baseline="0" dirty="0"/>
              <a:t>El costo importa, pero es visto como un desperdicio, en el sentido que no agrega valor al proyecto</a:t>
            </a:r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C41CB-9C88-403F-AE2F-FD0B6F4ABD39}" type="slidenum">
              <a:rPr lang="es-AR" smtClean="0"/>
              <a:pPr/>
              <a:t>25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2434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95536" y="1278880"/>
            <a:ext cx="7886700" cy="565944"/>
          </a:xfrm>
          <a:prstGeom prst="rect">
            <a:avLst/>
          </a:prstGeom>
        </p:spPr>
        <p:txBody>
          <a:bodyPr/>
          <a:lstStyle>
            <a:lvl1pPr algn="l">
              <a:defRPr sz="2400">
                <a:latin typeface="Trebuchet MS" panose="020B0603020202020204" pitchFamily="34" charset="0"/>
              </a:defRPr>
            </a:lvl1pPr>
          </a:lstStyle>
          <a:p>
            <a:r>
              <a:rPr lang="es-ES" dirty="0"/>
              <a:t>HAGA CLIC PARA MODIFICAR EL ESTILO DE TÍTULO DEL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844824"/>
            <a:ext cx="8229600" cy="4281339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95536" y="1278880"/>
            <a:ext cx="7886700" cy="565944"/>
          </a:xfrm>
          <a:prstGeom prst="rect">
            <a:avLst/>
          </a:prstGeom>
        </p:spPr>
        <p:txBody>
          <a:bodyPr/>
          <a:lstStyle>
            <a:lvl1pPr algn="l">
              <a:defRPr sz="2400">
                <a:latin typeface="Trebuchet MS" panose="020B0603020202020204" pitchFamily="34" charset="0"/>
              </a:defRPr>
            </a:lvl1pPr>
          </a:lstStyle>
          <a:p>
            <a:r>
              <a:rPr lang="es-ES" dirty="0"/>
              <a:t>HAGA CLIC PARA MODIFICAR EL ESTILO DE TÍTULO DEL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0"/>
          </p:nvPr>
        </p:nvSpPr>
        <p:spPr>
          <a:xfrm>
            <a:off x="467047" y="1844824"/>
            <a:ext cx="8353425" cy="403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267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3 Imagen" descr="LogoBlanco_transp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8200" y="6553200"/>
            <a:ext cx="17526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4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z="2800" dirty="0">
                <a:solidFill>
                  <a:schemeClr val="bg1"/>
                </a:solidFill>
              </a:rPr>
              <a:t>El camino hacia la agilidad organizacional</a:t>
            </a:r>
            <a:br>
              <a:rPr lang="es-ES" dirty="0">
                <a:solidFill>
                  <a:schemeClr val="bg1"/>
                </a:solidFill>
              </a:rPr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683568" y="2636912"/>
            <a:ext cx="6400800" cy="17526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sz="2800" dirty="0">
                <a:solidFill>
                  <a:schemeClr val="bg1"/>
                </a:solidFill>
              </a:rPr>
              <a:t>Aplicación de principios Lean y ágiles en Proyectos y Oficinas de Proyectos</a:t>
            </a:r>
          </a:p>
          <a:p>
            <a:pPr marL="0" indent="0">
              <a:buNone/>
            </a:pPr>
            <a:endParaRPr lang="es-ES" sz="2800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es-ES" sz="2800" dirty="0">
                <a:solidFill>
                  <a:schemeClr val="bg1"/>
                </a:solidFill>
              </a:rPr>
              <a:t>Ezequiel </a:t>
            </a:r>
            <a:r>
              <a:rPr lang="es-ES" sz="2800" dirty="0" err="1">
                <a:solidFill>
                  <a:schemeClr val="bg1"/>
                </a:solidFill>
              </a:rPr>
              <a:t>Kahan</a:t>
            </a:r>
            <a:endParaRPr lang="es-E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3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/>
              <a:t>AGILIDAD: UNA FORMA DIFERENTE DE VER LAS ORGANIZACIONES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2339752" y="5374957"/>
            <a:ext cx="5129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“Del paradigma de las organizaciones como familias  </a:t>
            </a:r>
          </a:p>
          <a:p>
            <a:r>
              <a:rPr lang="es-ES" dirty="0"/>
              <a:t>a las organizaciones como organismos vivos”</a:t>
            </a: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012540"/>
            <a:ext cx="6431203" cy="3022616"/>
          </a:xfrm>
          <a:prstGeom prst="rect">
            <a:avLst/>
          </a:prstGeom>
        </p:spPr>
      </p:pic>
      <p:pic>
        <p:nvPicPr>
          <p:cNvPr id="1026" name="Picture 2" descr="Image result for reinventing organizati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173962"/>
            <a:ext cx="1349513" cy="199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874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u="sng" dirty="0"/>
              <a:t>AGILIDAD EN EL ÁMBITO DE LOS PROYECTOS</a:t>
            </a:r>
          </a:p>
        </p:txBody>
      </p:sp>
    </p:spTree>
    <p:extLst>
      <p:ext uri="{BB962C8B-B14F-4D97-AF65-F5344CB8AC3E}">
        <p14:creationId xmlns:p14="http://schemas.microsoft.com/office/powerpoint/2010/main" val="2584057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3 Título"/>
          <p:cNvSpPr>
            <a:spLocks noGrp="1"/>
          </p:cNvSpPr>
          <p:nvPr>
            <p:ph type="title"/>
          </p:nvPr>
        </p:nvSpPr>
        <p:spPr>
          <a:xfrm>
            <a:off x="395536" y="1278880"/>
            <a:ext cx="6177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AGILIDAD EN EL ÁMBITO DE LOS PROYECTOS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" r="10084"/>
          <a:stretch/>
        </p:blipFill>
        <p:spPr>
          <a:xfrm>
            <a:off x="44101" y="2060848"/>
            <a:ext cx="9054917" cy="354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74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AGILIDAD EN EL ÁMBITO DE LOS PROYECTOS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sz="1800" b="1" dirty="0"/>
              <a:t>EQUIPOS</a:t>
            </a:r>
            <a:endParaRPr lang="es-ES" sz="2800" b="1" dirty="0"/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389049"/>
            <a:ext cx="7056784" cy="377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32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3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AGILIDAD EN EL ÁMBITO DE LOS PROYECTOS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sz="2000" b="1" dirty="0"/>
              <a:t>LIDERAZGO - </a:t>
            </a:r>
            <a:r>
              <a:rPr lang="es-ES" sz="2000" dirty="0"/>
              <a:t>“Liderar en un sistema adaptativo complejo”</a:t>
            </a:r>
          </a:p>
          <a:p>
            <a:pPr marL="0" indent="0">
              <a:buNone/>
            </a:pPr>
            <a:endParaRPr lang="es-ES" sz="2400" b="1" dirty="0"/>
          </a:p>
          <a:p>
            <a:pPr marL="0" indent="0">
              <a:buNone/>
            </a:pPr>
            <a:endParaRPr lang="es-ES" sz="2400" dirty="0"/>
          </a:p>
          <a:p>
            <a:pPr marL="0" indent="0">
              <a:buNone/>
            </a:pPr>
            <a:endParaRPr lang="es-ES" sz="2400" dirty="0"/>
          </a:p>
        </p:txBody>
      </p:sp>
      <p:grpSp>
        <p:nvGrpSpPr>
          <p:cNvPr id="2" name="1 Grupo"/>
          <p:cNvGrpSpPr/>
          <p:nvPr/>
        </p:nvGrpSpPr>
        <p:grpSpPr>
          <a:xfrm>
            <a:off x="1259632" y="2564904"/>
            <a:ext cx="6923112" cy="3576282"/>
            <a:chOff x="1187624" y="2117576"/>
            <a:chExt cx="6696744" cy="4335760"/>
          </a:xfrm>
        </p:grpSpPr>
        <p:pic>
          <p:nvPicPr>
            <p:cNvPr id="2052" name="Picture 4" descr="http://images.clipartpanda.com/group-of-angry-people-clipart-clip-art-people-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3557736"/>
              <a:ext cx="4824536" cy="289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3 Elipse"/>
            <p:cNvSpPr/>
            <p:nvPr/>
          </p:nvSpPr>
          <p:spPr>
            <a:xfrm>
              <a:off x="1187624" y="2117576"/>
              <a:ext cx="6696744" cy="1368152"/>
            </a:xfrm>
            <a:prstGeom prst="ellipse">
              <a:avLst/>
            </a:prstGeom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2400" b="1" dirty="0">
                  <a:latin typeface="Berlin Sans FB Demi" panose="020E0802020502020306" pitchFamily="34" charset="0"/>
                </a:rPr>
                <a:t>RELACIONES</a:t>
              </a:r>
              <a:endParaRPr lang="es-ES" sz="2000" b="1" dirty="0">
                <a:latin typeface="Berlin Sans FB Demi" panose="020E0802020502020306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 rot="20469559">
              <a:off x="1208325" y="2390610"/>
              <a:ext cx="14533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rgbClr val="FF0000"/>
                  </a:solidFill>
                  <a:latin typeface="Kozuka Mincho Pr6N H" pitchFamily="18" charset="-128"/>
                  <a:ea typeface="Kozuka Mincho Pr6N H" pitchFamily="18" charset="-128"/>
                </a:rPr>
                <a:t>OPINIONES</a:t>
              </a:r>
            </a:p>
          </p:txBody>
        </p:sp>
        <p:sp>
          <p:nvSpPr>
            <p:cNvPr id="9" name="8 CuadroTexto"/>
            <p:cNvSpPr txBox="1"/>
            <p:nvPr/>
          </p:nvSpPr>
          <p:spPr>
            <a:xfrm rot="981130">
              <a:off x="6136069" y="2403044"/>
              <a:ext cx="1321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chemeClr val="accent1">
                      <a:lumMod val="75000"/>
                    </a:schemeClr>
                  </a:solidFill>
                  <a:latin typeface="Berlin Sans FB" panose="020E0602020502020306" pitchFamily="34" charset="0"/>
                </a:rPr>
                <a:t>CREENCIAS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062388" y="2237054"/>
              <a:ext cx="1518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chemeClr val="accent1">
                      <a:lumMod val="50000"/>
                    </a:schemeClr>
                  </a:solidFill>
                  <a:latin typeface="Adobe Heiti Std R" pitchFamily="34" charset="-128"/>
                  <a:ea typeface="Adobe Heiti Std R" pitchFamily="34" charset="-128"/>
                </a:rPr>
                <a:t>EMOCIONES</a:t>
              </a: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5462468" y="2876622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chemeClr val="accent2">
                      <a:lumMod val="75000"/>
                    </a:schemeClr>
                  </a:solidFill>
                  <a:latin typeface="Castellar" panose="020A0402060406010301" pitchFamily="18" charset="0"/>
                  <a:ea typeface="Adobe Heiti Std R" pitchFamily="34" charset="-128"/>
                </a:rPr>
                <a:t>VALORES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 rot="157913">
              <a:off x="2275419" y="2985787"/>
              <a:ext cx="1526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rgbClr val="92D050"/>
                  </a:solidFill>
                  <a:latin typeface="Berlin Sans FB" panose="020E0602020502020306" pitchFamily="34" charset="0"/>
                </a:rPr>
                <a:t>RESULTADOS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926987" y="2237842"/>
              <a:ext cx="86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chemeClr val="accent4">
                      <a:lumMod val="75000"/>
                    </a:schemeClr>
                  </a:solidFill>
                  <a:latin typeface="Berlin Sans FB" panose="020E0602020502020306" pitchFamily="34" charset="0"/>
                </a:rPr>
                <a:t>METAS</a:t>
              </a: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3995936" y="3092646"/>
              <a:ext cx="1402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>
                  <a:solidFill>
                    <a:schemeClr val="accent5">
                      <a:lumMod val="75000"/>
                    </a:schemeClr>
                  </a:solidFill>
                  <a:latin typeface="Estrangelo Edessa" panose="03080600000000000000" pitchFamily="66" charset="0"/>
                  <a:ea typeface="Adobe Heiti Std R" pitchFamily="34" charset="-128"/>
                  <a:cs typeface="Estrangelo Edessa" panose="03080600000000000000" pitchFamily="66" charset="0"/>
                </a:rPr>
                <a:t>ACTITUDES</a:t>
              </a:r>
            </a:p>
          </p:txBody>
        </p:sp>
        <p:sp>
          <p:nvSpPr>
            <p:cNvPr id="15" name="14 CuadroTexto"/>
            <p:cNvSpPr txBox="1"/>
            <p:nvPr/>
          </p:nvSpPr>
          <p:spPr>
            <a:xfrm rot="286822">
              <a:off x="1774077" y="2705495"/>
              <a:ext cx="21407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srgbClr val="002060"/>
                  </a:solidFill>
                  <a:latin typeface="Kozuka Mincho Pr6N H" pitchFamily="18" charset="-128"/>
                  <a:ea typeface="Kozuka Mincho Pr6N H" pitchFamily="18" charset="-128"/>
                </a:rPr>
                <a:t>COMPORTAMIENTO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7059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.gawkerassets.com/img/17m9j14q6oadgjpg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073" y="2799183"/>
            <a:ext cx="28575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pajoof.com/wp-content/uploads/2014/10/what-is-servant-leadershi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350" y="2769045"/>
            <a:ext cx="1984647" cy="231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Flecha derecha"/>
          <p:cNvSpPr/>
          <p:nvPr/>
        </p:nvSpPr>
        <p:spPr>
          <a:xfrm>
            <a:off x="4365613" y="3735287"/>
            <a:ext cx="936104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AGILIDAD EN EL ÁMBITO DE LOS PROYECTOS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sz="2000" b="1" dirty="0"/>
              <a:t>LIDERAZGO</a:t>
            </a:r>
            <a:endParaRPr lang="es-ES" sz="1800" b="1" dirty="0"/>
          </a:p>
        </p:txBody>
      </p:sp>
    </p:spTree>
    <p:extLst>
      <p:ext uri="{BB962C8B-B14F-4D97-AF65-F5344CB8AC3E}">
        <p14:creationId xmlns:p14="http://schemas.microsoft.com/office/powerpoint/2010/main" val="4114580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AGILIDAD EN EL ÁMBITO DE LOS PROYECTOS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s-ES" sz="1800" b="1" dirty="0"/>
              <a:t>EQUIPOS Y LÍDERAZGO</a:t>
            </a:r>
            <a:endParaRPr lang="es-ES" sz="1800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519219"/>
            <a:ext cx="5151671" cy="363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40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AGILIDAD EN EL ÁMBITO DE LOS PROYECTOS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sz="1800" b="1" dirty="0"/>
              <a:t>COMUNICACIÓN</a:t>
            </a:r>
          </a:p>
          <a:p>
            <a:pPr marL="0" indent="0" algn="ctr">
              <a:buNone/>
            </a:pPr>
            <a:r>
              <a:rPr lang="es-ES" sz="2400" b="1" dirty="0"/>
              <a:t>“El método más eficiente y efectivo de transmitir información entre los miembros de un equipo es cara a cara”</a:t>
            </a:r>
          </a:p>
          <a:p>
            <a:pPr marL="0" indent="0">
              <a:buNone/>
            </a:pPr>
            <a:endParaRPr lang="es-ES" sz="2400" b="1" dirty="0"/>
          </a:p>
          <a:p>
            <a:pPr marL="0" indent="0">
              <a:buNone/>
            </a:pPr>
            <a:r>
              <a:rPr lang="es-ES" sz="1800" b="1" dirty="0"/>
              <a:t>HERRAMIENTAS</a:t>
            </a:r>
          </a:p>
          <a:p>
            <a:r>
              <a:rPr lang="es-ES" sz="2400" dirty="0"/>
              <a:t>Reuniones diarias de alineamiento</a:t>
            </a:r>
          </a:p>
          <a:p>
            <a:r>
              <a:rPr lang="es-ES" sz="2400" dirty="0"/>
              <a:t>Reuniones quincenales de </a:t>
            </a:r>
          </a:p>
          <a:p>
            <a:pPr lvl="1"/>
            <a:r>
              <a:rPr lang="es-ES" sz="1800" dirty="0"/>
              <a:t>Planificación</a:t>
            </a:r>
          </a:p>
          <a:p>
            <a:pPr lvl="1"/>
            <a:r>
              <a:rPr lang="es-ES" sz="1800" dirty="0"/>
              <a:t>Revisión</a:t>
            </a:r>
          </a:p>
          <a:p>
            <a:pPr lvl="1"/>
            <a:r>
              <a:rPr lang="es-ES" sz="1800" dirty="0"/>
              <a:t>Retrospectiva</a:t>
            </a:r>
          </a:p>
          <a:p>
            <a:r>
              <a:rPr lang="es-ES" sz="2400" dirty="0"/>
              <a:t>Coaching continuo</a:t>
            </a:r>
          </a:p>
        </p:txBody>
      </p:sp>
      <p:pic>
        <p:nvPicPr>
          <p:cNvPr id="8" name="Picture 2" descr="https://hakanforss.files.wordpress.com/2012/04/slide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924" y="3905184"/>
            <a:ext cx="3000333" cy="225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5940152" y="2996952"/>
            <a:ext cx="2857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Manifiesto ágil – </a:t>
            </a:r>
            <a:r>
              <a:rPr lang="es-ES" sz="1600"/>
              <a:t>Prácticas ágiles</a:t>
            </a:r>
          </a:p>
        </p:txBody>
      </p:sp>
    </p:spTree>
    <p:extLst>
      <p:ext uri="{BB962C8B-B14F-4D97-AF65-F5344CB8AC3E}">
        <p14:creationId xmlns:p14="http://schemas.microsoft.com/office/powerpoint/2010/main" val="2721418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AGILIDAD EN EL ÁMBITO DE LOS PROYECTOS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sz="1800" b="1" dirty="0"/>
              <a:t>COMUNICACIÓN</a:t>
            </a:r>
          </a:p>
          <a:p>
            <a:pPr>
              <a:buFontTx/>
              <a:buChar char="-"/>
            </a:pPr>
            <a:r>
              <a:rPr lang="es-ES" sz="2400" i="1" dirty="0"/>
              <a:t>Confiar en confiar</a:t>
            </a:r>
          </a:p>
          <a:p>
            <a:pPr>
              <a:buFontTx/>
              <a:buChar char="-"/>
            </a:pPr>
            <a:r>
              <a:rPr lang="es-ES" sz="2400" dirty="0"/>
              <a:t>Transparencia como valor</a:t>
            </a:r>
          </a:p>
          <a:p>
            <a:pPr>
              <a:buFontTx/>
              <a:buChar char="-"/>
            </a:pPr>
            <a:r>
              <a:rPr lang="es-ES" sz="2400" dirty="0"/>
              <a:t>Compromiso como respuesta</a:t>
            </a:r>
          </a:p>
          <a:p>
            <a:pPr marL="0" indent="0">
              <a:buNone/>
            </a:pPr>
            <a:endParaRPr lang="es-ES" sz="2400" dirty="0"/>
          </a:p>
          <a:p>
            <a:pPr marL="0" indent="0">
              <a:buNone/>
            </a:pPr>
            <a:r>
              <a:rPr lang="es-ES" sz="1800" b="1" dirty="0"/>
              <a:t>GESTIÓN VISUAL</a:t>
            </a:r>
          </a:p>
          <a:p>
            <a:r>
              <a:rPr lang="es-ES" sz="2400" dirty="0"/>
              <a:t>Simple</a:t>
            </a:r>
          </a:p>
          <a:p>
            <a:r>
              <a:rPr lang="es-ES" sz="2400" dirty="0"/>
              <a:t>Directa</a:t>
            </a:r>
          </a:p>
          <a:p>
            <a:r>
              <a:rPr lang="es-ES" sz="2400" dirty="0"/>
              <a:t>Frecuente</a:t>
            </a:r>
          </a:p>
          <a:p>
            <a:pPr>
              <a:buFontTx/>
              <a:buChar char="-"/>
            </a:pPr>
            <a:endParaRPr lang="es-ES" sz="2400" dirty="0"/>
          </a:p>
        </p:txBody>
      </p:sp>
      <p:pic>
        <p:nvPicPr>
          <p:cNvPr id="1026" name="Picture 2" descr="http://knowscrum.com/wp-content/uploads/2011/03/LabelledTaskBoar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91159"/>
            <a:ext cx="241030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Image result for speed of trus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15273"/>
            <a:ext cx="1104057" cy="165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97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AGILIDAD EN EL ÁMBITO DE LOS PROYECTOS</a:t>
            </a: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57200" y="1844824"/>
            <a:ext cx="8229600" cy="428133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800" b="1" dirty="0"/>
              <a:t>RESULTADOS</a:t>
            </a:r>
          </a:p>
          <a:p>
            <a:endParaRPr lang="es-ES" sz="2400" dirty="0"/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556854"/>
            <a:ext cx="1656184" cy="2345064"/>
          </a:xfrm>
          <a:prstGeom prst="rect">
            <a:avLst/>
          </a:prstGeom>
        </p:spPr>
      </p:pic>
      <p:sp>
        <p:nvSpPr>
          <p:cNvPr id="29" name="Cerrar llave 28"/>
          <p:cNvSpPr/>
          <p:nvPr/>
        </p:nvSpPr>
        <p:spPr>
          <a:xfrm>
            <a:off x="2267743" y="2425361"/>
            <a:ext cx="288032" cy="100811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Cerrar llave 29"/>
          <p:cNvSpPr/>
          <p:nvPr/>
        </p:nvSpPr>
        <p:spPr>
          <a:xfrm>
            <a:off x="2280302" y="3468374"/>
            <a:ext cx="288032" cy="1438126"/>
          </a:xfrm>
          <a:prstGeom prst="rightBrace">
            <a:avLst>
              <a:gd name="adj1" fmla="val 24422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Cerrar llave 30"/>
          <p:cNvSpPr/>
          <p:nvPr/>
        </p:nvSpPr>
        <p:spPr>
          <a:xfrm>
            <a:off x="3707904" y="2425361"/>
            <a:ext cx="360040" cy="172819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errar llave 31"/>
          <p:cNvSpPr/>
          <p:nvPr/>
        </p:nvSpPr>
        <p:spPr>
          <a:xfrm>
            <a:off x="3707904" y="4153553"/>
            <a:ext cx="360040" cy="752947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CuadroTexto 32"/>
          <p:cNvSpPr txBox="1"/>
          <p:nvPr/>
        </p:nvSpPr>
        <p:spPr>
          <a:xfrm>
            <a:off x="4207988" y="310018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80%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4191188" y="4329085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20%</a:t>
            </a:r>
          </a:p>
        </p:txBody>
      </p:sp>
      <p:pic>
        <p:nvPicPr>
          <p:cNvPr id="44" name="Imagen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2420888"/>
            <a:ext cx="2971440" cy="2944278"/>
          </a:xfrm>
          <a:prstGeom prst="rect">
            <a:avLst/>
          </a:prstGeom>
        </p:spPr>
      </p:pic>
      <p:sp>
        <p:nvSpPr>
          <p:cNvPr id="45" name="CuadroTexto 44"/>
          <p:cNvSpPr txBox="1"/>
          <p:nvPr/>
        </p:nvSpPr>
        <p:spPr>
          <a:xfrm>
            <a:off x="2627783" y="2748562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FIJO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2627783" y="3995772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FLEXIBLE</a:t>
            </a:r>
          </a:p>
        </p:txBody>
      </p:sp>
      <p:pic>
        <p:nvPicPr>
          <p:cNvPr id="50" name="Imagen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304" y="3113319"/>
            <a:ext cx="1516665" cy="1027711"/>
          </a:xfrm>
          <a:prstGeom prst="rect">
            <a:avLst/>
          </a:prstGeom>
        </p:spPr>
      </p:pic>
      <p:sp>
        <p:nvSpPr>
          <p:cNvPr id="51" name="Rectángulo 50"/>
          <p:cNvSpPr/>
          <p:nvPr/>
        </p:nvSpPr>
        <p:spPr>
          <a:xfrm>
            <a:off x="395536" y="5241974"/>
            <a:ext cx="8003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Planes flexibles -&gt; Ventaja competitiva</a:t>
            </a:r>
          </a:p>
          <a:p>
            <a:r>
              <a:rPr lang="es-ES" sz="2000" dirty="0"/>
              <a:t>Priorizar por valor -&gt; Asegurar el </a:t>
            </a:r>
            <a:r>
              <a:rPr lang="es-ES" sz="2000" dirty="0" err="1"/>
              <a:t>delivery</a:t>
            </a:r>
            <a:r>
              <a:rPr lang="es-ES" sz="2000" dirty="0"/>
              <a:t> (Principio </a:t>
            </a:r>
            <a:r>
              <a:rPr lang="es-ES" sz="2000" dirty="0" err="1"/>
              <a:t>Paretto</a:t>
            </a:r>
            <a:r>
              <a:rPr lang="es-ES" sz="2000" dirty="0"/>
              <a:t>)</a:t>
            </a:r>
          </a:p>
          <a:p>
            <a:r>
              <a:rPr lang="es-ES" sz="2000" dirty="0"/>
              <a:t>Entrega frecuente -&gt; </a:t>
            </a:r>
            <a:r>
              <a:rPr lang="es-ES" sz="2000" dirty="0" err="1"/>
              <a:t>Feedback</a:t>
            </a:r>
            <a:r>
              <a:rPr lang="es-ES" sz="2000" dirty="0"/>
              <a:t> </a:t>
            </a:r>
            <a:r>
              <a:rPr lang="es-ES" sz="2000" dirty="0" err="1"/>
              <a:t>contínuo</a:t>
            </a:r>
            <a:endParaRPr lang="es-ES" sz="2000" dirty="0"/>
          </a:p>
        </p:txBody>
      </p:sp>
      <p:cxnSp>
        <p:nvCxnSpPr>
          <p:cNvPr id="55" name="Conector recto 54"/>
          <p:cNvCxnSpPr/>
          <p:nvPr/>
        </p:nvCxnSpPr>
        <p:spPr>
          <a:xfrm>
            <a:off x="1619672" y="4725144"/>
            <a:ext cx="0" cy="344430"/>
          </a:xfrm>
          <a:prstGeom prst="line">
            <a:avLst/>
          </a:prstGeom>
          <a:ln w="698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395536" y="2810900"/>
            <a:ext cx="461665" cy="184223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ES" b="1" dirty="0"/>
              <a:t>REQUERIMIENTOS</a:t>
            </a:r>
          </a:p>
        </p:txBody>
      </p:sp>
    </p:spTree>
    <p:extLst>
      <p:ext uri="{BB962C8B-B14F-4D97-AF65-F5344CB8AC3E}">
        <p14:creationId xmlns:p14="http://schemas.microsoft.com/office/powerpoint/2010/main" val="206993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67544" y="1556792"/>
            <a:ext cx="1337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 Black" pitchFamily="34" charset="0"/>
              </a:rPr>
              <a:t>AGENDA: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67544" y="2089545"/>
            <a:ext cx="5883277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2000" dirty="0"/>
              <a:t>Sistemas dinámicos complejos</a:t>
            </a:r>
            <a:endParaRPr lang="es-ES" sz="3200" dirty="0"/>
          </a:p>
          <a:p>
            <a:pPr lvl="0"/>
            <a:r>
              <a:rPr lang="es-ES" sz="2000" dirty="0" err="1"/>
              <a:t>Cynefin</a:t>
            </a:r>
            <a:r>
              <a:rPr lang="es-ES" sz="2000" dirty="0"/>
              <a:t>, un marco para explicar la complejidad</a:t>
            </a:r>
            <a:endParaRPr lang="es-ES" sz="3200" dirty="0"/>
          </a:p>
          <a:p>
            <a:pPr lvl="0"/>
            <a:r>
              <a:rPr lang="es-ES" sz="2000" dirty="0"/>
              <a:t>Qué es y que no es la agilidad</a:t>
            </a:r>
            <a:endParaRPr lang="es-ES" sz="3200" dirty="0"/>
          </a:p>
          <a:p>
            <a:pPr lvl="1"/>
            <a:r>
              <a:rPr lang="es-ES" dirty="0"/>
              <a:t>Alcances</a:t>
            </a:r>
            <a:endParaRPr lang="es-ES" sz="2800" dirty="0"/>
          </a:p>
          <a:p>
            <a:pPr lvl="1"/>
            <a:r>
              <a:rPr lang="es-ES" dirty="0"/>
              <a:t>Ámbito de aplicación</a:t>
            </a:r>
            <a:endParaRPr lang="es-ES" sz="2800" dirty="0"/>
          </a:p>
          <a:p>
            <a:pPr lvl="0"/>
            <a:r>
              <a:rPr lang="es-ES" sz="2000" dirty="0"/>
              <a:t>Agilidad, una forma diferente de ver las organizaciones</a:t>
            </a:r>
          </a:p>
          <a:p>
            <a:pPr lvl="0"/>
            <a:r>
              <a:rPr lang="es-ES" sz="2000" dirty="0"/>
              <a:t>	Agilidad en proyectos</a:t>
            </a:r>
          </a:p>
          <a:p>
            <a:pPr lvl="0"/>
            <a:r>
              <a:rPr lang="es-ES" sz="2000" dirty="0"/>
              <a:t>	Agilidad en PMO</a:t>
            </a:r>
            <a:endParaRPr lang="es-ES" sz="3200" dirty="0"/>
          </a:p>
          <a:p>
            <a:pPr lvl="0"/>
            <a:r>
              <a:rPr lang="es-ES" sz="2000" dirty="0"/>
              <a:t>Un ejemplo de agilidad en contextos tradicionales</a:t>
            </a:r>
            <a:endParaRPr lang="es-ES" sz="3200" dirty="0"/>
          </a:p>
          <a:p>
            <a:pPr lvl="0"/>
            <a:r>
              <a:rPr lang="es-ES" sz="2000" dirty="0"/>
              <a:t>Road-</a:t>
            </a:r>
            <a:r>
              <a:rPr lang="es-ES" sz="2000" dirty="0" err="1"/>
              <a:t>Map</a:t>
            </a:r>
            <a:r>
              <a:rPr lang="es-ES" sz="2000" dirty="0"/>
              <a:t> de adopción ágil</a:t>
            </a:r>
          </a:p>
          <a:p>
            <a:pPr lvl="0"/>
            <a:r>
              <a:rPr lang="es-ES" sz="2000" dirty="0"/>
              <a:t>Conclusiones</a:t>
            </a:r>
            <a:endParaRPr lang="es-ES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UN EJEMPLO REAL …. SER ÁGIL SIN SABERLO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/>
              <a:t>CONTEXTO: PROYECTO COMPLEJO PARA COMPAÑÍA INTERNACIONAL</a:t>
            </a:r>
          </a:p>
          <a:p>
            <a:r>
              <a:rPr lang="es-ES" sz="2000" dirty="0"/>
              <a:t>Múltiples locaciones</a:t>
            </a:r>
          </a:p>
          <a:p>
            <a:r>
              <a:rPr lang="es-ES" sz="2000" dirty="0"/>
              <a:t>Múltiples países</a:t>
            </a:r>
          </a:p>
          <a:p>
            <a:r>
              <a:rPr lang="es-ES" sz="2000" dirty="0"/>
              <a:t>Múltiples sociedades</a:t>
            </a:r>
          </a:p>
          <a:p>
            <a:r>
              <a:rPr lang="es-ES" sz="2000" dirty="0"/>
              <a:t>Impacto en el 100% del negocio</a:t>
            </a:r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sp>
        <p:nvSpPr>
          <p:cNvPr id="4" name="1 Marcador de contenido"/>
          <p:cNvSpPr txBox="1">
            <a:spLocks/>
          </p:cNvSpPr>
          <p:nvPr/>
        </p:nvSpPr>
        <p:spPr>
          <a:xfrm>
            <a:off x="467544" y="4005064"/>
            <a:ext cx="8496944" cy="2225378"/>
          </a:xfrm>
          <a:prstGeom prst="rect">
            <a:avLst/>
          </a:prstGeom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3589338" algn="l"/>
                <a:tab pos="3671888" algn="l"/>
              </a:tabLst>
            </a:pPr>
            <a:r>
              <a:rPr lang="es-ES" sz="2000" b="1" dirty="0"/>
              <a:t>CARACTERÍSTICAS</a:t>
            </a:r>
            <a:endParaRPr lang="es-ES" sz="2000" dirty="0"/>
          </a:p>
          <a:p>
            <a:pPr>
              <a:tabLst>
                <a:tab pos="3589338" algn="l"/>
                <a:tab pos="3671888" algn="l"/>
              </a:tabLst>
            </a:pPr>
            <a:r>
              <a:rPr lang="es-ES" sz="2000" dirty="0"/>
              <a:t>6 Miembros </a:t>
            </a:r>
            <a:r>
              <a:rPr lang="es-ES" sz="2000" dirty="0" err="1"/>
              <a:t>co</a:t>
            </a:r>
            <a:r>
              <a:rPr lang="es-ES" sz="2000" dirty="0"/>
              <a:t>-localizados</a:t>
            </a:r>
          </a:p>
          <a:p>
            <a:pPr>
              <a:tabLst>
                <a:tab pos="3589338" algn="l"/>
                <a:tab pos="3671888" algn="l"/>
              </a:tabLst>
            </a:pPr>
            <a:r>
              <a:rPr lang="es-ES" sz="2000" dirty="0"/>
              <a:t>La mitad del equipo sin experiencia.</a:t>
            </a:r>
          </a:p>
          <a:p>
            <a:pPr>
              <a:tabLst>
                <a:tab pos="3233738" algn="l"/>
                <a:tab pos="3671888" algn="l"/>
              </a:tabLst>
            </a:pPr>
            <a:r>
              <a:rPr lang="es-ES" sz="2000" dirty="0"/>
              <a:t>Célula autónoma</a:t>
            </a:r>
          </a:p>
          <a:p>
            <a:r>
              <a:rPr lang="es-ES" sz="2000" dirty="0"/>
              <a:t>Nueva tecnología</a:t>
            </a:r>
          </a:p>
          <a:p>
            <a:pPr marL="0" indent="342900">
              <a:tabLst>
                <a:tab pos="982663" algn="l"/>
              </a:tabLst>
            </a:pPr>
            <a:r>
              <a:rPr lang="es-ES" sz="2000" dirty="0"/>
              <a:t>PO presente</a:t>
            </a:r>
          </a:p>
          <a:p>
            <a:pPr marL="0" indent="342900">
              <a:tabLst>
                <a:tab pos="982663" algn="l"/>
              </a:tabLst>
            </a:pPr>
            <a:endParaRPr lang="es-ES" sz="2000" dirty="0"/>
          </a:p>
          <a:p>
            <a:pPr marL="0" indent="342900">
              <a:tabLst>
                <a:tab pos="982663" algn="l"/>
              </a:tabLst>
            </a:pPr>
            <a:endParaRPr lang="es-ES" sz="2000" dirty="0"/>
          </a:p>
          <a:p>
            <a:pPr marL="0" indent="342900">
              <a:tabLst>
                <a:tab pos="982663" algn="l"/>
              </a:tabLst>
            </a:pPr>
            <a:endParaRPr lang="es-ES" sz="2000" dirty="0"/>
          </a:p>
          <a:p>
            <a:pPr marL="0" indent="342900">
              <a:tabLst>
                <a:tab pos="982663" algn="l"/>
              </a:tabLst>
            </a:pPr>
            <a:r>
              <a:rPr lang="es-ES" sz="2000" dirty="0"/>
              <a:t>Adaptativo</a:t>
            </a:r>
          </a:p>
          <a:p>
            <a:pPr marL="0" indent="342900">
              <a:tabLst>
                <a:tab pos="982663" algn="l"/>
              </a:tabLst>
            </a:pPr>
            <a:r>
              <a:rPr lang="es-ES" sz="2000" dirty="0"/>
              <a:t>Ágil</a:t>
            </a:r>
          </a:p>
          <a:p>
            <a:pPr marL="0" indent="342900">
              <a:tabLst>
                <a:tab pos="982663" algn="l"/>
              </a:tabLst>
            </a:pPr>
            <a:r>
              <a:rPr lang="es-ES" sz="2000" dirty="0"/>
              <a:t>Iteración corta</a:t>
            </a:r>
          </a:p>
          <a:p>
            <a:pPr marL="0" indent="342900">
              <a:tabLst>
                <a:tab pos="982663" algn="l"/>
              </a:tabLst>
            </a:pPr>
            <a:r>
              <a:rPr lang="es-ES" sz="2000" dirty="0"/>
              <a:t>Planificación progresiva</a:t>
            </a:r>
          </a:p>
          <a:p>
            <a:pPr marL="0" indent="342900">
              <a:tabLst>
                <a:tab pos="982663" algn="l"/>
              </a:tabLst>
            </a:pPr>
            <a:r>
              <a:rPr lang="es-ES" sz="2000" dirty="0"/>
              <a:t>Entregas frecuentes</a:t>
            </a:r>
          </a:p>
          <a:p>
            <a:pPr marL="0" indent="0">
              <a:buFont typeface="Arial" pitchFamily="34" charset="0"/>
              <a:buNone/>
            </a:pPr>
            <a:endParaRPr lang="es-ES" sz="2000" dirty="0"/>
          </a:p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042844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u="sng" dirty="0"/>
              <a:t>AGILIDAD Y PMO</a:t>
            </a:r>
            <a:br>
              <a:rPr lang="es-ES" sz="3200" b="1" u="sng" dirty="0"/>
            </a:br>
            <a:endParaRPr lang="es-ES" sz="3200" u="sng" dirty="0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9537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s-ES" dirty="0"/>
              <a:t>AGILIDAD Y PMO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79712" y="2060848"/>
            <a:ext cx="5184576" cy="418404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95536" y="1660158"/>
            <a:ext cx="558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Marco </a:t>
            </a:r>
            <a:r>
              <a:rPr lang="es-ES" dirty="0" err="1"/>
              <a:t>Cynefin</a:t>
            </a:r>
            <a:r>
              <a:rPr lang="es-ES" dirty="0"/>
              <a:t>: Modos de pensar según tipo de problema</a:t>
            </a:r>
          </a:p>
        </p:txBody>
      </p:sp>
    </p:spTree>
    <p:extLst>
      <p:ext uri="{BB962C8B-B14F-4D97-AF65-F5344CB8AC3E}">
        <p14:creationId xmlns:p14="http://schemas.microsoft.com/office/powerpoint/2010/main" val="2031044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AGILIDAD Y PMO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sz="1800" b="1" dirty="0"/>
              <a:t>OBJETIVO ESTRATÉGICO DE UNA PMO</a:t>
            </a:r>
          </a:p>
          <a:p>
            <a:pPr marL="0" indent="0">
              <a:buNone/>
            </a:pPr>
            <a:r>
              <a:rPr lang="es-ES" sz="2400" dirty="0"/>
              <a:t>“…Ayudar a elegir los proyectos correctos</a:t>
            </a:r>
          </a:p>
          <a:p>
            <a:pPr marL="0" indent="0">
              <a:buNone/>
            </a:pPr>
            <a:r>
              <a:rPr lang="es-ES" sz="2400" dirty="0"/>
              <a:t>…Ayudar a entregarlos con </a:t>
            </a:r>
            <a:r>
              <a:rPr lang="es-ES" sz="2400" dirty="0" err="1"/>
              <a:t>correctitud</a:t>
            </a:r>
            <a:r>
              <a:rPr lang="es-ES" sz="2400" dirty="0"/>
              <a:t>”</a:t>
            </a:r>
          </a:p>
          <a:p>
            <a:pPr marL="0" indent="0">
              <a:buNone/>
            </a:pPr>
            <a:endParaRPr lang="es-ES" sz="2400" b="1" dirty="0"/>
          </a:p>
          <a:p>
            <a:pPr marL="0" indent="0">
              <a:buNone/>
            </a:pPr>
            <a:r>
              <a:rPr lang="es-ES" sz="1800" b="1" dirty="0"/>
              <a:t>4 IMPERATIVOS PARA EJECUTAR INICIATIVAS ESTRATÉGICAS</a:t>
            </a:r>
          </a:p>
          <a:p>
            <a:r>
              <a:rPr lang="es-ES" sz="2400" dirty="0"/>
              <a:t>Foco en las iniciativas críticas</a:t>
            </a:r>
          </a:p>
          <a:p>
            <a:r>
              <a:rPr lang="es-ES" sz="2400" dirty="0"/>
              <a:t>Definir procesos simples e inteligentes</a:t>
            </a:r>
          </a:p>
          <a:p>
            <a:r>
              <a:rPr lang="es-ES" sz="2400" dirty="0"/>
              <a:t>Fomentar el talento y la capacidad</a:t>
            </a:r>
          </a:p>
          <a:p>
            <a:r>
              <a:rPr lang="es-ES" sz="2400" dirty="0"/>
              <a:t>Estimular una cultura de cambio</a:t>
            </a:r>
          </a:p>
          <a:p>
            <a:pPr marL="0" indent="0">
              <a:buNone/>
            </a:pPr>
            <a:endParaRPr lang="es-ES" sz="280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4294967295"/>
          </p:nvPr>
        </p:nvSpPr>
        <p:spPr>
          <a:xfrm>
            <a:off x="3757613" y="3141663"/>
            <a:ext cx="5386387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The Project Management Office: Aligning Strategy &amp; Implementation – 2014 – PMI </a:t>
            </a:r>
          </a:p>
        </p:txBody>
      </p:sp>
      <p:sp>
        <p:nvSpPr>
          <p:cNvPr id="9" name="Marcador de fecha 2"/>
          <p:cNvSpPr txBox="1">
            <a:spLocks/>
          </p:cNvSpPr>
          <p:nvPr/>
        </p:nvSpPr>
        <p:spPr>
          <a:xfrm>
            <a:off x="4283968" y="5812722"/>
            <a:ext cx="53863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err="1"/>
              <a:t>Stategic</a:t>
            </a:r>
            <a:r>
              <a:rPr lang="en-US" dirty="0"/>
              <a:t> initiative management – The PMO imperative – 2013 - BCG &amp; PMI</a:t>
            </a: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851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4294967295"/>
          </p:nvPr>
        </p:nvSpPr>
        <p:spPr>
          <a:xfrm>
            <a:off x="466030" y="1844675"/>
            <a:ext cx="3817938" cy="40322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AR" sz="1800" b="1" dirty="0"/>
              <a:t>LEAN MANAGEMENT</a:t>
            </a:r>
          </a:p>
          <a:p>
            <a:pPr marL="0" indent="0">
              <a:buNone/>
            </a:pPr>
            <a:r>
              <a:rPr lang="es-AR" sz="2400" dirty="0"/>
              <a:t>Es una forma de llevar</a:t>
            </a:r>
          </a:p>
          <a:p>
            <a:pPr marL="0" indent="0">
              <a:buNone/>
            </a:pPr>
            <a:r>
              <a:rPr lang="es-AR" sz="2400" dirty="0"/>
              <a:t>adelante una organización</a:t>
            </a:r>
          </a:p>
          <a:p>
            <a:pPr marL="0" indent="0">
              <a:buNone/>
            </a:pPr>
            <a:r>
              <a:rPr lang="es-AR" sz="2400" dirty="0"/>
              <a:t>con foco en la mejora continua, un abordaje de largo plazo del trabajo, que busca pequeños   cambios  incrementales en eficiencia y calidad.</a:t>
            </a:r>
          </a:p>
        </p:txBody>
      </p:sp>
      <p:graphicFrame>
        <p:nvGraphicFramePr>
          <p:cNvPr id="4" name="Diagrama 3"/>
          <p:cNvGraphicFramePr/>
          <p:nvPr/>
        </p:nvGraphicFramePr>
        <p:xfrm>
          <a:off x="3266669" y="1877568"/>
          <a:ext cx="6722849" cy="4481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5122381" y="3457170"/>
            <a:ext cx="3011424" cy="1107996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s-ES" sz="6600" b="1" dirty="0"/>
              <a:t>VALOR</a:t>
            </a:r>
          </a:p>
        </p:txBody>
      </p:sp>
      <p:sp>
        <p:nvSpPr>
          <p:cNvPr id="6" name="2 Título"/>
          <p:cNvSpPr txBox="1">
            <a:spLocks/>
          </p:cNvSpPr>
          <p:nvPr/>
        </p:nvSpPr>
        <p:spPr>
          <a:xfrm>
            <a:off x="395536" y="1278880"/>
            <a:ext cx="2406493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spcBef>
                <a:spcPct val="0"/>
              </a:spcBef>
              <a:buNone/>
              <a:defRPr sz="2400"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s-ES" dirty="0"/>
              <a:t>AGILIDAD Y PMO</a:t>
            </a:r>
          </a:p>
        </p:txBody>
      </p:sp>
    </p:spTree>
    <p:extLst>
      <p:ext uri="{BB962C8B-B14F-4D97-AF65-F5344CB8AC3E}">
        <p14:creationId xmlns:p14="http://schemas.microsoft.com/office/powerpoint/2010/main" val="25009605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AGILIDAD Y PMO</a:t>
            </a:r>
            <a:endParaRPr lang="es-AR" dirty="0"/>
          </a:p>
        </p:txBody>
      </p:sp>
      <p:sp>
        <p:nvSpPr>
          <p:cNvPr id="2" name="1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AR" sz="1800" b="1" dirty="0"/>
              <a:t>LEAN MANAGEMENT Y CARTERAS DE PROYECTOS</a:t>
            </a:r>
          </a:p>
        </p:txBody>
      </p:sp>
      <p:graphicFrame>
        <p:nvGraphicFramePr>
          <p:cNvPr id="4" name="Diagrama 3"/>
          <p:cNvGraphicFramePr/>
          <p:nvPr/>
        </p:nvGraphicFramePr>
        <p:xfrm>
          <a:off x="743712" y="217882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99077563"/>
              </p:ext>
            </p:extLst>
          </p:nvPr>
        </p:nvGraphicFramePr>
        <p:xfrm>
          <a:off x="743712" y="2327118"/>
          <a:ext cx="6096000" cy="3838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6933680" y="2263037"/>
            <a:ext cx="1200329" cy="3830259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s-ES" sz="6600" b="1" dirty="0"/>
              <a:t>VALOR</a:t>
            </a:r>
          </a:p>
        </p:txBody>
      </p:sp>
    </p:spTree>
    <p:extLst>
      <p:ext uri="{BB962C8B-B14F-4D97-AF65-F5344CB8AC3E}">
        <p14:creationId xmlns:p14="http://schemas.microsoft.com/office/powerpoint/2010/main" val="4148510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AGILIDAD Y PMO</a:t>
            </a:r>
          </a:p>
        </p:txBody>
      </p:sp>
      <p:sp>
        <p:nvSpPr>
          <p:cNvPr id="21" name="Marcador de contenido 2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39899"/>
            <a:ext cx="4869849" cy="2451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813816" y="5396067"/>
            <a:ext cx="7672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La cuestión no es hacer </a:t>
            </a:r>
            <a:r>
              <a:rPr lang="es-ES" sz="2400" b="1" i="1" u="sng" dirty="0"/>
              <a:t>más proyectos</a:t>
            </a:r>
          </a:p>
          <a:p>
            <a:r>
              <a:rPr lang="es-ES" sz="2400" b="1" dirty="0"/>
              <a:t>La cuestión es hacer </a:t>
            </a:r>
            <a:r>
              <a:rPr lang="es-ES" sz="2400" b="1" i="1" u="sng" dirty="0"/>
              <a:t>más rápido</a:t>
            </a:r>
            <a:r>
              <a:rPr lang="es-ES" sz="2400" b="1" i="1" dirty="0"/>
              <a:t> </a:t>
            </a:r>
            <a:r>
              <a:rPr lang="es-ES" sz="2400" b="1" dirty="0"/>
              <a:t>los proyectos </a:t>
            </a:r>
            <a:r>
              <a:rPr lang="es-ES" sz="2400" b="1" i="1" u="sng" dirty="0"/>
              <a:t>más valiosos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33400" y="2168499"/>
            <a:ext cx="1760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Modelo de costo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32111" y="4715852"/>
            <a:ext cx="1983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Modelo productivo</a:t>
            </a:r>
          </a:p>
        </p:txBody>
      </p:sp>
      <p:cxnSp>
        <p:nvCxnSpPr>
          <p:cNvPr id="9" name="Conector recto de flecha 8"/>
          <p:cNvCxnSpPr>
            <a:endCxn id="7" idx="0"/>
          </p:cNvCxnSpPr>
          <p:nvPr/>
        </p:nvCxnSpPr>
        <p:spPr>
          <a:xfrm flipH="1">
            <a:off x="1824018" y="3295122"/>
            <a:ext cx="1223982" cy="1420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 flipV="1">
            <a:off x="1413448" y="2286000"/>
            <a:ext cx="1177352" cy="539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5334000" y="1831848"/>
            <a:ext cx="28956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/>
              <a:t>Portfolio estratégico </a:t>
            </a:r>
          </a:p>
          <a:p>
            <a:pPr algn="ctr"/>
            <a:r>
              <a:rPr lang="es-ES" dirty="0"/>
              <a:t>de proyectos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638800" y="2600260"/>
            <a:ext cx="2362200" cy="3745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Proyecto 1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638800" y="3171760"/>
            <a:ext cx="2362200" cy="3745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Proyecto 2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5638800" y="3756742"/>
            <a:ext cx="2362200" cy="3745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Proyecto 3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5638800" y="4328242"/>
            <a:ext cx="2362200" cy="3745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Proyecto 4</a:t>
            </a:r>
          </a:p>
        </p:txBody>
      </p:sp>
      <p:cxnSp>
        <p:nvCxnSpPr>
          <p:cNvPr id="15" name="Conector recto de flecha 14"/>
          <p:cNvCxnSpPr/>
          <p:nvPr/>
        </p:nvCxnSpPr>
        <p:spPr>
          <a:xfrm flipH="1">
            <a:off x="685800" y="3371322"/>
            <a:ext cx="727648" cy="854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194201" y="4237567"/>
            <a:ext cx="1101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Proyectos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5257800" y="1450848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PMO</a:t>
            </a:r>
          </a:p>
        </p:txBody>
      </p:sp>
      <p:sp>
        <p:nvSpPr>
          <p:cNvPr id="19" name="Flecha derecha 18"/>
          <p:cNvSpPr/>
          <p:nvPr/>
        </p:nvSpPr>
        <p:spPr>
          <a:xfrm>
            <a:off x="4258894" y="3028422"/>
            <a:ext cx="678849" cy="533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Flecha derecha 19"/>
          <p:cNvSpPr/>
          <p:nvPr/>
        </p:nvSpPr>
        <p:spPr>
          <a:xfrm rot="16200000">
            <a:off x="6857574" y="3167601"/>
            <a:ext cx="3664551" cy="70462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VALOR</a:t>
            </a:r>
          </a:p>
        </p:txBody>
      </p:sp>
    </p:spTree>
    <p:extLst>
      <p:ext uri="{BB962C8B-B14F-4D97-AF65-F5344CB8AC3E}">
        <p14:creationId xmlns:p14="http://schemas.microsoft.com/office/powerpoint/2010/main" val="18102891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qiroadmap.org/wp-content/uploads/2013/01/RoadMap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98" b="21880"/>
          <a:stretch/>
        </p:blipFill>
        <p:spPr bwMode="auto">
          <a:xfrm>
            <a:off x="-36512" y="0"/>
            <a:ext cx="9577064" cy="801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s-ES" sz="4400" b="1" dirty="0"/>
              <a:t>TIPS PARA LA IMPLEMENTACIÓN</a:t>
            </a:r>
            <a:br>
              <a:rPr lang="es-ES" sz="4400" b="1" dirty="0"/>
            </a:br>
            <a:r>
              <a:rPr lang="es-ES" sz="4400" b="1" dirty="0"/>
              <a:t>DE PRÁCTICAS ÁGILES</a:t>
            </a:r>
          </a:p>
        </p:txBody>
      </p:sp>
    </p:spTree>
    <p:extLst>
      <p:ext uri="{BB962C8B-B14F-4D97-AF65-F5344CB8AC3E}">
        <p14:creationId xmlns:p14="http://schemas.microsoft.com/office/powerpoint/2010/main" val="28168812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dirty="0"/>
              <a:t>EL CAMBIO ORGÁNICO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" name="Picture 4" descr="http://greg.com.mx/wp-content/uploads/2012/08/%C3%81rbol-de-Sabedu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581643" cy="438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3.bp.blogspot.com/-7PQiP3THmCY/TwHPcjgR4lI/AAAAAAAAAHw/l-6PrECplMk/s1600/planta%2Bcormofita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654" y="4878083"/>
            <a:ext cx="702077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greg.com.mx/wp-content/uploads/2012/08/%C3%81rbol-de-Sabeduri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64"/>
          <a:stretch/>
        </p:blipFill>
        <p:spPr bwMode="auto">
          <a:xfrm>
            <a:off x="1259631" y="5814187"/>
            <a:ext cx="6581643" cy="4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90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RESPETAR CULTURA INTERNA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 descr="http://3.bp.blogspot.com/-0DmOAcX_VrA/UXhyPx6FxSI/AAAAAAAAAOQ/UoFybCVvVno/s1600/deguisements-de-hippies-baba-cool_201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6" b="100000" l="0" r="100000">
                        <a14:foregroundMark x1="70257" y1="43615" x2="70257" y2="43615"/>
                        <a14:foregroundMark x1="86817" y1="25325" x2="86817" y2="25325"/>
                        <a14:foregroundMark x1="93730" y1="21645" x2="93730" y2="21645"/>
                        <a14:foregroundMark x1="96463" y1="27814" x2="96463" y2="278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386" y="2034170"/>
            <a:ext cx="2586469" cy="384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ngelakcouch.files.wordpress.com/2014/11/b307f2b02a772804e792a5efef0853b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66" y="2034170"/>
            <a:ext cx="3981637" cy="380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678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DESAFÍOS DE LAS ORGANIZACIONES ACTUALES</a:t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s-ES" sz="2800" dirty="0"/>
              <a:t>Globalización</a:t>
            </a:r>
          </a:p>
          <a:p>
            <a:r>
              <a:rPr lang="es-ES" sz="2800" dirty="0"/>
              <a:t>Velocidad de cambio</a:t>
            </a:r>
          </a:p>
          <a:p>
            <a:r>
              <a:rPr lang="es-ES" sz="2800" dirty="0"/>
              <a:t>Ciclos de vida acelerados</a:t>
            </a:r>
          </a:p>
          <a:p>
            <a:r>
              <a:rPr lang="es-ES" sz="2800" dirty="0"/>
              <a:t>Demanda de los clientes</a:t>
            </a:r>
          </a:p>
          <a:p>
            <a:pPr marL="0" indent="0">
              <a:buNone/>
            </a:pPr>
            <a:endParaRPr lang="es-ES" sz="2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641" y="4293096"/>
            <a:ext cx="1675378" cy="148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http://image.slidesharecdn.com/futurodelfuturov2-110625140706-phpapp01/95/el-futuro-del-futuro-v2-8-728.jpg?cb=130901105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9" t="18658" r="9056"/>
          <a:stretch/>
        </p:blipFill>
        <p:spPr bwMode="auto">
          <a:xfrm>
            <a:off x="5577959" y="1838243"/>
            <a:ext cx="2966931" cy="218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product life cyc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709" y="4504547"/>
            <a:ext cx="3136392" cy="144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9151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s-ES" dirty="0"/>
              <a:t>REALIZAR RETROSPECTIVAS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s-ES" dirty="0"/>
              <a:t>Transparencia</a:t>
            </a:r>
          </a:p>
          <a:p>
            <a:r>
              <a:rPr lang="es-ES" dirty="0"/>
              <a:t>Inspección</a:t>
            </a:r>
          </a:p>
          <a:p>
            <a:r>
              <a:rPr lang="es-ES" dirty="0"/>
              <a:t>Adaptación</a:t>
            </a:r>
          </a:p>
        </p:txBody>
      </p:sp>
      <p:pic>
        <p:nvPicPr>
          <p:cNvPr id="2050" name="Picture 2" descr="https://hakanforss.files.wordpress.com/2012/04/slide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3" t="6170"/>
          <a:stretch/>
        </p:blipFill>
        <p:spPr bwMode="auto">
          <a:xfrm>
            <a:off x="3990109" y="1844824"/>
            <a:ext cx="4143970" cy="414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Flecha circular"/>
          <p:cNvSpPr/>
          <p:nvPr/>
        </p:nvSpPr>
        <p:spPr>
          <a:xfrm>
            <a:off x="1043608" y="4008250"/>
            <a:ext cx="1797014" cy="1797014"/>
          </a:xfrm>
          <a:prstGeom prst="circularArrow">
            <a:avLst>
              <a:gd name="adj1" fmla="val 12500"/>
              <a:gd name="adj2" fmla="val 1025330"/>
              <a:gd name="adj3" fmla="val 20457681"/>
              <a:gd name="adj4" fmla="val 811729"/>
              <a:gd name="adj5" fmla="val 10639"/>
            </a:avLst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5 Flecha circular"/>
          <p:cNvSpPr/>
          <p:nvPr/>
        </p:nvSpPr>
        <p:spPr>
          <a:xfrm flipH="1">
            <a:off x="2035079" y="3601550"/>
            <a:ext cx="813400" cy="813400"/>
          </a:xfrm>
          <a:prstGeom prst="circularArrow">
            <a:avLst>
              <a:gd name="adj1" fmla="val 12500"/>
              <a:gd name="adj2" fmla="val 1025330"/>
              <a:gd name="adj3" fmla="val 20457681"/>
              <a:gd name="adj4" fmla="val 7363991"/>
              <a:gd name="adj5" fmla="val 10639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8855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s-ES" dirty="0"/>
              <a:t>EMPODERAR AL EQUIPO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8" name="Picture 2" descr="https://upload.wikimedia.org/wikipedia/commons/d/d7/Basketball_team_gets_pointers_from_the_coach_-_NARA_-_28547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" t="2380" r="1189" b="3151"/>
          <a:stretch/>
        </p:blipFill>
        <p:spPr bwMode="auto">
          <a:xfrm>
            <a:off x="748145" y="1795185"/>
            <a:ext cx="7766463" cy="437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768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s-ES" dirty="0"/>
              <a:t>MANTENERLO SIMPLE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CuadroTexto"/>
          <p:cNvSpPr txBox="1"/>
          <p:nvPr/>
        </p:nvSpPr>
        <p:spPr>
          <a:xfrm>
            <a:off x="718646" y="1988840"/>
            <a:ext cx="7850226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800" dirty="0">
                <a:latin typeface="Berlin Sans FB Demi" panose="020E0802020502020306" pitchFamily="34" charset="0"/>
              </a:rPr>
              <a:t>simple</a:t>
            </a:r>
          </a:p>
        </p:txBody>
      </p:sp>
    </p:spTree>
    <p:extLst>
      <p:ext uri="{BB962C8B-B14F-4D97-AF65-F5344CB8AC3E}">
        <p14:creationId xmlns:p14="http://schemas.microsoft.com/office/powerpoint/2010/main" val="13806320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741745" y="194063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/>
              <a:t>Nombre:  Ezequiel </a:t>
            </a:r>
            <a:r>
              <a:rPr lang="es-ES" dirty="0" err="1"/>
              <a:t>Kahan</a:t>
            </a:r>
            <a:endParaRPr lang="es-ES" dirty="0"/>
          </a:p>
          <a:p>
            <a:r>
              <a:rPr lang="es-ES" dirty="0"/>
              <a:t>Email: ezequiel@knowment.net</a:t>
            </a:r>
            <a:endParaRPr lang="es-ES" b="1" dirty="0"/>
          </a:p>
          <a:p>
            <a:r>
              <a:rPr lang="es-ES" dirty="0" err="1"/>
              <a:t>Website</a:t>
            </a:r>
            <a:r>
              <a:rPr lang="es-ES" dirty="0"/>
              <a:t>: </a:t>
            </a:r>
            <a:r>
              <a:rPr lang="es-ES" b="1" dirty="0"/>
              <a:t>www.knowment.net</a:t>
            </a:r>
          </a:p>
          <a:p>
            <a:r>
              <a:rPr lang="es-ES" dirty="0" err="1"/>
              <a:t>Telefono</a:t>
            </a:r>
            <a:r>
              <a:rPr lang="es-ES" dirty="0"/>
              <a:t>: 54-9-11-5629-7144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284984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789040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Rectángulo"/>
          <p:cNvSpPr/>
          <p:nvPr/>
        </p:nvSpPr>
        <p:spPr>
          <a:xfrm>
            <a:off x="395536" y="1340768"/>
            <a:ext cx="19902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PREGUNTAS 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427984" y="3789040"/>
            <a:ext cx="317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@</a:t>
            </a:r>
            <a:r>
              <a:rPr lang="es-ES" dirty="0" err="1"/>
              <a:t>soyezequiel</a:t>
            </a:r>
            <a:r>
              <a:rPr lang="es-ES" dirty="0"/>
              <a:t> / @</a:t>
            </a:r>
            <a:r>
              <a:rPr lang="es-ES" dirty="0" err="1"/>
              <a:t>knowment_la</a:t>
            </a:r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4427984" y="3280338"/>
            <a:ext cx="3480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https://ar.linkedin.com/in/ekahan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30977"/>
            <a:ext cx="2174087" cy="21740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/>
              <a:t>DESAFÍOS DE LAS ORGANIZACIONES ACTUALES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844824"/>
            <a:ext cx="5760640" cy="410445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28198" y="5949280"/>
            <a:ext cx="774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La era de la tecnología – Capitalización de mercado de las empresas más valiosas</a:t>
            </a:r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3419872" y="3068960"/>
            <a:ext cx="2736304" cy="1944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44810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278880"/>
            <a:ext cx="3589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DEFINIENDO LA AGILIDAD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S" sz="2400" b="1" dirty="0"/>
              <a:t>Definición de agilidad organizacional</a:t>
            </a:r>
          </a:p>
          <a:p>
            <a:pPr marL="0" indent="0" algn="ctr">
              <a:buNone/>
            </a:pPr>
            <a:r>
              <a:rPr lang="es-ES" sz="2800" dirty="0"/>
              <a:t>“Habilidad de una organización para renovarse, adaptarse, cambiar rápidamente y tener éxito en contextos cambiantes, ambiguos y turbulentos”</a:t>
            </a:r>
          </a:p>
          <a:p>
            <a:pPr marL="0" indent="0" algn="ctr">
              <a:buNone/>
            </a:pPr>
            <a:endParaRPr lang="es-ES" sz="2800" dirty="0"/>
          </a:p>
          <a:p>
            <a:pPr marL="0" indent="0">
              <a:buNone/>
            </a:pPr>
            <a:r>
              <a:rPr lang="es-ES" sz="2400" b="1" dirty="0"/>
              <a:t>Lograr la agilidad organizacional</a:t>
            </a:r>
          </a:p>
          <a:p>
            <a:r>
              <a:rPr lang="es-ES" sz="2000" dirty="0"/>
              <a:t>Gestión del cambio</a:t>
            </a:r>
          </a:p>
          <a:p>
            <a:r>
              <a:rPr lang="es-ES" sz="2000" dirty="0"/>
              <a:t>Maestría en la gestión del riesgo</a:t>
            </a:r>
          </a:p>
          <a:p>
            <a:r>
              <a:rPr lang="es-ES" sz="2000" dirty="0"/>
              <a:t>Prácticas estandarizadas</a:t>
            </a:r>
          </a:p>
          <a:p>
            <a:endParaRPr lang="es-ES" sz="3600" dirty="0"/>
          </a:p>
        </p:txBody>
      </p:sp>
      <p:sp>
        <p:nvSpPr>
          <p:cNvPr id="4" name="Rectángulo 3"/>
          <p:cNvSpPr/>
          <p:nvPr/>
        </p:nvSpPr>
        <p:spPr>
          <a:xfrm>
            <a:off x="1828800" y="3656057"/>
            <a:ext cx="6961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1200" dirty="0"/>
              <a:t>http://www.mckinsey.com/business-functions/organization/our-insights/the-keys-to-organizational-agility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365504" y="5587800"/>
            <a:ext cx="74249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PMI’s 2012 Pulse of the Profession In-Depth Report: Organizational Agility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448733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curgent.com/IndustrialBlog/wp-content/uploads/2015/06/SnakeO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40" y="2134338"/>
            <a:ext cx="2571463" cy="299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AGILIDAD </a:t>
            </a:r>
            <a:r>
              <a:rPr lang="es-ES" b="1" dirty="0"/>
              <a:t>NO </a:t>
            </a:r>
            <a:r>
              <a:rPr lang="es-ES" dirty="0"/>
              <a:t>ES… LA CURA DE TODOS LOS MALES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Flecha derecha 2"/>
          <p:cNvSpPr/>
          <p:nvPr/>
        </p:nvSpPr>
        <p:spPr>
          <a:xfrm>
            <a:off x="3819486" y="3485283"/>
            <a:ext cx="79208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6732240" y="5445224"/>
            <a:ext cx="17636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Ralph </a:t>
            </a:r>
            <a:r>
              <a:rPr lang="es-E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Stacey</a:t>
            </a:r>
            <a:r>
              <a:rPr lang="es-E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</a:t>
            </a:r>
            <a:r>
              <a:rPr lang="es-E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Stacey</a:t>
            </a:r>
            <a:r>
              <a:rPr lang="es-E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Chart</a:t>
            </a:r>
          </a:p>
        </p:txBody>
      </p:sp>
      <p:pic>
        <p:nvPicPr>
          <p:cNvPr id="1028" name="Picture 4" descr="Image result for stacey ch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871" y="2052358"/>
            <a:ext cx="3484249" cy="343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539552" y="5661248"/>
            <a:ext cx="7206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En contextos de alto riesgo / alto impacto o de baja velocidad de cambio</a:t>
            </a:r>
          </a:p>
          <a:p>
            <a:r>
              <a:rPr lang="es-ES" b="1" dirty="0"/>
              <a:t>suele ser preferible la predictibilidad (enfoque tradicional)</a:t>
            </a:r>
          </a:p>
        </p:txBody>
      </p:sp>
    </p:spTree>
    <p:extLst>
      <p:ext uri="{BB962C8B-B14F-4D97-AF65-F5344CB8AC3E}">
        <p14:creationId xmlns:p14="http://schemas.microsoft.com/office/powerpoint/2010/main" val="2789943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wrike.com/blog_images/397454/the-agile-marketing-manifesto-infographi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60594"/>
            <a:ext cx="2734906" cy="422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age.slidesharecdn.com/scrum-shuhari-141119035345-conversion-gate01/95/scrum-shuhari-36-638.jpg?cb=141636939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3" b="-1"/>
          <a:stretch/>
        </p:blipFill>
        <p:spPr bwMode="auto">
          <a:xfrm>
            <a:off x="5028265" y="1791326"/>
            <a:ext cx="3710465" cy="219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248945" y="5324263"/>
            <a:ext cx="5736891" cy="76944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s-ES" sz="1100" b="1" dirty="0"/>
              <a:t>Can Agile Project Management Be </a:t>
            </a:r>
            <a:r>
              <a:rPr lang="es-ES" sz="1100" b="1" dirty="0" err="1"/>
              <a:t>Adopted</a:t>
            </a:r>
            <a:r>
              <a:rPr lang="es-ES" sz="1100" b="1" dirty="0"/>
              <a:t> </a:t>
            </a:r>
            <a:r>
              <a:rPr lang="es-ES" sz="1100" b="1" dirty="0" err="1"/>
              <a:t>by</a:t>
            </a:r>
            <a:r>
              <a:rPr lang="es-ES" sz="1100" b="1" dirty="0"/>
              <a:t> Industries </a:t>
            </a:r>
            <a:r>
              <a:rPr lang="es-ES" sz="1100" b="1" dirty="0" err="1"/>
              <a:t>Other</a:t>
            </a:r>
            <a:r>
              <a:rPr lang="es-ES" sz="1100" b="1" dirty="0"/>
              <a:t> </a:t>
            </a:r>
            <a:r>
              <a:rPr lang="es-ES" sz="1100" b="1" dirty="0" err="1"/>
              <a:t>than</a:t>
            </a:r>
            <a:r>
              <a:rPr lang="es-ES" sz="1100" b="1" dirty="0"/>
              <a:t> Software </a:t>
            </a:r>
            <a:r>
              <a:rPr lang="es-ES" sz="1100" b="1" dirty="0" err="1"/>
              <a:t>Development</a:t>
            </a:r>
            <a:r>
              <a:rPr lang="es-ES" sz="1100" b="1" dirty="0"/>
              <a:t>?</a:t>
            </a:r>
          </a:p>
          <a:p>
            <a:pPr fontAlgn="base"/>
            <a:endParaRPr lang="es-ES" sz="1100" b="1" dirty="0"/>
          </a:p>
          <a:p>
            <a:pPr fontAlgn="base"/>
            <a:r>
              <a:rPr lang="es-ES" sz="1100" dirty="0" err="1"/>
              <a:t>Edivandro</a:t>
            </a:r>
            <a:r>
              <a:rPr lang="es-ES" sz="1100" dirty="0"/>
              <a:t> C. Conforto</a:t>
            </a:r>
            <a:r>
              <a:rPr lang="es-ES" sz="1100" baseline="30000" dirty="0"/>
              <a:t>1</a:t>
            </a:r>
            <a:r>
              <a:rPr lang="es-ES" sz="1100" dirty="0"/>
              <a:t>, </a:t>
            </a:r>
            <a:r>
              <a:rPr lang="es-ES" sz="1100" dirty="0" err="1"/>
              <a:t>Fabian</a:t>
            </a:r>
            <a:r>
              <a:rPr lang="es-ES" sz="1100" dirty="0"/>
              <a:t> Salum</a:t>
            </a:r>
            <a:r>
              <a:rPr lang="es-ES" sz="1100" baseline="30000" dirty="0"/>
              <a:t>2</a:t>
            </a:r>
            <a:r>
              <a:rPr lang="es-ES" sz="1100" dirty="0"/>
              <a:t>, Daniel C. Amaral</a:t>
            </a:r>
            <a:r>
              <a:rPr lang="es-ES" sz="1100" baseline="30000" dirty="0"/>
              <a:t>3</a:t>
            </a:r>
            <a:r>
              <a:rPr lang="es-ES" sz="1100" dirty="0"/>
              <a:t>, </a:t>
            </a:r>
            <a:r>
              <a:rPr lang="es-ES" sz="1100" dirty="0" err="1"/>
              <a:t>Sérgio</a:t>
            </a:r>
            <a:r>
              <a:rPr lang="es-ES" sz="1100" dirty="0"/>
              <a:t> Luis da Silva</a:t>
            </a:r>
            <a:r>
              <a:rPr lang="es-ES" sz="1100" baseline="30000" dirty="0"/>
              <a:t>4</a:t>
            </a:r>
            <a:r>
              <a:rPr lang="es-ES" sz="1100" dirty="0"/>
              <a:t>and,  Luís Fernando </a:t>
            </a:r>
            <a:r>
              <a:rPr lang="es-ES" sz="1100" dirty="0" err="1"/>
              <a:t>Magnanini</a:t>
            </a:r>
            <a:r>
              <a:rPr lang="es-ES" sz="1100" dirty="0"/>
              <a:t> de Almeida</a:t>
            </a:r>
            <a:endParaRPr lang="es-ES" sz="1600" dirty="0"/>
          </a:p>
        </p:txBody>
      </p:sp>
      <p:pic>
        <p:nvPicPr>
          <p:cNvPr id="1030" name="Picture 6" descr="http://4.bp.blogspot.com/-kRSL1f9GiME/VMaroQ0VkUI/AAAAAAAAP4U/rRrCgluXt04/s1600/AC%2BBanner%2B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851" y="4094493"/>
            <a:ext cx="2661301" cy="103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AGILIDAD </a:t>
            </a:r>
            <a:r>
              <a:rPr lang="es-ES" b="1" dirty="0"/>
              <a:t>NO </a:t>
            </a:r>
            <a:r>
              <a:rPr lang="es-ES" dirty="0"/>
              <a:t>ES… SÓLO APLICABLE AL MUNDO DEL SOFTWARE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8069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dirty="0"/>
              <a:t>EL CAMINO A LA AGILIDAD ORGANIZACIONAL</a:t>
            </a:r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grpSp>
        <p:nvGrpSpPr>
          <p:cNvPr id="10" name="Grupo 9"/>
          <p:cNvGrpSpPr/>
          <p:nvPr/>
        </p:nvGrpSpPr>
        <p:grpSpPr>
          <a:xfrm>
            <a:off x="923126" y="1844824"/>
            <a:ext cx="6831519" cy="4636978"/>
            <a:chOff x="947823" y="1300762"/>
            <a:chExt cx="7738138" cy="5252355"/>
          </a:xfrm>
        </p:grpSpPr>
        <p:sp>
          <p:nvSpPr>
            <p:cNvPr id="17" name="Rectángulo redondeado 16"/>
            <p:cNvSpPr/>
            <p:nvPr/>
          </p:nvSpPr>
          <p:spPr>
            <a:xfrm>
              <a:off x="1133856" y="1304544"/>
              <a:ext cx="7552105" cy="4875341"/>
            </a:xfrm>
            <a:prstGeom prst="roundRect">
              <a:avLst/>
            </a:prstGeom>
            <a:ln w="76200">
              <a:solidFill>
                <a:schemeClr val="accent3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tángulo redondeado 13"/>
            <p:cNvSpPr/>
            <p:nvPr/>
          </p:nvSpPr>
          <p:spPr>
            <a:xfrm>
              <a:off x="3276600" y="2366665"/>
              <a:ext cx="5257800" cy="3653135"/>
            </a:xfrm>
            <a:prstGeom prst="round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284179" y="3337585"/>
              <a:ext cx="4114800" cy="2534281"/>
            </a:xfrm>
            <a:prstGeom prst="roundRect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7043911" y="2349877"/>
              <a:ext cx="1146468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600" b="1" dirty="0">
                  <a:latin typeface="+mj-lt"/>
                </a:rPr>
                <a:t>PMO</a:t>
              </a: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4352291" y="1315378"/>
              <a:ext cx="35662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4000" b="1" dirty="0">
                  <a:latin typeface="+mj-lt"/>
                </a:rPr>
                <a:t>ORGANIZACIÓN</a:t>
              </a: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4907340" y="4080111"/>
              <a:ext cx="14342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>
                  <a:latin typeface="+mj-lt"/>
                </a:rPr>
                <a:t>PROYECTOS</a:t>
              </a: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5500366" y="4615705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>
                  <a:latin typeface="+mj-lt"/>
                </a:rPr>
                <a:t>PROYECTOS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6477000" y="4215849"/>
              <a:ext cx="12939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>
                  <a:latin typeface="Bernard MT Condensed" panose="02050806060905020404" pitchFamily="18" charset="0"/>
                </a:rPr>
                <a:t>PROYECTOS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6100049" y="5222699"/>
              <a:ext cx="18742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PROYECTOS</a:t>
              </a: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4343400" y="5049607"/>
              <a:ext cx="1788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>
                  <a:latin typeface="Arial Rounded MT Bold" panose="020F0704030504030204" pitchFamily="34" charset="0"/>
                </a:rPr>
                <a:t>PROYECTOS</a:t>
              </a: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6146704" y="3405104"/>
              <a:ext cx="19327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800" b="1" dirty="0">
                  <a:latin typeface="+mj-lt"/>
                </a:rPr>
                <a:t>PROYECTOS</a:t>
              </a:r>
            </a:p>
          </p:txBody>
        </p:sp>
        <p:grpSp>
          <p:nvGrpSpPr>
            <p:cNvPr id="3" name="Grupo 2"/>
            <p:cNvGrpSpPr/>
            <p:nvPr/>
          </p:nvGrpSpPr>
          <p:grpSpPr>
            <a:xfrm>
              <a:off x="947823" y="1300762"/>
              <a:ext cx="3972510" cy="5252355"/>
              <a:chOff x="947823" y="1300762"/>
              <a:chExt cx="3972510" cy="5252355"/>
            </a:xfrm>
          </p:grpSpPr>
          <p:sp>
            <p:nvSpPr>
              <p:cNvPr id="18" name="Flecha derecha 17"/>
              <p:cNvSpPr/>
              <p:nvPr/>
            </p:nvSpPr>
            <p:spPr>
              <a:xfrm rot="13500000">
                <a:off x="1428058" y="3060843"/>
                <a:ext cx="5252355" cy="1732194"/>
              </a:xfrm>
              <a:prstGeom prst="rightArrow">
                <a:avLst/>
              </a:prstGeom>
              <a:noFill/>
              <a:ln w="101600" cap="rnd">
                <a:solidFill>
                  <a:srgbClr val="00B050">
                    <a:alpha val="44000"/>
                  </a:srgbClr>
                </a:solidFill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" name="CuadroTexto 18"/>
              <p:cNvSpPr txBox="1"/>
              <p:nvPr/>
            </p:nvSpPr>
            <p:spPr>
              <a:xfrm rot="18900000">
                <a:off x="947823" y="1767239"/>
                <a:ext cx="2863781" cy="10458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5400" b="1" dirty="0"/>
                  <a:t>Agilidad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3624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/>
              <a:t>AGILIDAD: UNA FORMA DIFERENTE DE VER LAS ORGANIZACIONES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Triángulo isósceles"/>
          <p:cNvSpPr/>
          <p:nvPr/>
        </p:nvSpPr>
        <p:spPr>
          <a:xfrm>
            <a:off x="2745452" y="2083854"/>
            <a:ext cx="3096344" cy="2919229"/>
          </a:xfrm>
          <a:prstGeom prst="triangle">
            <a:avLst/>
          </a:prstGeom>
          <a:ln w="152400" cap="rnd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arriba y abajo"/>
          <p:cNvSpPr/>
          <p:nvPr/>
        </p:nvSpPr>
        <p:spPr>
          <a:xfrm>
            <a:off x="1835696" y="2426234"/>
            <a:ext cx="352076" cy="237011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1484375" y="1978747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Decisión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484375" y="4934381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Ejecución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057820" y="4100078"/>
            <a:ext cx="1836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Sin poder</a:t>
            </a:r>
          </a:p>
          <a:p>
            <a:r>
              <a:rPr lang="es-ES" dirty="0"/>
              <a:t>Sin significado</a:t>
            </a:r>
          </a:p>
          <a:p>
            <a:r>
              <a:rPr lang="es-ES" dirty="0"/>
              <a:t>Sin motivación</a:t>
            </a:r>
          </a:p>
          <a:p>
            <a:r>
              <a:rPr lang="es-ES" dirty="0"/>
              <a:t>Sin compromiso 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057820" y="2165154"/>
            <a:ext cx="2402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Sin tiempo</a:t>
            </a:r>
          </a:p>
          <a:p>
            <a:r>
              <a:rPr lang="es-ES" dirty="0"/>
              <a:t>Sin lugar para el error</a:t>
            </a:r>
          </a:p>
          <a:p>
            <a:r>
              <a:rPr lang="es-ES" dirty="0"/>
              <a:t>Sin aprendizaje</a:t>
            </a:r>
          </a:p>
        </p:txBody>
      </p:sp>
      <p:pic>
        <p:nvPicPr>
          <p:cNvPr id="2050" name="Picture 2" descr="http://www.wired.com/wp-content/uploads/2014/07/brai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63" y="1772816"/>
            <a:ext cx="1045428" cy="83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anteglobal.com/media/wysiwyg/arm-muscl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0"/>
          <a:stretch/>
        </p:blipFill>
        <p:spPr bwMode="auto">
          <a:xfrm>
            <a:off x="511791" y="4074762"/>
            <a:ext cx="919475" cy="10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1763688" y="5589240"/>
            <a:ext cx="7384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… lo que sucede en la dimensión organizacional, se reproduce en el ámbito</a:t>
            </a:r>
          </a:p>
          <a:p>
            <a:r>
              <a:rPr lang="es-ES" b="1" dirty="0"/>
              <a:t>de los proyectos, y en las áreas de negocio donde los mismos se desarrollan</a:t>
            </a:r>
          </a:p>
        </p:txBody>
      </p:sp>
    </p:spTree>
    <p:extLst>
      <p:ext uri="{BB962C8B-B14F-4D97-AF65-F5344CB8AC3E}">
        <p14:creationId xmlns:p14="http://schemas.microsoft.com/office/powerpoint/2010/main" val="34380672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968</Words>
  <Application>Microsoft Office PowerPoint</Application>
  <PresentationFormat>Presentación en pantalla (4:3)</PresentationFormat>
  <Paragraphs>238</Paragraphs>
  <Slides>33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8" baseType="lpstr">
      <vt:lpstr>Adobe Gothic Std B</vt:lpstr>
      <vt:lpstr>Adobe Heiti Std R</vt:lpstr>
      <vt:lpstr>Kozuka Mincho Pr6N H</vt:lpstr>
      <vt:lpstr>Arial</vt:lpstr>
      <vt:lpstr>Arial Black</vt:lpstr>
      <vt:lpstr>Arial Rounded MT Bold</vt:lpstr>
      <vt:lpstr>Berlin Sans FB</vt:lpstr>
      <vt:lpstr>Berlin Sans FB Demi</vt:lpstr>
      <vt:lpstr>Bernard MT Condensed</vt:lpstr>
      <vt:lpstr>Calibri</vt:lpstr>
      <vt:lpstr>Castellar</vt:lpstr>
      <vt:lpstr>Estrangelo Edessa</vt:lpstr>
      <vt:lpstr>Symbol</vt:lpstr>
      <vt:lpstr>Trebuchet MS</vt:lpstr>
      <vt:lpstr>Tema de Office</vt:lpstr>
      <vt:lpstr>El camino hacia la agilidad organizacional </vt:lpstr>
      <vt:lpstr>Presentación de PowerPoint</vt:lpstr>
      <vt:lpstr>DESAFÍOS DE LAS ORGANIZACIONES ACTUALES </vt:lpstr>
      <vt:lpstr>DESAFÍOS DE LAS ORGANIZACIONES ACTUALES</vt:lpstr>
      <vt:lpstr>DEFINIENDO LA AGILIDAD</vt:lpstr>
      <vt:lpstr>AGILIDAD NO ES… LA CURA DE TODOS LOS MALES</vt:lpstr>
      <vt:lpstr>AGILIDAD NO ES… SÓLO APLICABLE AL MUNDO DEL SOFTWARE</vt:lpstr>
      <vt:lpstr>EL CAMINO A LA AGILIDAD ORGANIZACIONAL</vt:lpstr>
      <vt:lpstr>AGILIDAD: UNA FORMA DIFERENTE DE VER LAS ORGANIZACIONES</vt:lpstr>
      <vt:lpstr>AGILIDAD: UNA FORMA DIFERENTE DE VER LAS ORGANIZACIONES</vt:lpstr>
      <vt:lpstr>AGILIDAD EN EL ÁMBITO DE LOS PROYECTOS</vt:lpstr>
      <vt:lpstr>AGILIDAD EN EL ÁMBITO DE LOS PROYECTOS</vt:lpstr>
      <vt:lpstr>AGILIDAD EN EL ÁMBITO DE LOS PROYECTOS</vt:lpstr>
      <vt:lpstr>AGILIDAD EN EL ÁMBITO DE LOS PROYECTOS</vt:lpstr>
      <vt:lpstr>AGILIDAD EN EL ÁMBITO DE LOS PROYECTOS</vt:lpstr>
      <vt:lpstr>AGILIDAD EN EL ÁMBITO DE LOS PROYECTOS</vt:lpstr>
      <vt:lpstr>AGILIDAD EN EL ÁMBITO DE LOS PROYECTOS</vt:lpstr>
      <vt:lpstr>AGILIDAD EN EL ÁMBITO DE LOS PROYECTOS</vt:lpstr>
      <vt:lpstr>AGILIDAD EN EL ÁMBITO DE LOS PROYECTOS</vt:lpstr>
      <vt:lpstr>UN EJEMPLO REAL …. SER ÁGIL SIN SABERLO</vt:lpstr>
      <vt:lpstr>AGILIDAD Y PMO </vt:lpstr>
      <vt:lpstr>AGILIDAD Y PMO</vt:lpstr>
      <vt:lpstr>AGILIDAD Y PMO</vt:lpstr>
      <vt:lpstr>Presentación de PowerPoint</vt:lpstr>
      <vt:lpstr>AGILIDAD Y PMO</vt:lpstr>
      <vt:lpstr>AGILIDAD Y PMO</vt:lpstr>
      <vt:lpstr>Presentación de PowerPoint</vt:lpstr>
      <vt:lpstr>EL CAMBIO ORGÁNICO</vt:lpstr>
      <vt:lpstr>RESPETAR CULTURA INTERNA</vt:lpstr>
      <vt:lpstr>REALIZAR RETROSPECTIVAS</vt:lpstr>
      <vt:lpstr>EMPODERAR AL EQUIPO</vt:lpstr>
      <vt:lpstr>MANTENERLO SIMPLE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Nicolas</dc:creator>
  <cp:lastModifiedBy>Ezequiel K.</cp:lastModifiedBy>
  <cp:revision>62</cp:revision>
  <dcterms:created xsi:type="dcterms:W3CDTF">2014-08-18T00:32:41Z</dcterms:created>
  <dcterms:modified xsi:type="dcterms:W3CDTF">2016-10-17T21:11:08Z</dcterms:modified>
</cp:coreProperties>
</file>