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3" r:id="rId12"/>
    <p:sldId id="257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FD33C8-82BB-4D8D-BC13-A03988DB020D}" type="datetimeFigureOut">
              <a:rPr lang="en-US"/>
              <a:pPr>
                <a:defRPr/>
              </a:pPr>
              <a:t>10/13/2016</a:t>
            </a:fld>
            <a:endParaRPr lang="en-US"/>
          </a:p>
        </p:txBody>
      </p:sp>
      <p:sp>
        <p:nvSpPr>
          <p:cNvPr id="7172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8A7FFF1-1A5C-4D14-BF07-112EDEE4875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636838"/>
            <a:ext cx="7772400" cy="938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sz="4800" b="1" smtClean="0">
                <a:solidFill>
                  <a:schemeClr val="bg1"/>
                </a:solidFill>
                <a:latin typeface="Verdana" pitchFamily="34" charset="0"/>
              </a:rPr>
              <a:t>PM Coach</a:t>
            </a:r>
            <a:r>
              <a:rPr lang="es-AR" smtClean="0">
                <a:solidFill>
                  <a:schemeClr val="bg1"/>
                </a:solidFill>
              </a:rPr>
              <a:t> </a:t>
            </a:r>
            <a:r>
              <a:rPr lang="es-AR" sz="4800" smtClean="0">
                <a:solidFill>
                  <a:schemeClr val="bg1"/>
                </a:solidFill>
              </a:rPr>
              <a:t>®</a:t>
            </a:r>
            <a:endParaRPr lang="en-US" sz="4800" smtClean="0">
              <a:solidFill>
                <a:schemeClr val="bg1"/>
              </a:solidFill>
            </a:endParaRPr>
          </a:p>
        </p:txBody>
      </p:sp>
      <p:sp>
        <p:nvSpPr>
          <p:cNvPr id="8195" name="2 Subtítulo"/>
          <p:cNvSpPr>
            <a:spLocks noGrp="1"/>
          </p:cNvSpPr>
          <p:nvPr>
            <p:ph type="subTitle" idx="4294967295"/>
          </p:nvPr>
        </p:nvSpPr>
        <p:spPr bwMode="auto">
          <a:xfrm>
            <a:off x="1371600" y="3644900"/>
            <a:ext cx="6400800" cy="1512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19050" eaLnBrk="1" hangingPunct="1">
              <a:buFont typeface="Arial" charset="0"/>
              <a:buNone/>
            </a:pPr>
            <a:r>
              <a:rPr lang="es-AR" sz="2800" smtClean="0">
                <a:solidFill>
                  <a:schemeClr val="bg1"/>
                </a:solidFill>
                <a:latin typeface="Verdana" pitchFamily="34" charset="0"/>
              </a:rPr>
              <a:t>Una actividad interactiva para analizar problemas en proyectos y encontrar una ruta de solución</a:t>
            </a:r>
            <a:endParaRPr lang="en-US" sz="280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5373688"/>
            <a:ext cx="3603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1 Título"/>
          <p:cNvSpPr>
            <a:spLocks/>
          </p:cNvSpPr>
          <p:nvPr/>
        </p:nvSpPr>
        <p:spPr bwMode="auto">
          <a:xfrm>
            <a:off x="1979613" y="5300663"/>
            <a:ext cx="46799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sz="3200" b="1">
                <a:solidFill>
                  <a:schemeClr val="bg1"/>
                </a:solidFill>
                <a:latin typeface="Verdana" pitchFamily="34" charset="0"/>
              </a:rPr>
              <a:t>José Esterkin, PMP</a:t>
            </a:r>
            <a:endParaRPr lang="en-US" sz="3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"/>
          <p:cNvSpPr>
            <a:spLocks noChangeShapeType="1"/>
          </p:cNvSpPr>
          <p:nvPr/>
        </p:nvSpPr>
        <p:spPr bwMode="auto">
          <a:xfrm flipV="1">
            <a:off x="4140200" y="1412875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5580063" y="1412875"/>
            <a:ext cx="30956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Lecturas relacionadas al método</a:t>
            </a:r>
          </a:p>
        </p:txBody>
      </p:sp>
      <p:pic>
        <p:nvPicPr>
          <p:cNvPr id="368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12875"/>
            <a:ext cx="4105275" cy="475297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6868" name="Rectangle 6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3.Busca Adentro (Cont.)</a:t>
            </a:r>
          </a:p>
        </p:txBody>
      </p:sp>
      <p:sp>
        <p:nvSpPr>
          <p:cNvPr id="36869" name="Line 6"/>
          <p:cNvSpPr>
            <a:spLocks noChangeShapeType="1"/>
          </p:cNvSpPr>
          <p:nvPr/>
        </p:nvSpPr>
        <p:spPr bwMode="auto">
          <a:xfrm>
            <a:off x="3851275" y="1700213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4.Extracción grupal</a:t>
            </a: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539750" y="1628775"/>
            <a:ext cx="84248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es-ES" b="1">
                <a:latin typeface="Verdana" pitchFamily="34" charset="0"/>
                <a:ea typeface="Microsoft YaHei" pitchFamily="34" charset="-122"/>
              </a:rPr>
              <a:t>Aquellos participantes que lo deseen, comparten sus notas personales con todo el grupo.</a:t>
            </a:r>
          </a:p>
          <a:p>
            <a:pPr marL="342900" indent="-3429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Char char="q"/>
            </a:pPr>
            <a:r>
              <a:rPr lang="es-ES" b="1">
                <a:latin typeface="Verdana" pitchFamily="34" charset="0"/>
                <a:ea typeface="Microsoft YaHei" pitchFamily="34" charset="-122"/>
              </a:rPr>
              <a:t>Ideas para los proyectos futuros y próximos pasos.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7 Rectángulo"/>
          <p:cNvSpPr>
            <a:spLocks noChangeArrowheads="1"/>
          </p:cNvSpPr>
          <p:nvPr/>
        </p:nvSpPr>
        <p:spPr bwMode="auto">
          <a:xfrm>
            <a:off x="395288" y="1412875"/>
            <a:ext cx="6337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latin typeface="Verdana" pitchFamily="34" charset="0"/>
              </a:rPr>
              <a:t>José Esterkin</a:t>
            </a:r>
          </a:p>
          <a:p>
            <a:r>
              <a:rPr lang="es-ES" sz="2400" b="1">
                <a:latin typeface="Verdana" pitchFamily="34" charset="0"/>
              </a:rPr>
              <a:t>Positive Consultores, Director</a:t>
            </a:r>
          </a:p>
          <a:p>
            <a:endParaRPr lang="es-ES" sz="2400" b="1">
              <a:latin typeface="Verdana" pitchFamily="34" charset="0"/>
            </a:endParaRPr>
          </a:p>
          <a:p>
            <a:r>
              <a:rPr lang="es-ES" sz="2400" b="1">
                <a:latin typeface="Verdana" pitchFamily="34" charset="0"/>
              </a:rPr>
              <a:t>www.positiveconsultores.com</a:t>
            </a:r>
          </a:p>
        </p:txBody>
      </p:sp>
      <p:pic>
        <p:nvPicPr>
          <p:cNvPr id="409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8" y="3571875"/>
            <a:ext cx="3603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1 Título"/>
          <p:cNvSpPr>
            <a:spLocks/>
          </p:cNvSpPr>
          <p:nvPr/>
        </p:nvSpPr>
        <p:spPr bwMode="auto">
          <a:xfrm>
            <a:off x="866775" y="3500438"/>
            <a:ext cx="46799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sz="3200" b="1">
                <a:latin typeface="Verdana" pitchFamily="34" charset="0"/>
              </a:rPr>
              <a:t>José Esterkin, PMP</a:t>
            </a: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/>
          <p:cNvSpPr>
            <a:spLocks noChangeArrowheads="1"/>
          </p:cNvSpPr>
          <p:nvPr/>
        </p:nvSpPr>
        <p:spPr bwMode="auto">
          <a:xfrm>
            <a:off x="539750" y="1628775"/>
            <a:ext cx="842486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457200" indent="-4572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AutoNum type="arabicPeriod"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Catálogo de Problemas: catálogo de problemas típicos en proyectos (frases textuales escuchadas de líderes de proyecto).</a:t>
            </a:r>
          </a:p>
          <a:p>
            <a:pPr marL="457200" indent="-4572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AutoNum type="arabicPeriod"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Busca Afuera: ideas inspiradoras del mundo exterior para desarrollar tu creatividad y abrir tu mente.</a:t>
            </a:r>
          </a:p>
          <a:p>
            <a:pPr marL="457200" indent="-4572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AutoNum type="arabicPeriod"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Busca Adentro: ideas inspiradoras de tu mundo interior utilizando diversos métodos de resolución de problemas.</a:t>
            </a:r>
          </a:p>
          <a:p>
            <a:pPr marL="457200" indent="-4572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" pitchFamily="2" charset="2"/>
              <a:buAutoNum type="arabicPeriod"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Extracción grupal: los participantes definen en conjunto próximos pasos en sus proyectos.</a:t>
            </a:r>
          </a:p>
          <a:p>
            <a:pPr marL="457200" indent="-457200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endParaRPr lang="es-AR" b="1">
              <a:latin typeface="Verdana" pitchFamily="34" charset="0"/>
              <a:ea typeface="Microsoft YaHei" pitchFamily="34" charset="-122"/>
            </a:endParaRPr>
          </a:p>
        </p:txBody>
      </p:sp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Etapas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4105275" cy="4679950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66" name="Line 4"/>
          <p:cNvSpPr>
            <a:spLocks noChangeShapeType="1"/>
          </p:cNvSpPr>
          <p:nvPr/>
        </p:nvSpPr>
        <p:spPr bwMode="auto">
          <a:xfrm flipV="1">
            <a:off x="3995738" y="2419350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5075238" y="2132013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Problema típico</a:t>
            </a:r>
          </a:p>
        </p:txBody>
      </p:sp>
      <p:sp>
        <p:nvSpPr>
          <p:cNvPr id="11268" name="Line 6"/>
          <p:cNvSpPr>
            <a:spLocks noChangeShapeType="1"/>
          </p:cNvSpPr>
          <p:nvPr/>
        </p:nvSpPr>
        <p:spPr bwMode="auto">
          <a:xfrm flipV="1">
            <a:off x="3995738" y="5732463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5435600" y="5445125"/>
            <a:ext cx="33131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Fase de ciclo de vida</a:t>
            </a:r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 flipV="1">
            <a:off x="1619250" y="3644900"/>
            <a:ext cx="3889375" cy="936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5507038" y="3860800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Área de conocimiento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1.Catálogo de Problemas</a:t>
            </a:r>
          </a:p>
        </p:txBody>
      </p:sp>
      <p:sp>
        <p:nvSpPr>
          <p:cNvPr id="11273" name="Line 10"/>
          <p:cNvSpPr>
            <a:spLocks noChangeShapeType="1"/>
          </p:cNvSpPr>
          <p:nvPr/>
        </p:nvSpPr>
        <p:spPr bwMode="auto">
          <a:xfrm>
            <a:off x="3851275" y="2492375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11"/>
          <p:cNvSpPr>
            <a:spLocks noChangeShapeType="1"/>
          </p:cNvSpPr>
          <p:nvPr/>
        </p:nvSpPr>
        <p:spPr bwMode="auto">
          <a:xfrm flipV="1">
            <a:off x="1547813" y="4149725"/>
            <a:ext cx="3960812" cy="10080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12"/>
          <p:cNvSpPr>
            <a:spLocks noChangeShapeType="1"/>
          </p:cNvSpPr>
          <p:nvPr/>
        </p:nvSpPr>
        <p:spPr bwMode="auto">
          <a:xfrm>
            <a:off x="3059113" y="5734050"/>
            <a:ext cx="23764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95288" y="2616200"/>
          <a:ext cx="1028700" cy="1028700"/>
        </p:xfrm>
        <a:graphic>
          <a:graphicData uri="http://schemas.openxmlformats.org/presentationml/2006/ole">
            <p:oleObj spid="_x0000_s24579" name="Imagen de mapa de bits" r:id="rId4" imgW="2438095" imgH="2438095" progId="PBrush">
              <p:embed/>
            </p:oleObj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784850" y="2635250"/>
          <a:ext cx="971550" cy="971550"/>
        </p:xfrm>
        <a:graphic>
          <a:graphicData uri="http://schemas.openxmlformats.org/presentationml/2006/ole">
            <p:oleObj spid="_x0000_s24580" name="Imagen de mapa de bits" r:id="rId5" imgW="2438095" imgH="2438095" progId="PBrush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7524750" y="2616200"/>
          <a:ext cx="1028700" cy="1028700"/>
        </p:xfrm>
        <a:graphic>
          <a:graphicData uri="http://schemas.openxmlformats.org/presentationml/2006/ole">
            <p:oleObj spid="_x0000_s24581" name="Imagen de mapa de bits" r:id="rId6" imgW="2438095" imgH="2438095" progId="PBrush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4038600" y="4819650"/>
          <a:ext cx="942975" cy="942975"/>
        </p:xfrm>
        <a:graphic>
          <a:graphicData uri="http://schemas.openxmlformats.org/presentationml/2006/ole">
            <p:oleObj spid="_x0000_s24582" name="Imagen de mapa de bits" r:id="rId7" imgW="2438095" imgH="2438095" progId="PBrush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395288" y="4797425"/>
          <a:ext cx="1028700" cy="1028700"/>
        </p:xfrm>
        <a:graphic>
          <a:graphicData uri="http://schemas.openxmlformats.org/presentationml/2006/ole">
            <p:oleObj spid="_x0000_s24583" name="Bitmap Image" r:id="rId8" imgW="2438095" imgH="2438095" progId="PBrush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3987800" y="2606675"/>
          <a:ext cx="1028700" cy="1028700"/>
        </p:xfrm>
        <a:graphic>
          <a:graphicData uri="http://schemas.openxmlformats.org/presentationml/2006/ole">
            <p:oleObj spid="_x0000_s24584" name="Imagen de mapa de bits" r:id="rId9" imgW="2438095" imgH="2438095" progId="PBrush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2190750" y="2606675"/>
          <a:ext cx="1028700" cy="1028700"/>
        </p:xfrm>
        <a:graphic>
          <a:graphicData uri="http://schemas.openxmlformats.org/presentationml/2006/ole">
            <p:oleObj spid="_x0000_s24585" name="Imagen de mapa de bits" r:id="rId10" imgW="2438095" imgH="2438095" progId="PBrush">
              <p:embed/>
            </p:oleObj>
          </a:graphicData>
        </a:graphic>
      </p:graphicFrame>
      <p:sp>
        <p:nvSpPr>
          <p:cNvPr id="24590" name="Rectangle 10"/>
          <p:cNvSpPr>
            <a:spLocks noChangeArrowheads="1"/>
          </p:cNvSpPr>
          <p:nvPr/>
        </p:nvSpPr>
        <p:spPr bwMode="auto">
          <a:xfrm>
            <a:off x="0" y="1989138"/>
            <a:ext cx="17637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Integración</a:t>
            </a:r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2216150" y="4776788"/>
          <a:ext cx="1028700" cy="1028700"/>
        </p:xfrm>
        <a:graphic>
          <a:graphicData uri="http://schemas.openxmlformats.org/presentationml/2006/ole">
            <p:oleObj spid="_x0000_s24587" name="Imagen de mapa de bits" r:id="rId11" imgW="2438095" imgH="2438095" progId="PBrush">
              <p:embed/>
            </p:oleObj>
          </a:graphicData>
        </a:graphic>
      </p:graphicFrame>
      <p:graphicFrame>
        <p:nvGraphicFramePr>
          <p:cNvPr id="24588" name="Object 12"/>
          <p:cNvGraphicFramePr>
            <a:graphicFrameLocks noChangeAspect="1"/>
          </p:cNvGraphicFramePr>
          <p:nvPr/>
        </p:nvGraphicFramePr>
        <p:xfrm>
          <a:off x="5773738" y="4776788"/>
          <a:ext cx="1028700" cy="1028700"/>
        </p:xfrm>
        <a:graphic>
          <a:graphicData uri="http://schemas.openxmlformats.org/presentationml/2006/ole">
            <p:oleObj spid="_x0000_s24588" name="Imagen de mapa de bits" r:id="rId12" imgW="2438095" imgH="2438095" progId="PBrush">
              <p:embed/>
            </p:oleObj>
          </a:graphicData>
        </a:graphic>
      </p:graphicFrame>
      <p:graphicFrame>
        <p:nvGraphicFramePr>
          <p:cNvPr id="24589" name="Object 13"/>
          <p:cNvGraphicFramePr>
            <a:graphicFrameLocks noChangeAspect="1"/>
          </p:cNvGraphicFramePr>
          <p:nvPr/>
        </p:nvGraphicFramePr>
        <p:xfrm>
          <a:off x="7596188" y="4776788"/>
          <a:ext cx="1028700" cy="1028700"/>
        </p:xfrm>
        <a:graphic>
          <a:graphicData uri="http://schemas.openxmlformats.org/presentationml/2006/ole">
            <p:oleObj spid="_x0000_s24589" name="Imagen de mapa de bits" r:id="rId13" imgW="2438095" imgH="2438095" progId="PBrush">
              <p:embed/>
            </p:oleObj>
          </a:graphicData>
        </a:graphic>
      </p:graphicFrame>
      <p:sp>
        <p:nvSpPr>
          <p:cNvPr id="24591" name="Rectangle 14"/>
          <p:cNvSpPr>
            <a:spLocks noChangeArrowheads="1"/>
          </p:cNvSpPr>
          <p:nvPr/>
        </p:nvSpPr>
        <p:spPr bwMode="auto">
          <a:xfrm>
            <a:off x="1835150" y="1989138"/>
            <a:ext cx="1692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Alcance</a:t>
            </a:r>
          </a:p>
        </p:txBody>
      </p:sp>
      <p:sp>
        <p:nvSpPr>
          <p:cNvPr id="24592" name="Rectangle 15"/>
          <p:cNvSpPr>
            <a:spLocks noChangeArrowheads="1"/>
          </p:cNvSpPr>
          <p:nvPr/>
        </p:nvSpPr>
        <p:spPr bwMode="auto">
          <a:xfrm>
            <a:off x="3635375" y="1989138"/>
            <a:ext cx="1692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Costo</a:t>
            </a:r>
          </a:p>
        </p:txBody>
      </p:sp>
      <p:sp>
        <p:nvSpPr>
          <p:cNvPr id="24593" name="Rectangle 16"/>
          <p:cNvSpPr>
            <a:spLocks noChangeArrowheads="1"/>
          </p:cNvSpPr>
          <p:nvPr/>
        </p:nvSpPr>
        <p:spPr bwMode="auto">
          <a:xfrm>
            <a:off x="5435600" y="1989138"/>
            <a:ext cx="1692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Tiempo</a:t>
            </a:r>
          </a:p>
        </p:txBody>
      </p:sp>
      <p:sp>
        <p:nvSpPr>
          <p:cNvPr id="24594" name="Rectangle 17"/>
          <p:cNvSpPr>
            <a:spLocks noChangeArrowheads="1"/>
          </p:cNvSpPr>
          <p:nvPr/>
        </p:nvSpPr>
        <p:spPr bwMode="auto">
          <a:xfrm>
            <a:off x="7127875" y="1989138"/>
            <a:ext cx="201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Comunicación</a:t>
            </a:r>
          </a:p>
        </p:txBody>
      </p:sp>
      <p:sp>
        <p:nvSpPr>
          <p:cNvPr id="24595" name="Rectangle 18"/>
          <p:cNvSpPr>
            <a:spLocks noChangeArrowheads="1"/>
          </p:cNvSpPr>
          <p:nvPr/>
        </p:nvSpPr>
        <p:spPr bwMode="auto">
          <a:xfrm>
            <a:off x="0" y="4221163"/>
            <a:ext cx="1692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Calidad</a:t>
            </a:r>
          </a:p>
        </p:txBody>
      </p:sp>
      <p:sp>
        <p:nvSpPr>
          <p:cNvPr id="24596" name="Rectangle 19"/>
          <p:cNvSpPr>
            <a:spLocks noChangeArrowheads="1"/>
          </p:cNvSpPr>
          <p:nvPr/>
        </p:nvSpPr>
        <p:spPr bwMode="auto">
          <a:xfrm>
            <a:off x="1908175" y="4221163"/>
            <a:ext cx="16557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RRHH</a:t>
            </a:r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>
            <a:off x="3635375" y="4221163"/>
            <a:ext cx="1692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Riesgo</a:t>
            </a:r>
          </a:p>
        </p:txBody>
      </p:sp>
      <p:sp>
        <p:nvSpPr>
          <p:cNvPr id="24598" name="Rectangle 21"/>
          <p:cNvSpPr>
            <a:spLocks noChangeArrowheads="1"/>
          </p:cNvSpPr>
          <p:nvPr/>
        </p:nvSpPr>
        <p:spPr bwMode="auto">
          <a:xfrm>
            <a:off x="5364163" y="4221163"/>
            <a:ext cx="19796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Adquisiciones</a:t>
            </a:r>
          </a:p>
        </p:txBody>
      </p:sp>
      <p:sp>
        <p:nvSpPr>
          <p:cNvPr id="24599" name="Rectangle 22"/>
          <p:cNvSpPr>
            <a:spLocks noChangeArrowheads="1"/>
          </p:cNvSpPr>
          <p:nvPr/>
        </p:nvSpPr>
        <p:spPr bwMode="auto">
          <a:xfrm>
            <a:off x="7235825" y="4221163"/>
            <a:ext cx="19081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Interesados</a:t>
            </a:r>
          </a:p>
        </p:txBody>
      </p:sp>
      <p:sp>
        <p:nvSpPr>
          <p:cNvPr id="24600" name="Rectangle 23"/>
          <p:cNvSpPr>
            <a:spLocks noChangeArrowheads="1"/>
          </p:cNvSpPr>
          <p:nvPr/>
        </p:nvSpPr>
        <p:spPr bwMode="auto">
          <a:xfrm>
            <a:off x="2843213" y="1412875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Áreas de conocimiento</a:t>
            </a:r>
          </a:p>
        </p:txBody>
      </p:sp>
      <p:sp>
        <p:nvSpPr>
          <p:cNvPr id="24601" name="Rectangle 24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1.Catálogo de Problemas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900113" y="2563813"/>
          <a:ext cx="990600" cy="990600"/>
        </p:xfrm>
        <a:graphic>
          <a:graphicData uri="http://schemas.openxmlformats.org/presentationml/2006/ole">
            <p:oleObj spid="_x0000_s26627" name="Imagen de mapa de bits" r:id="rId4" imgW="2438095" imgH="2438095" progId="PBrush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5097463" y="2544763"/>
          <a:ext cx="1028700" cy="1028700"/>
        </p:xfrm>
        <a:graphic>
          <a:graphicData uri="http://schemas.openxmlformats.org/presentationml/2006/ole">
            <p:oleObj spid="_x0000_s26628" name="Imagen de mapa de bits" r:id="rId5" imgW="2438095" imgH="2438095" progId="PBrush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2998788" y="2563813"/>
          <a:ext cx="990600" cy="990600"/>
        </p:xfrm>
        <a:graphic>
          <a:graphicData uri="http://schemas.openxmlformats.org/presentationml/2006/ole">
            <p:oleObj spid="_x0000_s26629" name="Imagen de mapa de bits" r:id="rId6" imgW="2438095" imgH="2438095" progId="PBrush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7235825" y="2563813"/>
          <a:ext cx="990600" cy="990600"/>
        </p:xfrm>
        <a:graphic>
          <a:graphicData uri="http://schemas.openxmlformats.org/presentationml/2006/ole">
            <p:oleObj spid="_x0000_s26630" name="Imagen de mapa de bits" r:id="rId7" imgW="2438095" imgH="2438095" progId="PBrush">
              <p:embed/>
            </p:oleObj>
          </a:graphicData>
        </a:graphic>
      </p:graphicFrame>
      <p:sp>
        <p:nvSpPr>
          <p:cNvPr id="26639" name="Rectangle 7"/>
          <p:cNvSpPr>
            <a:spLocks noChangeArrowheads="1"/>
          </p:cNvSpPr>
          <p:nvPr/>
        </p:nvSpPr>
        <p:spPr bwMode="auto">
          <a:xfrm>
            <a:off x="323850" y="1989138"/>
            <a:ext cx="2195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Estructuración</a:t>
            </a:r>
          </a:p>
        </p:txBody>
      </p:sp>
      <p:sp>
        <p:nvSpPr>
          <p:cNvPr id="26640" name="Rectangle 8"/>
          <p:cNvSpPr>
            <a:spLocks noChangeArrowheads="1"/>
          </p:cNvSpPr>
          <p:nvPr/>
        </p:nvSpPr>
        <p:spPr bwMode="auto">
          <a:xfrm>
            <a:off x="2411413" y="1989138"/>
            <a:ext cx="21955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Planificación</a:t>
            </a:r>
          </a:p>
        </p:txBody>
      </p:sp>
      <p:sp>
        <p:nvSpPr>
          <p:cNvPr id="26641" name="Rectangle 9"/>
          <p:cNvSpPr>
            <a:spLocks noChangeArrowheads="1"/>
          </p:cNvSpPr>
          <p:nvPr/>
        </p:nvSpPr>
        <p:spPr bwMode="auto">
          <a:xfrm>
            <a:off x="4572000" y="1989138"/>
            <a:ext cx="2195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Ejecución</a:t>
            </a:r>
          </a:p>
        </p:txBody>
      </p:sp>
      <p:sp>
        <p:nvSpPr>
          <p:cNvPr id="26642" name="Rectangle 10"/>
          <p:cNvSpPr>
            <a:spLocks noChangeArrowheads="1"/>
          </p:cNvSpPr>
          <p:nvPr/>
        </p:nvSpPr>
        <p:spPr bwMode="auto">
          <a:xfrm>
            <a:off x="6732588" y="1989138"/>
            <a:ext cx="21955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Cierre</a:t>
            </a:r>
          </a:p>
        </p:txBody>
      </p:sp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900113" y="2563813"/>
          <a:ext cx="990600" cy="990600"/>
        </p:xfrm>
        <a:graphic>
          <a:graphicData uri="http://schemas.openxmlformats.org/presentationml/2006/ole">
            <p:oleObj spid="_x0000_s26635" name="Imagen de mapa de bits" r:id="rId8" imgW="2438095" imgH="2438095" progId="PBrush">
              <p:embed/>
            </p:oleObj>
          </a:graphicData>
        </a:graphic>
      </p:graphicFrame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5097463" y="2544763"/>
          <a:ext cx="1028700" cy="1028700"/>
        </p:xfrm>
        <a:graphic>
          <a:graphicData uri="http://schemas.openxmlformats.org/presentationml/2006/ole">
            <p:oleObj spid="_x0000_s26636" name="Imagen de mapa de bits" r:id="rId9" imgW="2438095" imgH="2438095" progId="PBrush">
              <p:embed/>
            </p:oleObj>
          </a:graphicData>
        </a:graphic>
      </p:graphicFrame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2998788" y="2563813"/>
          <a:ext cx="990600" cy="990600"/>
        </p:xfrm>
        <a:graphic>
          <a:graphicData uri="http://schemas.openxmlformats.org/presentationml/2006/ole">
            <p:oleObj spid="_x0000_s26637" name="Imagen de mapa de bits" r:id="rId10" imgW="2438095" imgH="2438095" progId="PBrush">
              <p:embed/>
            </p:oleObj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7235825" y="2563813"/>
          <a:ext cx="990600" cy="990600"/>
        </p:xfrm>
        <a:graphic>
          <a:graphicData uri="http://schemas.openxmlformats.org/presentationml/2006/ole">
            <p:oleObj spid="_x0000_s26638" name="Imagen de mapa de bits" r:id="rId11" imgW="2438095" imgH="2438095" progId="PBrush">
              <p:embed/>
            </p:oleObj>
          </a:graphicData>
        </a:graphic>
      </p:graphicFrame>
      <p:sp>
        <p:nvSpPr>
          <p:cNvPr id="26643" name="Rectangle 15"/>
          <p:cNvSpPr>
            <a:spLocks noChangeArrowheads="1"/>
          </p:cNvSpPr>
          <p:nvPr/>
        </p:nvSpPr>
        <p:spPr bwMode="auto">
          <a:xfrm>
            <a:off x="2843213" y="1412875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Fases del ciclo de vida</a:t>
            </a:r>
          </a:p>
        </p:txBody>
      </p:sp>
      <p:sp>
        <p:nvSpPr>
          <p:cNvPr id="26644" name="Rectangle 16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1.Catálogo de Problemas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562100"/>
            <a:ext cx="6480175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Hoja de Trabajo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530350"/>
            <a:ext cx="4756150" cy="477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22" name="Line 4"/>
          <p:cNvSpPr>
            <a:spLocks noChangeShapeType="1"/>
          </p:cNvSpPr>
          <p:nvPr/>
        </p:nvSpPr>
        <p:spPr bwMode="auto">
          <a:xfrm flipV="1">
            <a:off x="4140200" y="1412875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 flipV="1">
            <a:off x="4140200" y="2492375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 flipV="1">
            <a:off x="4140200" y="3716338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Line 7"/>
          <p:cNvSpPr>
            <a:spLocks noChangeShapeType="1"/>
          </p:cNvSpPr>
          <p:nvPr/>
        </p:nvSpPr>
        <p:spPr bwMode="auto">
          <a:xfrm flipV="1">
            <a:off x="4140200" y="5157788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8"/>
          <p:cNvSpPr>
            <a:spLocks noChangeArrowheads="1"/>
          </p:cNvSpPr>
          <p:nvPr/>
        </p:nvSpPr>
        <p:spPr bwMode="auto">
          <a:xfrm>
            <a:off x="5580063" y="1485900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Palabra inspiradora</a:t>
            </a:r>
          </a:p>
        </p:txBody>
      </p:sp>
      <p:sp>
        <p:nvSpPr>
          <p:cNvPr id="30727" name="Rectangle 9"/>
          <p:cNvSpPr>
            <a:spLocks noChangeArrowheads="1"/>
          </p:cNvSpPr>
          <p:nvPr/>
        </p:nvSpPr>
        <p:spPr bwMode="auto">
          <a:xfrm>
            <a:off x="5435600" y="2493963"/>
            <a:ext cx="33131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Foto inspiradora</a:t>
            </a:r>
          </a:p>
        </p:txBody>
      </p:sp>
      <p:sp>
        <p:nvSpPr>
          <p:cNvPr id="30728" name="Rectangle 10"/>
          <p:cNvSpPr>
            <a:spLocks noChangeArrowheads="1"/>
          </p:cNvSpPr>
          <p:nvPr/>
        </p:nvSpPr>
        <p:spPr bwMode="auto">
          <a:xfrm>
            <a:off x="5292725" y="3644900"/>
            <a:ext cx="33131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Definición del diccionario</a:t>
            </a:r>
          </a:p>
        </p:txBody>
      </p:sp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5364163" y="4652963"/>
            <a:ext cx="29527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Preguntas desafiantes</a:t>
            </a:r>
          </a:p>
        </p:txBody>
      </p:sp>
      <p:sp>
        <p:nvSpPr>
          <p:cNvPr id="30730" name="Rectangle 12"/>
          <p:cNvSpPr>
            <a:spLocks noChangeArrowheads="1"/>
          </p:cNvSpPr>
          <p:nvPr/>
        </p:nvSpPr>
        <p:spPr bwMode="auto">
          <a:xfrm>
            <a:off x="252413" y="1125538"/>
            <a:ext cx="4103687" cy="5183187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Rectangle 13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2.Busca Afuera</a:t>
            </a:r>
          </a:p>
        </p:txBody>
      </p:sp>
      <p:sp>
        <p:nvSpPr>
          <p:cNvPr id="30732" name="Line 13"/>
          <p:cNvSpPr>
            <a:spLocks noChangeShapeType="1"/>
          </p:cNvSpPr>
          <p:nvPr/>
        </p:nvSpPr>
        <p:spPr bwMode="auto">
          <a:xfrm>
            <a:off x="3851275" y="1773238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Line 14"/>
          <p:cNvSpPr>
            <a:spLocks noChangeShapeType="1"/>
          </p:cNvSpPr>
          <p:nvPr/>
        </p:nvSpPr>
        <p:spPr bwMode="auto">
          <a:xfrm>
            <a:off x="3851275" y="2781300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4" name="Line 15"/>
          <p:cNvSpPr>
            <a:spLocks noChangeShapeType="1"/>
          </p:cNvSpPr>
          <p:nvPr/>
        </p:nvSpPr>
        <p:spPr bwMode="auto">
          <a:xfrm>
            <a:off x="3851275" y="3933825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5" name="Line 16"/>
          <p:cNvSpPr>
            <a:spLocks noChangeShapeType="1"/>
          </p:cNvSpPr>
          <p:nvPr/>
        </p:nvSpPr>
        <p:spPr bwMode="auto">
          <a:xfrm>
            <a:off x="3851275" y="5084763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3960813" cy="475297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2770" name="Line 4"/>
          <p:cNvSpPr>
            <a:spLocks noChangeShapeType="1"/>
          </p:cNvSpPr>
          <p:nvPr/>
        </p:nvSpPr>
        <p:spPr bwMode="auto">
          <a:xfrm flipV="1">
            <a:off x="4140200" y="1412875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5580063" y="1412875"/>
            <a:ext cx="30956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Lecturas relacionadas a la palabra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2.Busca Afuera (Cont.)</a:t>
            </a:r>
          </a:p>
        </p:txBody>
      </p:sp>
      <p:sp>
        <p:nvSpPr>
          <p:cNvPr id="32773" name="Line 6"/>
          <p:cNvSpPr>
            <a:spLocks noChangeShapeType="1"/>
          </p:cNvSpPr>
          <p:nvPr/>
        </p:nvSpPr>
        <p:spPr bwMode="auto">
          <a:xfrm>
            <a:off x="3851275" y="1773238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"/>
          <p:cNvSpPr>
            <a:spLocks noChangeShapeType="1"/>
          </p:cNvSpPr>
          <p:nvPr/>
        </p:nvSpPr>
        <p:spPr bwMode="auto">
          <a:xfrm flipV="1">
            <a:off x="4140200" y="2492375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5580063" y="2563813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Foto inspiradora</a:t>
            </a:r>
          </a:p>
        </p:txBody>
      </p:sp>
      <p:sp>
        <p:nvSpPr>
          <p:cNvPr id="34819" name="Line 5"/>
          <p:cNvSpPr>
            <a:spLocks noChangeShapeType="1"/>
          </p:cNvSpPr>
          <p:nvPr/>
        </p:nvSpPr>
        <p:spPr bwMode="auto">
          <a:xfrm flipV="1">
            <a:off x="4140200" y="5227638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5580063" y="5300663"/>
            <a:ext cx="33131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marL="342900" indent="-342900"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Cita relacionada</a:t>
            </a:r>
          </a:p>
        </p:txBody>
      </p:sp>
      <p:sp>
        <p:nvSpPr>
          <p:cNvPr id="34821" name="Line 7"/>
          <p:cNvSpPr>
            <a:spLocks noChangeShapeType="1"/>
          </p:cNvSpPr>
          <p:nvPr/>
        </p:nvSpPr>
        <p:spPr bwMode="auto">
          <a:xfrm flipV="1">
            <a:off x="4140200" y="1484313"/>
            <a:ext cx="136842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8"/>
          <p:cNvSpPr>
            <a:spLocks noChangeArrowheads="1"/>
          </p:cNvSpPr>
          <p:nvPr/>
        </p:nvSpPr>
        <p:spPr bwMode="auto">
          <a:xfrm>
            <a:off x="5795963" y="1411288"/>
            <a:ext cx="29527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129600" rIns="92075" bIns="129600"/>
          <a:lstStyle/>
          <a:p>
            <a:pPr algn="ctr" eaLnBrk="0" hangingPunct="0">
              <a:lnSpc>
                <a:spcPts val="2400"/>
              </a:lnSpc>
              <a:spcBef>
                <a:spcPts val="900"/>
              </a:spcBef>
              <a:spcAft>
                <a:spcPts val="900"/>
              </a:spcAft>
              <a:buClr>
                <a:srgbClr val="0099CC"/>
              </a:buClr>
              <a:buFont typeface="Wingdings" pitchFamily="2" charset="2"/>
              <a:buNone/>
            </a:pPr>
            <a:r>
              <a:rPr lang="es-AR" b="1">
                <a:latin typeface="Verdana" pitchFamily="34" charset="0"/>
                <a:ea typeface="Microsoft YaHei" pitchFamily="34" charset="-122"/>
              </a:rPr>
              <a:t>Pregunta que da ideas</a:t>
            </a:r>
          </a:p>
        </p:txBody>
      </p:sp>
      <p:pic>
        <p:nvPicPr>
          <p:cNvPr id="3482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4175125" cy="4824413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4824" name="Rectangle 10"/>
          <p:cNvSpPr>
            <a:spLocks noChangeArrowheads="1"/>
          </p:cNvSpPr>
          <p:nvPr/>
        </p:nvSpPr>
        <p:spPr bwMode="auto">
          <a:xfrm>
            <a:off x="288925" y="969963"/>
            <a:ext cx="7523163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0" hangingPunct="0"/>
            <a:r>
              <a:rPr lang="es-AR" sz="2800" b="1">
                <a:latin typeface="Verdana" pitchFamily="34" charset="0"/>
              </a:rPr>
              <a:t>3.Busca Adentro</a:t>
            </a:r>
          </a:p>
        </p:txBody>
      </p:sp>
      <p:sp>
        <p:nvSpPr>
          <p:cNvPr id="34825" name="Line 10"/>
          <p:cNvSpPr>
            <a:spLocks noChangeShapeType="1"/>
          </p:cNvSpPr>
          <p:nvPr/>
        </p:nvSpPr>
        <p:spPr bwMode="auto">
          <a:xfrm>
            <a:off x="3851275" y="1773238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Line 11"/>
          <p:cNvSpPr>
            <a:spLocks noChangeShapeType="1"/>
          </p:cNvSpPr>
          <p:nvPr/>
        </p:nvSpPr>
        <p:spPr bwMode="auto">
          <a:xfrm>
            <a:off x="3851275" y="2852738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7" name="Line 12"/>
          <p:cNvSpPr>
            <a:spLocks noChangeShapeType="1"/>
          </p:cNvSpPr>
          <p:nvPr/>
        </p:nvSpPr>
        <p:spPr bwMode="auto">
          <a:xfrm>
            <a:off x="3851275" y="5589588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192</Words>
  <Application>Microsoft Office PowerPoint</Application>
  <PresentationFormat>Presentación en pantalla (4:3)</PresentationFormat>
  <Paragraphs>52</Paragraphs>
  <Slides>12</Slides>
  <Notes>10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6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25" baseType="lpstr">
      <vt:lpstr>Arial</vt:lpstr>
      <vt:lpstr>Calibri</vt:lpstr>
      <vt:lpstr>Verdana</vt:lpstr>
      <vt:lpstr>Microsoft YaHei</vt:lpstr>
      <vt:lpstr>Wingdings</vt:lpstr>
      <vt:lpstr>Tema de Office</vt:lpstr>
      <vt:lpstr>Tema de Office</vt:lpstr>
      <vt:lpstr>Tema de Office</vt:lpstr>
      <vt:lpstr>Tema de Office</vt:lpstr>
      <vt:lpstr>Tema de Office</vt:lpstr>
      <vt:lpstr>Tema de Office</vt:lpstr>
      <vt:lpstr>Imagen de mapa de bits</vt:lpstr>
      <vt:lpstr>Bitmap Image</vt:lpstr>
      <vt:lpstr>PM Coach ®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Nicolas</dc:creator>
  <cp:lastModifiedBy>PC</cp:lastModifiedBy>
  <cp:revision>20</cp:revision>
  <dcterms:created xsi:type="dcterms:W3CDTF">2014-08-18T00:32:41Z</dcterms:created>
  <dcterms:modified xsi:type="dcterms:W3CDTF">2016-10-13T16:26:15Z</dcterms:modified>
</cp:coreProperties>
</file>