
<file path=[Content_Types].xml><?xml version="1.0" encoding="utf-8"?>
<Types xmlns="http://schemas.openxmlformats.org/package/2006/content-types">
  <Default Extension="xml" ContentType="application/xml"/>
  <Default Extension="jpeg" ContentType="image/jpeg"/>
  <Default Extension="tiff" ContentType="image/tiff"/>
  <Default Extension="jpg" ContentType="image/jpeg"/>
  <Default Extension="xlsx" ContentType="application/vnd.openxmlformats-officedocument.spreadsheetml.sheet"/>
  <Default Extension="rels" ContentType="application/vnd.openxmlformats-package.relationships+xml"/>
  <Default Extension="wdp" ContentType="image/vnd.ms-photo"/>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256" r:id="rId2"/>
    <p:sldId id="262" r:id="rId3"/>
    <p:sldId id="263" r:id="rId4"/>
    <p:sldId id="264" r:id="rId5"/>
    <p:sldId id="265" r:id="rId6"/>
    <p:sldId id="266" r:id="rId7"/>
    <p:sldId id="268" r:id="rId8"/>
    <p:sldId id="267" r:id="rId9"/>
    <p:sldId id="269" r:id="rId10"/>
    <p:sldId id="305" r:id="rId11"/>
    <p:sldId id="334" r:id="rId12"/>
    <p:sldId id="328" r:id="rId13"/>
    <p:sldId id="275" r:id="rId14"/>
    <p:sldId id="317" r:id="rId15"/>
    <p:sldId id="318" r:id="rId16"/>
    <p:sldId id="319" r:id="rId17"/>
    <p:sldId id="320" r:id="rId18"/>
    <p:sldId id="331" r:id="rId19"/>
    <p:sldId id="276" r:id="rId20"/>
    <p:sldId id="330" r:id="rId21"/>
    <p:sldId id="327" r:id="rId22"/>
    <p:sldId id="329" r:id="rId23"/>
    <p:sldId id="286" r:id="rId24"/>
    <p:sldId id="287" r:id="rId25"/>
    <p:sldId id="332" r:id="rId26"/>
    <p:sldId id="325" r:id="rId27"/>
    <p:sldId id="324" r:id="rId28"/>
    <p:sldId id="326" r:id="rId29"/>
    <p:sldId id="309" r:id="rId30"/>
    <p:sldId id="290" r:id="rId31"/>
    <p:sldId id="333" r:id="rId32"/>
    <p:sldId id="291" r:id="rId33"/>
    <p:sldId id="315" r:id="rId34"/>
    <p:sldId id="304" r:id="rId35"/>
    <p:sldId id="323" r:id="rId36"/>
    <p:sldId id="314" r:id="rId37"/>
    <p:sldId id="311" r:id="rId38"/>
    <p:sldId id="298" r:id="rId39"/>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1901"/>
    <a:srgbClr val="ED66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9013"/>
    <p:restoredTop sz="89229"/>
  </p:normalViewPr>
  <p:slideViewPr>
    <p:cSldViewPr>
      <p:cViewPr varScale="1">
        <p:scale>
          <a:sx n="62" d="100"/>
          <a:sy n="62" d="100"/>
        </p:scale>
        <p:origin x="200" y="712"/>
      </p:cViewPr>
      <p:guideLst>
        <p:guide orient="horz" pos="2160"/>
        <p:guide pos="2880"/>
      </p:guideLst>
    </p:cSldViewPr>
  </p:slideViewPr>
  <p:outlineViewPr>
    <p:cViewPr>
      <p:scale>
        <a:sx n="33" d="100"/>
        <a:sy n="33" d="100"/>
      </p:scale>
      <p:origin x="0" y="-317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notesMaster" Target="notesMasters/notesMaster1.xml"/><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AR"/>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doughnutChart>
        <c:varyColors val="1"/>
        <c:ser>
          <c:idx val="0"/>
          <c:order val="0"/>
          <c:tx>
            <c:strRef>
              <c:f>Sheet1!$B$1</c:f>
              <c:strCache>
                <c:ptCount val="1"/>
                <c:pt idx="0">
                  <c:v>Sales</c:v>
                </c:pt>
              </c:strCache>
            </c:strRef>
          </c:tx>
          <c:dPt>
            <c:idx val="0"/>
            <c:bubble3D val="0"/>
            <c:explosion val="12"/>
            <c:spPr>
              <a:solidFill>
                <a:srgbClr val="3BA0D7"/>
              </a:solidFill>
            </c:spPr>
          </c:dPt>
          <c:dPt>
            <c:idx val="1"/>
            <c:bubble3D val="0"/>
            <c:spPr>
              <a:solidFill>
                <a:srgbClr val="EC671C"/>
              </a:solidFill>
            </c:spPr>
          </c:dPt>
          <c:cat>
            <c:strRef>
              <c:f>Sheet1!$A$2:$A$5</c:f>
              <c:strCache>
                <c:ptCount val="4"/>
                <c:pt idx="0">
                  <c:v>1st Qtr</c:v>
                </c:pt>
                <c:pt idx="1">
                  <c:v>2nd Qtr</c:v>
                </c:pt>
                <c:pt idx="3">
                  <c:v>4th Qtr</c:v>
                </c:pt>
              </c:strCache>
            </c:strRef>
          </c:cat>
          <c:val>
            <c:numRef>
              <c:f>Sheet1!$B$2:$B$5</c:f>
              <c:numCache>
                <c:formatCode>General</c:formatCode>
                <c:ptCount val="4"/>
                <c:pt idx="0">
                  <c:v>60.0</c:v>
                </c:pt>
                <c:pt idx="1">
                  <c:v>40.0</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0"/>
  </c:externalData>
</c:chartSpace>
</file>

<file path=ppt/diagrams/_rels/data1.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image" Target="../media/image13.png"/><Relationship Id="rId2" Type="http://schemas.openxmlformats.org/officeDocument/2006/relationships/image" Target="../media/image14.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image" Target="../media/image13.png"/><Relationship Id="rId2" Type="http://schemas.openxmlformats.org/officeDocument/2006/relationships/image" Target="../media/image14.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27E803-0C82-9D41-983E-2F91924D5B32}" type="doc">
      <dgm:prSet loTypeId="urn:microsoft.com/office/officeart/2008/layout/AccentedPicture" loCatId="" qsTypeId="urn:microsoft.com/office/officeart/2005/8/quickstyle/simple4" qsCatId="simple" csTypeId="urn:microsoft.com/office/officeart/2005/8/colors/accent1_2" csCatId="accent1" phldr="1"/>
      <dgm:spPr/>
      <dgm:t>
        <a:bodyPr/>
        <a:lstStyle/>
        <a:p>
          <a:endParaRPr lang="es-ES_tradnl"/>
        </a:p>
      </dgm:t>
    </dgm:pt>
    <dgm:pt modelId="{C83244E4-AFB1-674B-8B69-3BB74C462012}">
      <dgm:prSet phldrT="[Text]"/>
      <dgm:spPr/>
      <dgm:t>
        <a:bodyPr/>
        <a:lstStyle/>
        <a:p>
          <a:pPr algn="ctr"/>
          <a:r>
            <a:rPr lang="es-ES_tradnl" b="1" dirty="0" smtClean="0">
              <a:solidFill>
                <a:srgbClr val="C00000"/>
              </a:solidFill>
              <a:effectLst>
                <a:outerShdw blurRad="50800" dist="50800" dir="5400000" algn="ctr" rotWithShape="0">
                  <a:schemeClr val="bg1"/>
                </a:outerShdw>
              </a:effectLst>
            </a:rPr>
            <a:t>Alto Desempeño</a:t>
          </a:r>
          <a:endParaRPr lang="es-ES_tradnl" b="1" dirty="0">
            <a:solidFill>
              <a:srgbClr val="C00000"/>
            </a:solidFill>
            <a:effectLst>
              <a:outerShdw blurRad="50800" dist="50800" dir="5400000" algn="ctr" rotWithShape="0">
                <a:schemeClr val="bg1"/>
              </a:outerShdw>
            </a:effectLst>
          </a:endParaRPr>
        </a:p>
      </dgm:t>
    </dgm:pt>
    <dgm:pt modelId="{13C6306F-3697-B54C-819B-1E0D04C4D06A}" type="parTrans" cxnId="{CE84C8FA-10F5-554C-AAD4-0D8A237D49DD}">
      <dgm:prSet/>
      <dgm:spPr/>
      <dgm:t>
        <a:bodyPr/>
        <a:lstStyle/>
        <a:p>
          <a:endParaRPr lang="es-ES_tradnl"/>
        </a:p>
      </dgm:t>
    </dgm:pt>
    <dgm:pt modelId="{96E62CD9-34A1-A64A-B4A6-5BD163EC489A}" type="sibTrans" cxnId="{CE84C8FA-10F5-554C-AAD4-0D8A237D49DD}">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t>
        <a:bodyPr/>
        <a:lstStyle/>
        <a:p>
          <a:endParaRPr lang="es-ES_tradnl"/>
        </a:p>
      </dgm:t>
    </dgm:pt>
    <dgm:pt modelId="{517FBB74-F144-F24C-A859-4E876AA2B50B}">
      <dgm:prSet phldrT="[Text]"/>
      <dgm:spPr/>
      <dgm:t>
        <a:bodyPr/>
        <a:lstStyle/>
        <a:p>
          <a:r>
            <a:rPr lang="es-ES_tradnl" dirty="0" smtClean="0"/>
            <a:t>Cultura</a:t>
          </a:r>
          <a:endParaRPr lang="es-ES_tradnl" dirty="0"/>
        </a:p>
      </dgm:t>
    </dgm:pt>
    <dgm:pt modelId="{2883A767-1617-BF4E-B6FD-931BCD75957E}" type="parTrans" cxnId="{31A5B9CF-2238-AD4F-8324-BB37447F6455}">
      <dgm:prSet/>
      <dgm:spPr/>
      <dgm:t>
        <a:bodyPr/>
        <a:lstStyle/>
        <a:p>
          <a:endParaRPr lang="es-ES_tradnl"/>
        </a:p>
      </dgm:t>
    </dgm:pt>
    <dgm:pt modelId="{BC0529F5-4592-BD4D-BB70-6C7015AF0CCF}" type="sibTrans" cxnId="{31A5B9CF-2238-AD4F-8324-BB37447F6455}">
      <dgm:prSet/>
      <dgm:spPr/>
      <dgm:t>
        <a:bodyPr/>
        <a:lstStyle/>
        <a:p>
          <a:endParaRPr lang="es-ES_tradnl"/>
        </a:p>
      </dgm:t>
    </dgm:pt>
    <dgm:pt modelId="{02F7284A-2D80-4E40-A64D-7A47E2D5EF61}">
      <dgm:prSet phldrT="[Text]"/>
      <dgm:spPr/>
      <dgm:t>
        <a:bodyPr/>
        <a:lstStyle/>
        <a:p>
          <a:r>
            <a:rPr lang="es-ES_tradnl" dirty="0" smtClean="0"/>
            <a:t>Talento</a:t>
          </a:r>
          <a:endParaRPr lang="es-ES_tradnl" dirty="0"/>
        </a:p>
      </dgm:t>
    </dgm:pt>
    <dgm:pt modelId="{23FAC0EC-E4D1-994C-BD55-22F77937EEBC}" type="parTrans" cxnId="{5F00FABC-9129-D84E-80A1-FBD7A9EA94EE}">
      <dgm:prSet/>
      <dgm:spPr/>
      <dgm:t>
        <a:bodyPr/>
        <a:lstStyle/>
        <a:p>
          <a:endParaRPr lang="es-ES_tradnl"/>
        </a:p>
      </dgm:t>
    </dgm:pt>
    <dgm:pt modelId="{0F4B849B-B490-1244-A4DC-B219AF17FE8D}" type="sibTrans" cxnId="{5F00FABC-9129-D84E-80A1-FBD7A9EA94EE}">
      <dgm:prSet/>
      <dgm:spPr/>
      <dgm:t>
        <a:bodyPr/>
        <a:lstStyle/>
        <a:p>
          <a:endParaRPr lang="es-ES_tradnl"/>
        </a:p>
      </dgm:t>
    </dgm:pt>
    <dgm:pt modelId="{7E18E4A5-C71C-E64D-98A2-8ACF6FD2AA4C}">
      <dgm:prSet phldrT="[Text]"/>
      <dgm:spPr/>
      <dgm:t>
        <a:bodyPr/>
        <a:lstStyle/>
        <a:p>
          <a:r>
            <a:rPr lang="es-ES_tradnl" dirty="0" smtClean="0"/>
            <a:t>Procesos</a:t>
          </a:r>
          <a:endParaRPr lang="es-ES_tradnl" dirty="0"/>
        </a:p>
      </dgm:t>
    </dgm:pt>
    <dgm:pt modelId="{8E5D2418-B73C-9240-A718-3FF4B0D74F1A}" type="parTrans" cxnId="{265690FB-BB48-3F41-A6B9-3DE32736EEC9}">
      <dgm:prSet/>
      <dgm:spPr/>
      <dgm:t>
        <a:bodyPr/>
        <a:lstStyle/>
        <a:p>
          <a:endParaRPr lang="es-ES_tradnl"/>
        </a:p>
      </dgm:t>
    </dgm:pt>
    <dgm:pt modelId="{2141CE64-E545-D947-857E-A24E025902D1}" type="sibTrans" cxnId="{265690FB-BB48-3F41-A6B9-3DE32736EEC9}">
      <dgm:prSet/>
      <dgm:spPr/>
      <dgm:t>
        <a:bodyPr/>
        <a:lstStyle/>
        <a:p>
          <a:endParaRPr lang="es-ES_tradnl"/>
        </a:p>
      </dgm:t>
    </dgm:pt>
    <dgm:pt modelId="{E8392F3C-13E7-7941-BC9E-E652ED082EB3}" type="pres">
      <dgm:prSet presAssocID="{2527E803-0C82-9D41-983E-2F91924D5B32}" presName="Name0" presStyleCnt="0">
        <dgm:presLayoutVars>
          <dgm:dir/>
        </dgm:presLayoutVars>
      </dgm:prSet>
      <dgm:spPr/>
      <dgm:t>
        <a:bodyPr/>
        <a:lstStyle/>
        <a:p>
          <a:endParaRPr lang="es-ES_tradnl"/>
        </a:p>
      </dgm:t>
    </dgm:pt>
    <dgm:pt modelId="{431FCB5E-E10E-F24D-B574-1F64F4E17567}" type="pres">
      <dgm:prSet presAssocID="{96E62CD9-34A1-A64A-B4A6-5BD163EC489A}" presName="picture_1" presStyleLbl="bgImgPlace1" presStyleIdx="0" presStyleCnt="1" custScaleX="105315" custLinFactNeighborX="-17429"/>
      <dgm:spPr/>
      <dgm:t>
        <a:bodyPr/>
        <a:lstStyle/>
        <a:p>
          <a:endParaRPr lang="es-ES_tradnl"/>
        </a:p>
      </dgm:t>
    </dgm:pt>
    <dgm:pt modelId="{4D80F2F8-21C8-1B4E-92E4-E8822D4E7896}" type="pres">
      <dgm:prSet presAssocID="{C83244E4-AFB1-674B-8B69-3BB74C462012}" presName="text_1" presStyleLbl="node1" presStyleIdx="0" presStyleCnt="0" custScaleX="129379" custScaleY="39622" custLinFactNeighborX="-8181" custLinFactNeighborY="29879">
        <dgm:presLayoutVars>
          <dgm:bulletEnabled val="1"/>
        </dgm:presLayoutVars>
      </dgm:prSet>
      <dgm:spPr/>
      <dgm:t>
        <a:bodyPr/>
        <a:lstStyle/>
        <a:p>
          <a:endParaRPr lang="es-ES_tradnl"/>
        </a:p>
      </dgm:t>
    </dgm:pt>
    <dgm:pt modelId="{D22700DB-1C66-684B-938D-DB0BD7458DC5}" type="pres">
      <dgm:prSet presAssocID="{2527E803-0C82-9D41-983E-2F91924D5B32}" presName="linV" presStyleCnt="0"/>
      <dgm:spPr/>
    </dgm:pt>
    <dgm:pt modelId="{60D4BDF4-FBF2-9C40-9F50-CE3DAE552AB7}" type="pres">
      <dgm:prSet presAssocID="{517FBB74-F144-F24C-A859-4E876AA2B50B}" presName="pair" presStyleCnt="0"/>
      <dgm:spPr/>
    </dgm:pt>
    <dgm:pt modelId="{E28CEADE-ACB7-0347-AF67-017BF3B0311D}" type="pres">
      <dgm:prSet presAssocID="{517FBB74-F144-F24C-A859-4E876AA2B50B}" presName="spaceH" presStyleLbl="node1" presStyleIdx="0" presStyleCnt="0"/>
      <dgm:spPr/>
    </dgm:pt>
    <dgm:pt modelId="{B39C5BAA-7CC8-E646-89E2-28DB27801186}" type="pres">
      <dgm:prSet presAssocID="{517FBB74-F144-F24C-A859-4E876AA2B50B}" presName="desPictures" presStyleLbl="alignImgPlace1" presStyleIdx="0"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17000" r="-17000"/>
          </a:stretch>
        </a:blipFill>
      </dgm:spPr>
    </dgm:pt>
    <dgm:pt modelId="{ED2FCDC5-3E6B-5744-8ADA-B3D95F636060}" type="pres">
      <dgm:prSet presAssocID="{517FBB74-F144-F24C-A859-4E876AA2B50B}" presName="desTextWrapper" presStyleCnt="0"/>
      <dgm:spPr/>
    </dgm:pt>
    <dgm:pt modelId="{200DC3B8-3F20-A649-BE4D-FE2453545CE3}" type="pres">
      <dgm:prSet presAssocID="{517FBB74-F144-F24C-A859-4E876AA2B50B}" presName="desText" presStyleLbl="revTx" presStyleIdx="0" presStyleCnt="3">
        <dgm:presLayoutVars>
          <dgm:bulletEnabled val="1"/>
        </dgm:presLayoutVars>
      </dgm:prSet>
      <dgm:spPr/>
      <dgm:t>
        <a:bodyPr/>
        <a:lstStyle/>
        <a:p>
          <a:endParaRPr lang="es-ES_tradnl"/>
        </a:p>
      </dgm:t>
    </dgm:pt>
    <dgm:pt modelId="{5F7B7092-CEDC-2D4C-9A21-5C266114E575}" type="pres">
      <dgm:prSet presAssocID="{BC0529F5-4592-BD4D-BB70-6C7015AF0CCF}" presName="spaceV" presStyleCnt="0"/>
      <dgm:spPr/>
    </dgm:pt>
    <dgm:pt modelId="{BCC57EBC-4087-094D-9B22-8E0FC90F859A}" type="pres">
      <dgm:prSet presAssocID="{02F7284A-2D80-4E40-A64D-7A47E2D5EF61}" presName="pair" presStyleCnt="0"/>
      <dgm:spPr/>
    </dgm:pt>
    <dgm:pt modelId="{74A01DE1-622D-AB47-9309-92E4E5774034}" type="pres">
      <dgm:prSet presAssocID="{02F7284A-2D80-4E40-A64D-7A47E2D5EF61}" presName="spaceH" presStyleLbl="node1" presStyleIdx="0" presStyleCnt="0"/>
      <dgm:spPr/>
    </dgm:pt>
    <dgm:pt modelId="{7F951539-3A74-6C45-AF1D-73AFBA94D186}" type="pres">
      <dgm:prSet presAssocID="{02F7284A-2D80-4E40-A64D-7A47E2D5EF61}" presName="desPictures" presStyleLbl="alignImgPlace1" presStyleIdx="1"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4000" r="-4000"/>
          </a:stretch>
        </a:blipFill>
      </dgm:spPr>
      <dgm:t>
        <a:bodyPr/>
        <a:lstStyle/>
        <a:p>
          <a:endParaRPr lang="es-ES_tradnl"/>
        </a:p>
      </dgm:t>
    </dgm:pt>
    <dgm:pt modelId="{23538718-8D78-FC44-840B-099C8D294BDA}" type="pres">
      <dgm:prSet presAssocID="{02F7284A-2D80-4E40-A64D-7A47E2D5EF61}" presName="desTextWrapper" presStyleCnt="0"/>
      <dgm:spPr/>
    </dgm:pt>
    <dgm:pt modelId="{6EECFFB0-E4D6-7547-8559-9A331D1B6489}" type="pres">
      <dgm:prSet presAssocID="{02F7284A-2D80-4E40-A64D-7A47E2D5EF61}" presName="desText" presStyleLbl="revTx" presStyleIdx="1" presStyleCnt="3">
        <dgm:presLayoutVars>
          <dgm:bulletEnabled val="1"/>
        </dgm:presLayoutVars>
      </dgm:prSet>
      <dgm:spPr/>
      <dgm:t>
        <a:bodyPr/>
        <a:lstStyle/>
        <a:p>
          <a:endParaRPr lang="es-ES_tradnl"/>
        </a:p>
      </dgm:t>
    </dgm:pt>
    <dgm:pt modelId="{155CFF3F-9B8E-7A40-A7EE-CBC5EFCE2858}" type="pres">
      <dgm:prSet presAssocID="{0F4B849B-B490-1244-A4DC-B219AF17FE8D}" presName="spaceV" presStyleCnt="0"/>
      <dgm:spPr/>
    </dgm:pt>
    <dgm:pt modelId="{1676E4C4-5C4B-1542-8872-229F8583D626}" type="pres">
      <dgm:prSet presAssocID="{7E18E4A5-C71C-E64D-98A2-8ACF6FD2AA4C}" presName="pair" presStyleCnt="0"/>
      <dgm:spPr/>
    </dgm:pt>
    <dgm:pt modelId="{CE85A3C4-7910-CA4C-A267-694CBF559BC0}" type="pres">
      <dgm:prSet presAssocID="{7E18E4A5-C71C-E64D-98A2-8ACF6FD2AA4C}" presName="spaceH" presStyleLbl="node1" presStyleIdx="0" presStyleCnt="0"/>
      <dgm:spPr/>
    </dgm:pt>
    <dgm:pt modelId="{A2DAB6D1-744D-3245-86AF-D96C754BC15A}" type="pres">
      <dgm:prSet presAssocID="{7E18E4A5-C71C-E64D-98A2-8ACF6FD2AA4C}" presName="desPictures" presStyleLbl="alignImgPlace1" presStyleIdx="2" presStyleCnt="3"/>
      <dgm:spPr>
        <a:blipFill>
          <a:blip xmlns:r="http://schemas.openxmlformats.org/officeDocument/2006/relationships" r:embed="rId4">
            <a:extLst>
              <a:ext uri="{28A0092B-C50C-407E-A947-70E740481C1C}">
                <a14:useLocalDpi xmlns:a14="http://schemas.microsoft.com/office/drawing/2010/main" val="0"/>
              </a:ext>
            </a:extLst>
          </a:blip>
          <a:srcRect/>
          <a:stretch>
            <a:fillRect l="-5000" r="-5000"/>
          </a:stretch>
        </a:blipFill>
      </dgm:spPr>
    </dgm:pt>
    <dgm:pt modelId="{0DA7F8D8-757E-2945-8D6B-53D4C783905E}" type="pres">
      <dgm:prSet presAssocID="{7E18E4A5-C71C-E64D-98A2-8ACF6FD2AA4C}" presName="desTextWrapper" presStyleCnt="0"/>
      <dgm:spPr/>
    </dgm:pt>
    <dgm:pt modelId="{0959149E-87B8-8949-817C-52810DA44C6F}" type="pres">
      <dgm:prSet presAssocID="{7E18E4A5-C71C-E64D-98A2-8ACF6FD2AA4C}" presName="desText" presStyleLbl="revTx" presStyleIdx="2" presStyleCnt="3">
        <dgm:presLayoutVars>
          <dgm:bulletEnabled val="1"/>
        </dgm:presLayoutVars>
      </dgm:prSet>
      <dgm:spPr/>
      <dgm:t>
        <a:bodyPr/>
        <a:lstStyle/>
        <a:p>
          <a:endParaRPr lang="es-ES_tradnl"/>
        </a:p>
      </dgm:t>
    </dgm:pt>
    <dgm:pt modelId="{340E5A02-6949-2248-A257-745A8F9F9BE8}" type="pres">
      <dgm:prSet presAssocID="{2527E803-0C82-9D41-983E-2F91924D5B32}" presName="maxNode" presStyleCnt="0"/>
      <dgm:spPr/>
    </dgm:pt>
    <dgm:pt modelId="{FAF1E49F-8796-D74E-9B72-7485C9E5007D}" type="pres">
      <dgm:prSet presAssocID="{2527E803-0C82-9D41-983E-2F91924D5B32}" presName="Name33" presStyleCnt="0"/>
      <dgm:spPr/>
    </dgm:pt>
  </dgm:ptLst>
  <dgm:cxnLst>
    <dgm:cxn modelId="{337CDFBC-B271-C547-87A7-C69299A60F9A}" type="presOf" srcId="{517FBB74-F144-F24C-A859-4E876AA2B50B}" destId="{200DC3B8-3F20-A649-BE4D-FE2453545CE3}" srcOrd="0" destOrd="0" presId="urn:microsoft.com/office/officeart/2008/layout/AccentedPicture"/>
    <dgm:cxn modelId="{CA6569DC-B734-EA4D-88F8-6ACEC0EA75C0}" type="presOf" srcId="{2527E803-0C82-9D41-983E-2F91924D5B32}" destId="{E8392F3C-13E7-7941-BC9E-E652ED082EB3}" srcOrd="0" destOrd="0" presId="urn:microsoft.com/office/officeart/2008/layout/AccentedPicture"/>
    <dgm:cxn modelId="{265690FB-BB48-3F41-A6B9-3DE32736EEC9}" srcId="{2527E803-0C82-9D41-983E-2F91924D5B32}" destId="{7E18E4A5-C71C-E64D-98A2-8ACF6FD2AA4C}" srcOrd="3" destOrd="0" parTransId="{8E5D2418-B73C-9240-A718-3FF4B0D74F1A}" sibTransId="{2141CE64-E545-D947-857E-A24E025902D1}"/>
    <dgm:cxn modelId="{5F00FABC-9129-D84E-80A1-FBD7A9EA94EE}" srcId="{2527E803-0C82-9D41-983E-2F91924D5B32}" destId="{02F7284A-2D80-4E40-A64D-7A47E2D5EF61}" srcOrd="2" destOrd="0" parTransId="{23FAC0EC-E4D1-994C-BD55-22F77937EEBC}" sibTransId="{0F4B849B-B490-1244-A4DC-B219AF17FE8D}"/>
    <dgm:cxn modelId="{EBA8DE6F-3298-0644-B8E7-A3416F58AC47}" type="presOf" srcId="{C83244E4-AFB1-674B-8B69-3BB74C462012}" destId="{4D80F2F8-21C8-1B4E-92E4-E8822D4E7896}" srcOrd="0" destOrd="0" presId="urn:microsoft.com/office/officeart/2008/layout/AccentedPicture"/>
    <dgm:cxn modelId="{F7C2F826-8EA8-5A4D-BFB0-D215E7C19625}" type="presOf" srcId="{96E62CD9-34A1-A64A-B4A6-5BD163EC489A}" destId="{431FCB5E-E10E-F24D-B574-1F64F4E17567}" srcOrd="0" destOrd="0" presId="urn:microsoft.com/office/officeart/2008/layout/AccentedPicture"/>
    <dgm:cxn modelId="{31A5B9CF-2238-AD4F-8324-BB37447F6455}" srcId="{2527E803-0C82-9D41-983E-2F91924D5B32}" destId="{517FBB74-F144-F24C-A859-4E876AA2B50B}" srcOrd="1" destOrd="0" parTransId="{2883A767-1617-BF4E-B6FD-931BCD75957E}" sibTransId="{BC0529F5-4592-BD4D-BB70-6C7015AF0CCF}"/>
    <dgm:cxn modelId="{CE84C8FA-10F5-554C-AAD4-0D8A237D49DD}" srcId="{2527E803-0C82-9D41-983E-2F91924D5B32}" destId="{C83244E4-AFB1-674B-8B69-3BB74C462012}" srcOrd="0" destOrd="0" parTransId="{13C6306F-3697-B54C-819B-1E0D04C4D06A}" sibTransId="{96E62CD9-34A1-A64A-B4A6-5BD163EC489A}"/>
    <dgm:cxn modelId="{2033A31C-5766-F04C-BF79-DC8535F2AE14}" type="presOf" srcId="{02F7284A-2D80-4E40-A64D-7A47E2D5EF61}" destId="{6EECFFB0-E4D6-7547-8559-9A331D1B6489}" srcOrd="0" destOrd="0" presId="urn:microsoft.com/office/officeart/2008/layout/AccentedPicture"/>
    <dgm:cxn modelId="{4C7B8E37-85FE-A943-B64A-AB75D3EDF21E}" type="presOf" srcId="{7E18E4A5-C71C-E64D-98A2-8ACF6FD2AA4C}" destId="{0959149E-87B8-8949-817C-52810DA44C6F}" srcOrd="0" destOrd="0" presId="urn:microsoft.com/office/officeart/2008/layout/AccentedPicture"/>
    <dgm:cxn modelId="{557BB3C7-65F8-8441-86F0-1026E6598FAF}" type="presParOf" srcId="{E8392F3C-13E7-7941-BC9E-E652ED082EB3}" destId="{431FCB5E-E10E-F24D-B574-1F64F4E17567}" srcOrd="0" destOrd="0" presId="urn:microsoft.com/office/officeart/2008/layout/AccentedPicture"/>
    <dgm:cxn modelId="{0D33CE00-7163-404B-93F4-14F9E5FBDBE8}" type="presParOf" srcId="{E8392F3C-13E7-7941-BC9E-E652ED082EB3}" destId="{4D80F2F8-21C8-1B4E-92E4-E8822D4E7896}" srcOrd="1" destOrd="0" presId="urn:microsoft.com/office/officeart/2008/layout/AccentedPicture"/>
    <dgm:cxn modelId="{D73669DD-1D0A-0C47-AE19-80B1CD34818C}" type="presParOf" srcId="{E8392F3C-13E7-7941-BC9E-E652ED082EB3}" destId="{D22700DB-1C66-684B-938D-DB0BD7458DC5}" srcOrd="2" destOrd="0" presId="urn:microsoft.com/office/officeart/2008/layout/AccentedPicture"/>
    <dgm:cxn modelId="{48AAD80F-5581-4B45-89DD-5D8C33100303}" type="presParOf" srcId="{D22700DB-1C66-684B-938D-DB0BD7458DC5}" destId="{60D4BDF4-FBF2-9C40-9F50-CE3DAE552AB7}" srcOrd="0" destOrd="0" presId="urn:microsoft.com/office/officeart/2008/layout/AccentedPicture"/>
    <dgm:cxn modelId="{719502AA-12E5-3E48-9171-DA8E02D1A04A}" type="presParOf" srcId="{60D4BDF4-FBF2-9C40-9F50-CE3DAE552AB7}" destId="{E28CEADE-ACB7-0347-AF67-017BF3B0311D}" srcOrd="0" destOrd="0" presId="urn:microsoft.com/office/officeart/2008/layout/AccentedPicture"/>
    <dgm:cxn modelId="{11C53EBB-F399-CC45-AFC1-AAE0A64B2FF8}" type="presParOf" srcId="{60D4BDF4-FBF2-9C40-9F50-CE3DAE552AB7}" destId="{B39C5BAA-7CC8-E646-89E2-28DB27801186}" srcOrd="1" destOrd="0" presId="urn:microsoft.com/office/officeart/2008/layout/AccentedPicture"/>
    <dgm:cxn modelId="{527FBEA5-E3C8-9C4C-BE7C-0837499A0EF2}" type="presParOf" srcId="{60D4BDF4-FBF2-9C40-9F50-CE3DAE552AB7}" destId="{ED2FCDC5-3E6B-5744-8ADA-B3D95F636060}" srcOrd="2" destOrd="0" presId="urn:microsoft.com/office/officeart/2008/layout/AccentedPicture"/>
    <dgm:cxn modelId="{7375FE8C-8903-B340-9F16-2275B4E28698}" type="presParOf" srcId="{ED2FCDC5-3E6B-5744-8ADA-B3D95F636060}" destId="{200DC3B8-3F20-A649-BE4D-FE2453545CE3}" srcOrd="0" destOrd="0" presId="urn:microsoft.com/office/officeart/2008/layout/AccentedPicture"/>
    <dgm:cxn modelId="{AA5948A9-983C-B547-883D-A4F96CFDFD62}" type="presParOf" srcId="{D22700DB-1C66-684B-938D-DB0BD7458DC5}" destId="{5F7B7092-CEDC-2D4C-9A21-5C266114E575}" srcOrd="1" destOrd="0" presId="urn:microsoft.com/office/officeart/2008/layout/AccentedPicture"/>
    <dgm:cxn modelId="{77D8EC03-720A-464C-B22B-081F0B855A2F}" type="presParOf" srcId="{D22700DB-1C66-684B-938D-DB0BD7458DC5}" destId="{BCC57EBC-4087-094D-9B22-8E0FC90F859A}" srcOrd="2" destOrd="0" presId="urn:microsoft.com/office/officeart/2008/layout/AccentedPicture"/>
    <dgm:cxn modelId="{8A4A7BDE-631D-2945-8189-6482AB50A0A3}" type="presParOf" srcId="{BCC57EBC-4087-094D-9B22-8E0FC90F859A}" destId="{74A01DE1-622D-AB47-9309-92E4E5774034}" srcOrd="0" destOrd="0" presId="urn:microsoft.com/office/officeart/2008/layout/AccentedPicture"/>
    <dgm:cxn modelId="{35CDAAF6-6E48-DE42-AA1E-F361742ABB6B}" type="presParOf" srcId="{BCC57EBC-4087-094D-9B22-8E0FC90F859A}" destId="{7F951539-3A74-6C45-AF1D-73AFBA94D186}" srcOrd="1" destOrd="0" presId="urn:microsoft.com/office/officeart/2008/layout/AccentedPicture"/>
    <dgm:cxn modelId="{4C1E703B-A5D3-074C-84B1-276A5FCD8EB0}" type="presParOf" srcId="{BCC57EBC-4087-094D-9B22-8E0FC90F859A}" destId="{23538718-8D78-FC44-840B-099C8D294BDA}" srcOrd="2" destOrd="0" presId="urn:microsoft.com/office/officeart/2008/layout/AccentedPicture"/>
    <dgm:cxn modelId="{F05C67D9-3939-EC49-87A3-59A563A8EC7D}" type="presParOf" srcId="{23538718-8D78-FC44-840B-099C8D294BDA}" destId="{6EECFFB0-E4D6-7547-8559-9A331D1B6489}" srcOrd="0" destOrd="0" presId="urn:microsoft.com/office/officeart/2008/layout/AccentedPicture"/>
    <dgm:cxn modelId="{EFC4F20E-FB96-0A44-9C36-EFE636C817A0}" type="presParOf" srcId="{D22700DB-1C66-684B-938D-DB0BD7458DC5}" destId="{155CFF3F-9B8E-7A40-A7EE-CBC5EFCE2858}" srcOrd="3" destOrd="0" presId="urn:microsoft.com/office/officeart/2008/layout/AccentedPicture"/>
    <dgm:cxn modelId="{52F54B60-5289-4346-8CA4-142B75D165E3}" type="presParOf" srcId="{D22700DB-1C66-684B-938D-DB0BD7458DC5}" destId="{1676E4C4-5C4B-1542-8872-229F8583D626}" srcOrd="4" destOrd="0" presId="urn:microsoft.com/office/officeart/2008/layout/AccentedPicture"/>
    <dgm:cxn modelId="{CB2FCCE2-BA61-EE4F-8902-7521B9EB3F0C}" type="presParOf" srcId="{1676E4C4-5C4B-1542-8872-229F8583D626}" destId="{CE85A3C4-7910-CA4C-A267-694CBF559BC0}" srcOrd="0" destOrd="0" presId="urn:microsoft.com/office/officeart/2008/layout/AccentedPicture"/>
    <dgm:cxn modelId="{BD273714-D57C-394F-86FB-142DC176356C}" type="presParOf" srcId="{1676E4C4-5C4B-1542-8872-229F8583D626}" destId="{A2DAB6D1-744D-3245-86AF-D96C754BC15A}" srcOrd="1" destOrd="0" presId="urn:microsoft.com/office/officeart/2008/layout/AccentedPicture"/>
    <dgm:cxn modelId="{1FABE71D-999C-3847-BFAD-8D49AD1F6629}" type="presParOf" srcId="{1676E4C4-5C4B-1542-8872-229F8583D626}" destId="{0DA7F8D8-757E-2945-8D6B-53D4C783905E}" srcOrd="2" destOrd="0" presId="urn:microsoft.com/office/officeart/2008/layout/AccentedPicture"/>
    <dgm:cxn modelId="{38D820AF-4B8F-704D-99D9-0A82A548D053}" type="presParOf" srcId="{0DA7F8D8-757E-2945-8D6B-53D4C783905E}" destId="{0959149E-87B8-8949-817C-52810DA44C6F}" srcOrd="0" destOrd="0" presId="urn:microsoft.com/office/officeart/2008/layout/AccentedPicture"/>
    <dgm:cxn modelId="{4890BD7B-7416-2240-B10C-434B1C27ECDA}" type="presParOf" srcId="{E8392F3C-13E7-7941-BC9E-E652ED082EB3}" destId="{340E5A02-6949-2248-A257-745A8F9F9BE8}" srcOrd="3" destOrd="0" presId="urn:microsoft.com/office/officeart/2008/layout/AccentedPicture"/>
    <dgm:cxn modelId="{ADBBA081-DA85-074C-9F12-42AB80A54E0A}" type="presParOf" srcId="{340E5A02-6949-2248-A257-745A8F9F9BE8}" destId="{FAF1E49F-8796-D74E-9B72-7485C9E5007D}" srcOrd="0" destOrd="0" presId="urn:microsoft.com/office/officeart/2008/layout/AccentedPictur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66447B7-3E6C-6B48-B73E-F4DA6634488B}" type="doc">
      <dgm:prSet loTypeId="urn:microsoft.com/office/officeart/2005/8/layout/cycle1" loCatId="" qsTypeId="urn:microsoft.com/office/officeart/2005/8/quickstyle/simple4" qsCatId="simple" csTypeId="urn:microsoft.com/office/officeart/2005/8/colors/colorful1" csCatId="colorful" phldr="1"/>
      <dgm:spPr/>
      <dgm:t>
        <a:bodyPr/>
        <a:lstStyle/>
        <a:p>
          <a:endParaRPr lang="en-US"/>
        </a:p>
      </dgm:t>
    </dgm:pt>
    <dgm:pt modelId="{13C90BAE-C38D-B844-ABD5-30215E4541C6}">
      <dgm:prSet phldrT="[Text]" custT="1"/>
      <dgm:spPr/>
      <dgm:t>
        <a:bodyPr/>
        <a:lstStyle/>
        <a:p>
          <a:r>
            <a:rPr lang="en-US" sz="2000" b="1" i="1" kern="1200" dirty="0" smtClean="0">
              <a:solidFill>
                <a:srgbClr val="C80037"/>
              </a:solidFill>
              <a:latin typeface="+mn-lt"/>
              <a:ea typeface="+mn-ea"/>
              <a:cs typeface="+mn-cs"/>
            </a:rPr>
            <a:t>¿</a:t>
          </a:r>
          <a:r>
            <a:rPr lang="en-US" sz="2000" b="1" i="1" kern="1200" dirty="0" err="1" smtClean="0">
              <a:solidFill>
                <a:srgbClr val="C80037"/>
              </a:solidFill>
              <a:latin typeface="+mn-lt"/>
              <a:ea typeface="+mn-ea"/>
              <a:cs typeface="+mn-cs"/>
            </a:rPr>
            <a:t>Cómo</a:t>
          </a:r>
          <a:r>
            <a:rPr lang="en-US" sz="2000" b="1" i="1" kern="1200" dirty="0" smtClean="0">
              <a:solidFill>
                <a:srgbClr val="C80037"/>
              </a:solidFill>
              <a:latin typeface="+mn-lt"/>
              <a:ea typeface="+mn-ea"/>
              <a:cs typeface="+mn-cs"/>
            </a:rPr>
            <a:t> </a:t>
          </a:r>
          <a:r>
            <a:rPr lang="en-US" sz="2000" b="1" i="1" kern="1200" dirty="0" err="1" smtClean="0">
              <a:solidFill>
                <a:srgbClr val="C80037"/>
              </a:solidFill>
              <a:latin typeface="+mn-lt"/>
              <a:ea typeface="+mn-ea"/>
              <a:cs typeface="+mn-cs"/>
            </a:rPr>
            <a:t>es</a:t>
          </a:r>
          <a:r>
            <a:rPr lang="en-US" sz="2000" b="1" i="1" kern="1200" dirty="0" smtClean="0">
              <a:solidFill>
                <a:srgbClr val="C80037"/>
              </a:solidFill>
              <a:latin typeface="+mn-lt"/>
              <a:ea typeface="+mn-ea"/>
              <a:cs typeface="+mn-cs"/>
            </a:rPr>
            <a:t> mi </a:t>
          </a:r>
          <a:r>
            <a:rPr lang="en-US" sz="2000" b="1" i="1" kern="1200" dirty="0" err="1" smtClean="0">
              <a:solidFill>
                <a:srgbClr val="C80037"/>
              </a:solidFill>
              <a:latin typeface="+mn-lt"/>
              <a:ea typeface="+mn-ea"/>
              <a:cs typeface="+mn-cs"/>
            </a:rPr>
            <a:t>organización</a:t>
          </a:r>
          <a:r>
            <a:rPr lang="en-US" sz="2000" b="1" i="1" kern="1200" dirty="0" smtClean="0">
              <a:solidFill>
                <a:srgbClr val="C80037"/>
              </a:solidFill>
              <a:latin typeface="+mn-lt"/>
              <a:ea typeface="+mn-ea"/>
              <a:cs typeface="+mn-cs"/>
            </a:rPr>
            <a:t>?</a:t>
          </a:r>
          <a:endParaRPr lang="en-US" sz="2000" b="1" i="1" kern="1200" dirty="0">
            <a:solidFill>
              <a:srgbClr val="C80037"/>
            </a:solidFill>
            <a:latin typeface="+mn-lt"/>
            <a:ea typeface="+mn-ea"/>
            <a:cs typeface="+mn-cs"/>
          </a:endParaRPr>
        </a:p>
      </dgm:t>
    </dgm:pt>
    <dgm:pt modelId="{73634C54-199C-E940-9AB7-79944DACEC14}" type="parTrans" cxnId="{A65DB33C-AE43-9649-A459-22513CA93B5F}">
      <dgm:prSet/>
      <dgm:spPr/>
      <dgm:t>
        <a:bodyPr/>
        <a:lstStyle/>
        <a:p>
          <a:endParaRPr lang="en-US"/>
        </a:p>
      </dgm:t>
    </dgm:pt>
    <dgm:pt modelId="{D3DC33D6-02E0-494E-8059-FB1ABA2B0B23}" type="sibTrans" cxnId="{A65DB33C-AE43-9649-A459-22513CA93B5F}">
      <dgm:prSet/>
      <dgm:spPr>
        <a:solidFill>
          <a:srgbClr val="0D63B4"/>
        </a:solidFill>
      </dgm:spPr>
      <dgm:t>
        <a:bodyPr/>
        <a:lstStyle/>
        <a:p>
          <a:endParaRPr lang="en-US"/>
        </a:p>
      </dgm:t>
    </dgm:pt>
    <dgm:pt modelId="{9BCF5FDA-52C5-C641-B881-9FC1C18F46BC}">
      <dgm:prSet phldrT="[Text]" custT="1"/>
      <dgm:spPr/>
      <dgm:t>
        <a:bodyPr/>
        <a:lstStyle/>
        <a:p>
          <a:r>
            <a:rPr lang="en-US" sz="2000" b="1" i="1" kern="1200" dirty="0" smtClean="0">
              <a:solidFill>
                <a:srgbClr val="C80037"/>
              </a:solidFill>
              <a:latin typeface="+mn-lt"/>
              <a:ea typeface="+mn-ea"/>
              <a:cs typeface="+mn-cs"/>
            </a:rPr>
            <a:t>¿</a:t>
          </a:r>
          <a:r>
            <a:rPr lang="en-US" sz="2000" b="1" i="1" kern="1200" dirty="0" err="1" smtClean="0">
              <a:solidFill>
                <a:srgbClr val="C80037"/>
              </a:solidFill>
              <a:latin typeface="+mn-lt"/>
              <a:ea typeface="+mn-ea"/>
              <a:cs typeface="+mn-cs"/>
            </a:rPr>
            <a:t>Qué</a:t>
          </a:r>
          <a:r>
            <a:rPr lang="en-US" sz="2000" b="1" i="1" kern="1200" dirty="0" smtClean="0">
              <a:solidFill>
                <a:srgbClr val="C80037"/>
              </a:solidFill>
              <a:latin typeface="+mn-lt"/>
              <a:ea typeface="+mn-ea"/>
              <a:cs typeface="+mn-cs"/>
            </a:rPr>
            <a:t> </a:t>
          </a:r>
          <a:r>
            <a:rPr lang="en-US" sz="2000" b="1" i="1" kern="1200" dirty="0" err="1" smtClean="0">
              <a:solidFill>
                <a:srgbClr val="C80037"/>
              </a:solidFill>
              <a:latin typeface="+mn-lt"/>
              <a:ea typeface="+mn-ea"/>
              <a:cs typeface="+mn-cs"/>
            </a:rPr>
            <a:t>implica</a:t>
          </a:r>
          <a:r>
            <a:rPr lang="en-US" sz="2000" b="1" i="1" kern="1200" dirty="0" smtClean="0">
              <a:solidFill>
                <a:srgbClr val="C80037"/>
              </a:solidFill>
              <a:latin typeface="+mn-lt"/>
              <a:ea typeface="+mn-ea"/>
              <a:cs typeface="+mn-cs"/>
            </a:rPr>
            <a:t> </a:t>
          </a:r>
          <a:r>
            <a:rPr lang="en-US" sz="2000" b="1" i="1" kern="1200" dirty="0" err="1" smtClean="0">
              <a:solidFill>
                <a:srgbClr val="C80037"/>
              </a:solidFill>
              <a:latin typeface="+mn-lt"/>
              <a:ea typeface="+mn-ea"/>
              <a:cs typeface="+mn-cs"/>
            </a:rPr>
            <a:t>gestionar</a:t>
          </a:r>
          <a:r>
            <a:rPr lang="en-US" sz="2000" b="1" i="1" kern="1200" dirty="0" smtClean="0">
              <a:solidFill>
                <a:srgbClr val="C80037"/>
              </a:solidFill>
              <a:latin typeface="+mn-lt"/>
              <a:ea typeface="+mn-ea"/>
              <a:cs typeface="+mn-cs"/>
            </a:rPr>
            <a:t> el </a:t>
          </a:r>
          <a:r>
            <a:rPr lang="en-US" sz="2000" b="1" i="1" kern="1200" dirty="0" err="1" smtClean="0">
              <a:solidFill>
                <a:srgbClr val="C80037"/>
              </a:solidFill>
              <a:latin typeface="+mn-lt"/>
              <a:ea typeface="+mn-ea"/>
              <a:cs typeface="+mn-cs"/>
            </a:rPr>
            <a:t>talento</a:t>
          </a:r>
          <a:r>
            <a:rPr lang="en-US" sz="2000" b="1" i="1" kern="1200" dirty="0" smtClean="0">
              <a:solidFill>
                <a:srgbClr val="C80037"/>
              </a:solidFill>
              <a:latin typeface="+mn-lt"/>
              <a:ea typeface="+mn-ea"/>
              <a:cs typeface="+mn-cs"/>
            </a:rPr>
            <a:t> en mi </a:t>
          </a:r>
          <a:r>
            <a:rPr lang="en-US" sz="2000" b="1" i="1" kern="1200" dirty="0" err="1" smtClean="0">
              <a:solidFill>
                <a:srgbClr val="C80037"/>
              </a:solidFill>
              <a:latin typeface="+mn-lt"/>
              <a:ea typeface="+mn-ea"/>
              <a:cs typeface="+mn-cs"/>
            </a:rPr>
            <a:t>organización</a:t>
          </a:r>
          <a:r>
            <a:rPr lang="en-US" sz="2000" b="1" i="1" kern="1200" dirty="0" smtClean="0">
              <a:solidFill>
                <a:srgbClr val="C80037"/>
              </a:solidFill>
              <a:latin typeface="+mn-lt"/>
              <a:ea typeface="+mn-ea"/>
              <a:cs typeface="+mn-cs"/>
            </a:rPr>
            <a:t>?</a:t>
          </a:r>
          <a:endParaRPr lang="en-US" sz="2000" b="1" i="1" kern="1200" dirty="0">
            <a:solidFill>
              <a:srgbClr val="C80037"/>
            </a:solidFill>
            <a:latin typeface="+mn-lt"/>
            <a:ea typeface="+mn-ea"/>
            <a:cs typeface="+mn-cs"/>
          </a:endParaRPr>
        </a:p>
      </dgm:t>
    </dgm:pt>
    <dgm:pt modelId="{F859FA32-6925-EA41-A3D1-5D96CC7280E0}" type="parTrans" cxnId="{33E28F1A-3904-1242-A3FD-147160284721}">
      <dgm:prSet/>
      <dgm:spPr/>
      <dgm:t>
        <a:bodyPr/>
        <a:lstStyle/>
        <a:p>
          <a:endParaRPr lang="en-US"/>
        </a:p>
      </dgm:t>
    </dgm:pt>
    <dgm:pt modelId="{163A3700-B520-8D44-BA83-6175F4051B01}" type="sibTrans" cxnId="{33E28F1A-3904-1242-A3FD-147160284721}">
      <dgm:prSet/>
      <dgm:spPr>
        <a:solidFill>
          <a:srgbClr val="08478B"/>
        </a:solidFill>
      </dgm:spPr>
      <dgm:t>
        <a:bodyPr/>
        <a:lstStyle/>
        <a:p>
          <a:endParaRPr lang="en-US"/>
        </a:p>
      </dgm:t>
    </dgm:pt>
    <dgm:pt modelId="{68D94050-4CA6-AE42-9F87-DE5D8C0F7716}">
      <dgm:prSet phldrT="[Text]" custT="1"/>
      <dgm:spPr/>
      <dgm:t>
        <a:bodyPr/>
        <a:lstStyle/>
        <a:p>
          <a:r>
            <a:rPr lang="en-US" sz="2000" b="1" i="1" kern="1200" dirty="0" smtClean="0">
              <a:solidFill>
                <a:srgbClr val="C80037"/>
              </a:solidFill>
              <a:latin typeface="+mn-lt"/>
              <a:ea typeface="+mn-ea"/>
              <a:cs typeface="+mn-cs"/>
            </a:rPr>
            <a:t>¿</a:t>
          </a:r>
          <a:r>
            <a:rPr lang="en-US" sz="2000" b="1" i="1" kern="1200" dirty="0" err="1" smtClean="0">
              <a:solidFill>
                <a:srgbClr val="C80037"/>
              </a:solidFill>
              <a:latin typeface="+mn-lt"/>
              <a:ea typeface="+mn-ea"/>
              <a:cs typeface="+mn-cs"/>
            </a:rPr>
            <a:t>Qué</a:t>
          </a:r>
          <a:r>
            <a:rPr lang="en-US" sz="2000" b="1" i="1" kern="1200" dirty="0" smtClean="0">
              <a:solidFill>
                <a:srgbClr val="C80037"/>
              </a:solidFill>
              <a:latin typeface="+mn-lt"/>
              <a:ea typeface="+mn-ea"/>
              <a:cs typeface="+mn-cs"/>
            </a:rPr>
            <a:t> </a:t>
          </a:r>
          <a:r>
            <a:rPr lang="en-US" sz="2000" b="1" i="1" kern="1200" dirty="0" err="1" smtClean="0">
              <a:solidFill>
                <a:srgbClr val="C80037"/>
              </a:solidFill>
              <a:latin typeface="+mn-lt"/>
              <a:ea typeface="+mn-ea"/>
              <a:cs typeface="+mn-cs"/>
            </a:rPr>
            <a:t>está</a:t>
          </a:r>
          <a:r>
            <a:rPr lang="en-US" sz="2000" b="1" i="1" kern="1200" dirty="0" smtClean="0">
              <a:solidFill>
                <a:srgbClr val="C80037"/>
              </a:solidFill>
              <a:latin typeface="+mn-lt"/>
              <a:ea typeface="+mn-ea"/>
              <a:cs typeface="+mn-cs"/>
            </a:rPr>
            <a:t> </a:t>
          </a:r>
          <a:r>
            <a:rPr lang="en-US" sz="2000" b="1" i="1" kern="1200" dirty="0" err="1" smtClean="0">
              <a:solidFill>
                <a:srgbClr val="C80037"/>
              </a:solidFill>
              <a:latin typeface="+mn-lt"/>
              <a:ea typeface="+mn-ea"/>
              <a:cs typeface="+mn-cs"/>
            </a:rPr>
            <a:t>pasando</a:t>
          </a:r>
          <a:r>
            <a:rPr lang="en-US" sz="2000" b="1" i="1" kern="1200" dirty="0" smtClean="0">
              <a:solidFill>
                <a:srgbClr val="C80037"/>
              </a:solidFill>
              <a:latin typeface="+mn-lt"/>
              <a:ea typeface="+mn-ea"/>
              <a:cs typeface="+mn-cs"/>
            </a:rPr>
            <a:t> y </a:t>
          </a:r>
          <a:r>
            <a:rPr lang="en-US" sz="2000" b="1" i="1" kern="1200" dirty="0" err="1" smtClean="0">
              <a:solidFill>
                <a:srgbClr val="C80037"/>
              </a:solidFill>
              <a:latin typeface="+mn-lt"/>
              <a:ea typeface="+mn-ea"/>
              <a:cs typeface="+mn-cs"/>
            </a:rPr>
            <a:t>qué</a:t>
          </a:r>
          <a:r>
            <a:rPr lang="en-US" sz="2000" b="1" i="1" kern="1200" dirty="0" smtClean="0">
              <a:solidFill>
                <a:srgbClr val="C80037"/>
              </a:solidFill>
              <a:latin typeface="+mn-lt"/>
              <a:ea typeface="+mn-ea"/>
              <a:cs typeface="+mn-cs"/>
            </a:rPr>
            <a:t> </a:t>
          </a:r>
          <a:r>
            <a:rPr lang="en-US" sz="2000" b="1" i="1" kern="1200" dirty="0" err="1" smtClean="0">
              <a:solidFill>
                <a:srgbClr val="C80037"/>
              </a:solidFill>
              <a:latin typeface="+mn-lt"/>
              <a:ea typeface="+mn-ea"/>
              <a:cs typeface="+mn-cs"/>
            </a:rPr>
            <a:t>pasará</a:t>
          </a:r>
          <a:r>
            <a:rPr lang="en-US" sz="2000" b="1" i="1" kern="1200" dirty="0" smtClean="0">
              <a:solidFill>
                <a:srgbClr val="C80037"/>
              </a:solidFill>
              <a:latin typeface="+mn-lt"/>
              <a:ea typeface="+mn-ea"/>
              <a:cs typeface="+mn-cs"/>
            </a:rPr>
            <a:t> en el </a:t>
          </a:r>
          <a:r>
            <a:rPr lang="en-US" sz="2000" b="1" i="1" kern="1200" dirty="0" err="1" smtClean="0">
              <a:solidFill>
                <a:srgbClr val="C80037"/>
              </a:solidFill>
              <a:latin typeface="+mn-lt"/>
              <a:ea typeface="+mn-ea"/>
              <a:cs typeface="+mn-cs"/>
            </a:rPr>
            <a:t>entorno</a:t>
          </a:r>
          <a:r>
            <a:rPr lang="en-US" sz="2000" b="1" i="1" kern="1200" dirty="0" smtClean="0">
              <a:solidFill>
                <a:srgbClr val="C80037"/>
              </a:solidFill>
              <a:latin typeface="+mn-lt"/>
              <a:ea typeface="+mn-ea"/>
              <a:cs typeface="+mn-cs"/>
            </a:rPr>
            <a:t>?</a:t>
          </a:r>
          <a:endParaRPr lang="en-US" sz="2000" b="1" i="1" kern="1200" dirty="0">
            <a:solidFill>
              <a:srgbClr val="C80037"/>
            </a:solidFill>
            <a:latin typeface="+mn-lt"/>
            <a:ea typeface="+mn-ea"/>
            <a:cs typeface="+mn-cs"/>
          </a:endParaRPr>
        </a:p>
      </dgm:t>
    </dgm:pt>
    <dgm:pt modelId="{D7A795A5-A1D3-3A47-A712-9BA07FE961BB}" type="parTrans" cxnId="{D3E8859B-D509-BA41-9E54-3AD8986AB0D9}">
      <dgm:prSet/>
      <dgm:spPr/>
      <dgm:t>
        <a:bodyPr/>
        <a:lstStyle/>
        <a:p>
          <a:endParaRPr lang="en-US"/>
        </a:p>
      </dgm:t>
    </dgm:pt>
    <dgm:pt modelId="{DB699990-0864-F942-81D3-E3F4D3754F10}" type="sibTrans" cxnId="{D3E8859B-D509-BA41-9E54-3AD8986AB0D9}">
      <dgm:prSet/>
      <dgm:spPr>
        <a:solidFill>
          <a:srgbClr val="0F82D2"/>
        </a:solidFill>
      </dgm:spPr>
      <dgm:t>
        <a:bodyPr/>
        <a:lstStyle/>
        <a:p>
          <a:endParaRPr lang="en-US"/>
        </a:p>
      </dgm:t>
    </dgm:pt>
    <dgm:pt modelId="{76E03853-D96C-B946-8A9E-76BD0BEACDEF}" type="pres">
      <dgm:prSet presAssocID="{866447B7-3E6C-6B48-B73E-F4DA6634488B}" presName="cycle" presStyleCnt="0">
        <dgm:presLayoutVars>
          <dgm:dir/>
          <dgm:resizeHandles val="exact"/>
        </dgm:presLayoutVars>
      </dgm:prSet>
      <dgm:spPr/>
      <dgm:t>
        <a:bodyPr/>
        <a:lstStyle/>
        <a:p>
          <a:endParaRPr lang="en-US"/>
        </a:p>
      </dgm:t>
    </dgm:pt>
    <dgm:pt modelId="{ACE86A1E-A130-D545-85C3-6982FF69CAE9}" type="pres">
      <dgm:prSet presAssocID="{13C90BAE-C38D-B844-ABD5-30215E4541C6}" presName="dummy" presStyleCnt="0"/>
      <dgm:spPr/>
    </dgm:pt>
    <dgm:pt modelId="{9829FDA7-0C12-9C40-81A1-409B144C2FA7}" type="pres">
      <dgm:prSet presAssocID="{13C90BAE-C38D-B844-ABD5-30215E4541C6}" presName="node" presStyleLbl="revTx" presStyleIdx="0" presStyleCnt="3">
        <dgm:presLayoutVars>
          <dgm:bulletEnabled val="1"/>
        </dgm:presLayoutVars>
      </dgm:prSet>
      <dgm:spPr/>
      <dgm:t>
        <a:bodyPr/>
        <a:lstStyle/>
        <a:p>
          <a:endParaRPr lang="en-US"/>
        </a:p>
      </dgm:t>
    </dgm:pt>
    <dgm:pt modelId="{7F7E53C1-34A2-3346-9CDE-A1AB0C288F97}" type="pres">
      <dgm:prSet presAssocID="{D3DC33D6-02E0-494E-8059-FB1ABA2B0B23}" presName="sibTrans" presStyleLbl="node1" presStyleIdx="0" presStyleCnt="3" custLinFactNeighborX="6099" custLinFactNeighborY="-5867"/>
      <dgm:spPr/>
      <dgm:t>
        <a:bodyPr/>
        <a:lstStyle/>
        <a:p>
          <a:endParaRPr lang="en-US"/>
        </a:p>
      </dgm:t>
    </dgm:pt>
    <dgm:pt modelId="{E9AF97FB-7B0D-4D41-AAF9-651D1D0F2B13}" type="pres">
      <dgm:prSet presAssocID="{9BCF5FDA-52C5-C641-B881-9FC1C18F46BC}" presName="dummy" presStyleCnt="0"/>
      <dgm:spPr/>
    </dgm:pt>
    <dgm:pt modelId="{716E1C96-1E00-0140-8E1D-85AD09B9B87D}" type="pres">
      <dgm:prSet presAssocID="{9BCF5FDA-52C5-C641-B881-9FC1C18F46BC}" presName="node" presStyleLbl="revTx" presStyleIdx="1" presStyleCnt="3">
        <dgm:presLayoutVars>
          <dgm:bulletEnabled val="1"/>
        </dgm:presLayoutVars>
      </dgm:prSet>
      <dgm:spPr/>
      <dgm:t>
        <a:bodyPr/>
        <a:lstStyle/>
        <a:p>
          <a:endParaRPr lang="en-US"/>
        </a:p>
      </dgm:t>
    </dgm:pt>
    <dgm:pt modelId="{77ABA441-99A2-A74B-AA0E-85C8EE8674E8}" type="pres">
      <dgm:prSet presAssocID="{163A3700-B520-8D44-BA83-6175F4051B01}" presName="sibTrans" presStyleLbl="node1" presStyleIdx="1" presStyleCnt="3" custLinFactNeighborX="-4130" custLinFactNeighborY="2394"/>
      <dgm:spPr/>
      <dgm:t>
        <a:bodyPr/>
        <a:lstStyle/>
        <a:p>
          <a:endParaRPr lang="en-US"/>
        </a:p>
      </dgm:t>
    </dgm:pt>
    <dgm:pt modelId="{6EF112C5-1362-0B45-8F56-3DF6438AE98C}" type="pres">
      <dgm:prSet presAssocID="{68D94050-4CA6-AE42-9F87-DE5D8C0F7716}" presName="dummy" presStyleCnt="0"/>
      <dgm:spPr/>
    </dgm:pt>
    <dgm:pt modelId="{2C8CD7C5-ABF5-2946-8E3D-BCBAF1D1A2CF}" type="pres">
      <dgm:prSet presAssocID="{68D94050-4CA6-AE42-9F87-DE5D8C0F7716}" presName="node" presStyleLbl="revTx" presStyleIdx="2" presStyleCnt="3">
        <dgm:presLayoutVars>
          <dgm:bulletEnabled val="1"/>
        </dgm:presLayoutVars>
      </dgm:prSet>
      <dgm:spPr/>
      <dgm:t>
        <a:bodyPr/>
        <a:lstStyle/>
        <a:p>
          <a:endParaRPr lang="en-US"/>
        </a:p>
      </dgm:t>
    </dgm:pt>
    <dgm:pt modelId="{9EFDA59B-226D-F549-AA40-C49326E711D8}" type="pres">
      <dgm:prSet presAssocID="{DB699990-0864-F942-81D3-E3F4D3754F10}" presName="sibTrans" presStyleLbl="node1" presStyleIdx="2" presStyleCnt="3" custLinFactNeighborX="4130" custLinFactNeighborY="38"/>
      <dgm:spPr/>
      <dgm:t>
        <a:bodyPr/>
        <a:lstStyle/>
        <a:p>
          <a:endParaRPr lang="en-US"/>
        </a:p>
      </dgm:t>
    </dgm:pt>
  </dgm:ptLst>
  <dgm:cxnLst>
    <dgm:cxn modelId="{B665688E-CBE5-7E41-8CC0-78F65ECD75CA}" type="presOf" srcId="{D3DC33D6-02E0-494E-8059-FB1ABA2B0B23}" destId="{7F7E53C1-34A2-3346-9CDE-A1AB0C288F97}" srcOrd="0" destOrd="0" presId="urn:microsoft.com/office/officeart/2005/8/layout/cycle1"/>
    <dgm:cxn modelId="{5B88C441-0C54-6E41-B804-412BEB8AB11D}" type="presOf" srcId="{68D94050-4CA6-AE42-9F87-DE5D8C0F7716}" destId="{2C8CD7C5-ABF5-2946-8E3D-BCBAF1D1A2CF}" srcOrd="0" destOrd="0" presId="urn:microsoft.com/office/officeart/2005/8/layout/cycle1"/>
    <dgm:cxn modelId="{33E28F1A-3904-1242-A3FD-147160284721}" srcId="{866447B7-3E6C-6B48-B73E-F4DA6634488B}" destId="{9BCF5FDA-52C5-C641-B881-9FC1C18F46BC}" srcOrd="1" destOrd="0" parTransId="{F859FA32-6925-EA41-A3D1-5D96CC7280E0}" sibTransId="{163A3700-B520-8D44-BA83-6175F4051B01}"/>
    <dgm:cxn modelId="{3D57630F-42A8-354C-9B1D-6471AA6F937A}" type="presOf" srcId="{163A3700-B520-8D44-BA83-6175F4051B01}" destId="{77ABA441-99A2-A74B-AA0E-85C8EE8674E8}" srcOrd="0" destOrd="0" presId="urn:microsoft.com/office/officeart/2005/8/layout/cycle1"/>
    <dgm:cxn modelId="{A1472C52-653E-414F-8DBD-163B96099B5C}" type="presOf" srcId="{866447B7-3E6C-6B48-B73E-F4DA6634488B}" destId="{76E03853-D96C-B946-8A9E-76BD0BEACDEF}" srcOrd="0" destOrd="0" presId="urn:microsoft.com/office/officeart/2005/8/layout/cycle1"/>
    <dgm:cxn modelId="{61DAB117-37E2-3345-AB86-6A0F55597A0A}" type="presOf" srcId="{9BCF5FDA-52C5-C641-B881-9FC1C18F46BC}" destId="{716E1C96-1E00-0140-8E1D-85AD09B9B87D}" srcOrd="0" destOrd="0" presId="urn:microsoft.com/office/officeart/2005/8/layout/cycle1"/>
    <dgm:cxn modelId="{3EF15EDB-3E94-F147-A60A-037A6AF6042C}" type="presOf" srcId="{DB699990-0864-F942-81D3-E3F4D3754F10}" destId="{9EFDA59B-226D-F549-AA40-C49326E711D8}" srcOrd="0" destOrd="0" presId="urn:microsoft.com/office/officeart/2005/8/layout/cycle1"/>
    <dgm:cxn modelId="{407D08BA-292F-5D4B-B1D8-CFBB2FB6937B}" type="presOf" srcId="{13C90BAE-C38D-B844-ABD5-30215E4541C6}" destId="{9829FDA7-0C12-9C40-81A1-409B144C2FA7}" srcOrd="0" destOrd="0" presId="urn:microsoft.com/office/officeart/2005/8/layout/cycle1"/>
    <dgm:cxn modelId="{D3E8859B-D509-BA41-9E54-3AD8986AB0D9}" srcId="{866447B7-3E6C-6B48-B73E-F4DA6634488B}" destId="{68D94050-4CA6-AE42-9F87-DE5D8C0F7716}" srcOrd="2" destOrd="0" parTransId="{D7A795A5-A1D3-3A47-A712-9BA07FE961BB}" sibTransId="{DB699990-0864-F942-81D3-E3F4D3754F10}"/>
    <dgm:cxn modelId="{A65DB33C-AE43-9649-A459-22513CA93B5F}" srcId="{866447B7-3E6C-6B48-B73E-F4DA6634488B}" destId="{13C90BAE-C38D-B844-ABD5-30215E4541C6}" srcOrd="0" destOrd="0" parTransId="{73634C54-199C-E940-9AB7-79944DACEC14}" sibTransId="{D3DC33D6-02E0-494E-8059-FB1ABA2B0B23}"/>
    <dgm:cxn modelId="{88386D6F-856B-1E46-9ED3-F0C83031A8C3}" type="presParOf" srcId="{76E03853-D96C-B946-8A9E-76BD0BEACDEF}" destId="{ACE86A1E-A130-D545-85C3-6982FF69CAE9}" srcOrd="0" destOrd="0" presId="urn:microsoft.com/office/officeart/2005/8/layout/cycle1"/>
    <dgm:cxn modelId="{420B0EF9-FEE4-DF40-997C-AF323A8B9D02}" type="presParOf" srcId="{76E03853-D96C-B946-8A9E-76BD0BEACDEF}" destId="{9829FDA7-0C12-9C40-81A1-409B144C2FA7}" srcOrd="1" destOrd="0" presId="urn:microsoft.com/office/officeart/2005/8/layout/cycle1"/>
    <dgm:cxn modelId="{1827E46C-F92C-B247-B278-62594C2076A1}" type="presParOf" srcId="{76E03853-D96C-B946-8A9E-76BD0BEACDEF}" destId="{7F7E53C1-34A2-3346-9CDE-A1AB0C288F97}" srcOrd="2" destOrd="0" presId="urn:microsoft.com/office/officeart/2005/8/layout/cycle1"/>
    <dgm:cxn modelId="{C20E7E9A-A43A-A84D-BCDD-D05C9A68AEF4}" type="presParOf" srcId="{76E03853-D96C-B946-8A9E-76BD0BEACDEF}" destId="{E9AF97FB-7B0D-4D41-AAF9-651D1D0F2B13}" srcOrd="3" destOrd="0" presId="urn:microsoft.com/office/officeart/2005/8/layout/cycle1"/>
    <dgm:cxn modelId="{B7C6979B-52B0-C24B-A3B5-DAEF31B121D8}" type="presParOf" srcId="{76E03853-D96C-B946-8A9E-76BD0BEACDEF}" destId="{716E1C96-1E00-0140-8E1D-85AD09B9B87D}" srcOrd="4" destOrd="0" presId="urn:microsoft.com/office/officeart/2005/8/layout/cycle1"/>
    <dgm:cxn modelId="{465AB9D7-E214-2948-B1AB-C95406AB23AF}" type="presParOf" srcId="{76E03853-D96C-B946-8A9E-76BD0BEACDEF}" destId="{77ABA441-99A2-A74B-AA0E-85C8EE8674E8}" srcOrd="5" destOrd="0" presId="urn:microsoft.com/office/officeart/2005/8/layout/cycle1"/>
    <dgm:cxn modelId="{74CA25C3-F507-854D-A615-4DEFB7426FB4}" type="presParOf" srcId="{76E03853-D96C-B946-8A9E-76BD0BEACDEF}" destId="{6EF112C5-1362-0B45-8F56-3DF6438AE98C}" srcOrd="6" destOrd="0" presId="urn:microsoft.com/office/officeart/2005/8/layout/cycle1"/>
    <dgm:cxn modelId="{2305E868-7879-594D-8CA0-9601D2A4FAF7}" type="presParOf" srcId="{76E03853-D96C-B946-8A9E-76BD0BEACDEF}" destId="{2C8CD7C5-ABF5-2946-8E3D-BCBAF1D1A2CF}" srcOrd="7" destOrd="0" presId="urn:microsoft.com/office/officeart/2005/8/layout/cycle1"/>
    <dgm:cxn modelId="{0E95DC68-BF78-3149-BA4B-A7C37F8CC5BA}" type="presParOf" srcId="{76E03853-D96C-B946-8A9E-76BD0BEACDEF}" destId="{9EFDA59B-226D-F549-AA40-C49326E711D8}" srcOrd="8"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EC59544-D18E-7B4B-9D8F-2A2CAB8ADC3B}" type="doc">
      <dgm:prSet loTypeId="urn:microsoft.com/office/officeart/2005/8/layout/hChevron3" loCatId="" qsTypeId="urn:microsoft.com/office/officeart/2005/8/quickstyle/simple4" qsCatId="simple" csTypeId="urn:microsoft.com/office/officeart/2005/8/colors/colorful2" csCatId="colorful" phldr="1"/>
      <dgm:spPr/>
    </dgm:pt>
    <dgm:pt modelId="{AE566E64-DDF2-DF4D-89C6-F74D56C1991C}">
      <dgm:prSet phldrT="[Text]" custT="1"/>
      <dgm:spPr>
        <a:solidFill>
          <a:srgbClr val="08478B"/>
        </a:solidFill>
      </dgm:spPr>
      <dgm:t>
        <a:bodyPr/>
        <a:lstStyle/>
        <a:p>
          <a:pPr marL="0" indent="0">
            <a:tabLst/>
          </a:pPr>
          <a:r>
            <a:rPr lang="en-US" sz="1550" b="1" dirty="0" err="1" smtClean="0">
              <a:solidFill>
                <a:schemeClr val="bg1"/>
              </a:solidFill>
            </a:rPr>
            <a:t>Definir</a:t>
          </a:r>
          <a:r>
            <a:rPr lang="en-US" sz="1550" b="1" dirty="0" smtClean="0">
              <a:solidFill>
                <a:schemeClr val="bg1"/>
              </a:solidFill>
            </a:rPr>
            <a:t> el </a:t>
          </a:r>
          <a:r>
            <a:rPr lang="en-US" sz="1550" b="1" dirty="0" err="1" smtClean="0">
              <a:solidFill>
                <a:schemeClr val="bg1"/>
              </a:solidFill>
            </a:rPr>
            <a:t>talento</a:t>
          </a:r>
          <a:r>
            <a:rPr lang="en-US" sz="1550" b="1" dirty="0" smtClean="0">
              <a:solidFill>
                <a:schemeClr val="bg1"/>
              </a:solidFill>
            </a:rPr>
            <a:t> en la </a:t>
          </a:r>
          <a:r>
            <a:rPr lang="en-US" sz="1550" b="1" dirty="0" err="1" smtClean="0">
              <a:solidFill>
                <a:schemeClr val="bg1"/>
              </a:solidFill>
            </a:rPr>
            <a:t>organización</a:t>
          </a:r>
          <a:endParaRPr lang="en-US" sz="1550" b="1" dirty="0">
            <a:solidFill>
              <a:schemeClr val="bg1"/>
            </a:solidFill>
          </a:endParaRPr>
        </a:p>
      </dgm:t>
    </dgm:pt>
    <dgm:pt modelId="{08E646F0-EB96-3641-A485-E67D245D828B}" type="parTrans" cxnId="{82E89CCD-0345-3741-8933-F8EAB20DD7AD}">
      <dgm:prSet/>
      <dgm:spPr/>
      <dgm:t>
        <a:bodyPr/>
        <a:lstStyle/>
        <a:p>
          <a:endParaRPr lang="en-US" sz="1550" b="1">
            <a:solidFill>
              <a:srgbClr val="0D0D0D"/>
            </a:solidFill>
          </a:endParaRPr>
        </a:p>
      </dgm:t>
    </dgm:pt>
    <dgm:pt modelId="{A750B74D-FE36-1148-993D-C6936D2FDDBA}" type="sibTrans" cxnId="{82E89CCD-0345-3741-8933-F8EAB20DD7AD}">
      <dgm:prSet/>
      <dgm:spPr/>
      <dgm:t>
        <a:bodyPr/>
        <a:lstStyle/>
        <a:p>
          <a:endParaRPr lang="en-US" sz="1550" b="1">
            <a:solidFill>
              <a:srgbClr val="0D0D0D"/>
            </a:solidFill>
          </a:endParaRPr>
        </a:p>
      </dgm:t>
    </dgm:pt>
    <dgm:pt modelId="{B8686EF6-19BC-B944-88D7-25D50A842826}">
      <dgm:prSet phldrT="[Text]" custT="1"/>
      <dgm:spPr>
        <a:solidFill>
          <a:srgbClr val="0F82D2"/>
        </a:solidFill>
      </dgm:spPr>
      <dgm:t>
        <a:bodyPr/>
        <a:lstStyle/>
        <a:p>
          <a:r>
            <a:rPr lang="en-US" sz="1550" b="1" dirty="0" err="1" smtClean="0">
              <a:solidFill>
                <a:srgbClr val="FFFFFF"/>
              </a:solidFill>
            </a:rPr>
            <a:t>Desplegar</a:t>
          </a:r>
          <a:r>
            <a:rPr lang="en-US" sz="1550" b="1" dirty="0" smtClean="0">
              <a:solidFill>
                <a:srgbClr val="FFFFFF"/>
              </a:solidFill>
            </a:rPr>
            <a:t> y </a:t>
          </a:r>
          <a:r>
            <a:rPr lang="en-US" sz="1550" b="1" dirty="0" err="1" smtClean="0">
              <a:solidFill>
                <a:srgbClr val="FFFFFF"/>
              </a:solidFill>
            </a:rPr>
            <a:t>desarrollar</a:t>
          </a:r>
          <a:r>
            <a:rPr lang="en-US" sz="1550" b="1" dirty="0" smtClean="0">
              <a:solidFill>
                <a:srgbClr val="FFFFFF"/>
              </a:solidFill>
            </a:rPr>
            <a:t> el </a:t>
          </a:r>
          <a:r>
            <a:rPr lang="en-US" sz="1550" b="1" dirty="0" err="1" smtClean="0">
              <a:solidFill>
                <a:srgbClr val="FFFFFF"/>
              </a:solidFill>
            </a:rPr>
            <a:t>talento</a:t>
          </a:r>
          <a:r>
            <a:rPr lang="en-US" sz="1550" b="1" dirty="0" smtClean="0">
              <a:solidFill>
                <a:srgbClr val="FFFFFF"/>
              </a:solidFill>
            </a:rPr>
            <a:t> en </a:t>
          </a:r>
          <a:r>
            <a:rPr lang="en-US" sz="1550" b="1" dirty="0" err="1" smtClean="0">
              <a:solidFill>
                <a:srgbClr val="FFFFFF"/>
              </a:solidFill>
            </a:rPr>
            <a:t>toda</a:t>
          </a:r>
          <a:r>
            <a:rPr lang="en-US" sz="1550" b="1" dirty="0" smtClean="0">
              <a:solidFill>
                <a:srgbClr val="FFFFFF"/>
              </a:solidFill>
            </a:rPr>
            <a:t> la </a:t>
          </a:r>
          <a:r>
            <a:rPr lang="en-US" sz="1550" b="1" dirty="0" err="1" smtClean="0">
              <a:solidFill>
                <a:srgbClr val="FFFFFF"/>
              </a:solidFill>
            </a:rPr>
            <a:t>empresa</a:t>
          </a:r>
          <a:endParaRPr lang="en-US" sz="1550" b="1" dirty="0">
            <a:solidFill>
              <a:srgbClr val="FFFFFF"/>
            </a:solidFill>
          </a:endParaRPr>
        </a:p>
      </dgm:t>
    </dgm:pt>
    <dgm:pt modelId="{F1E54CEF-942A-D345-A4CD-D5185A612C3D}" type="parTrans" cxnId="{31C9D840-E7C9-A042-8556-00E4C487208C}">
      <dgm:prSet/>
      <dgm:spPr/>
      <dgm:t>
        <a:bodyPr/>
        <a:lstStyle/>
        <a:p>
          <a:endParaRPr lang="en-US" sz="1550" b="1">
            <a:solidFill>
              <a:srgbClr val="0D0D0D"/>
            </a:solidFill>
          </a:endParaRPr>
        </a:p>
      </dgm:t>
    </dgm:pt>
    <dgm:pt modelId="{7B989516-5D4B-3447-8A35-6E16708289ED}" type="sibTrans" cxnId="{31C9D840-E7C9-A042-8556-00E4C487208C}">
      <dgm:prSet/>
      <dgm:spPr/>
      <dgm:t>
        <a:bodyPr/>
        <a:lstStyle/>
        <a:p>
          <a:endParaRPr lang="en-US" sz="1550" b="1">
            <a:solidFill>
              <a:srgbClr val="0D0D0D"/>
            </a:solidFill>
          </a:endParaRPr>
        </a:p>
      </dgm:t>
    </dgm:pt>
    <dgm:pt modelId="{8F956E05-D3D4-6A42-8FD0-E02DE5BA2B3F}">
      <dgm:prSet phldrT="[Text]" custT="1"/>
      <dgm:spPr>
        <a:solidFill>
          <a:srgbClr val="3BA0D7"/>
        </a:solidFill>
      </dgm:spPr>
      <dgm:t>
        <a:bodyPr/>
        <a:lstStyle/>
        <a:p>
          <a:r>
            <a:rPr lang="en-US" sz="1550" b="1" dirty="0" err="1" smtClean="0">
              <a:solidFill>
                <a:srgbClr val="FFFFFF"/>
              </a:solidFill>
            </a:rPr>
            <a:t>Reconocer</a:t>
          </a:r>
          <a:r>
            <a:rPr lang="en-US" sz="1550" b="1" dirty="0" smtClean="0">
              <a:solidFill>
                <a:srgbClr val="FFFFFF"/>
              </a:solidFill>
            </a:rPr>
            <a:t> y </a:t>
          </a:r>
          <a:r>
            <a:rPr lang="en-US" sz="1550" b="1" dirty="0" err="1" smtClean="0">
              <a:solidFill>
                <a:srgbClr val="FFFFFF"/>
              </a:solidFill>
            </a:rPr>
            <a:t>retener</a:t>
          </a:r>
          <a:r>
            <a:rPr lang="en-US" sz="1550" b="1" dirty="0" smtClean="0">
              <a:solidFill>
                <a:srgbClr val="FFFFFF"/>
              </a:solidFill>
            </a:rPr>
            <a:t> el </a:t>
          </a:r>
          <a:r>
            <a:rPr lang="en-US" sz="1550" b="1" dirty="0" err="1" smtClean="0">
              <a:solidFill>
                <a:srgbClr val="FFFFFF"/>
              </a:solidFill>
            </a:rPr>
            <a:t>talento</a:t>
          </a:r>
          <a:endParaRPr lang="en-US" sz="1550" b="1" dirty="0">
            <a:solidFill>
              <a:srgbClr val="FFFFFF"/>
            </a:solidFill>
          </a:endParaRPr>
        </a:p>
      </dgm:t>
    </dgm:pt>
    <dgm:pt modelId="{A30037C2-32D5-974B-B487-71ADA01FE6FC}" type="parTrans" cxnId="{FD5164CB-29FD-8C42-ABBB-795276BC6EEA}">
      <dgm:prSet/>
      <dgm:spPr/>
      <dgm:t>
        <a:bodyPr/>
        <a:lstStyle/>
        <a:p>
          <a:endParaRPr lang="en-US" sz="1550" b="1">
            <a:solidFill>
              <a:srgbClr val="0D0D0D"/>
            </a:solidFill>
          </a:endParaRPr>
        </a:p>
      </dgm:t>
    </dgm:pt>
    <dgm:pt modelId="{B87E2A4A-3EE7-5D4D-B456-563B6DCDF29E}" type="sibTrans" cxnId="{FD5164CB-29FD-8C42-ABBB-795276BC6EEA}">
      <dgm:prSet/>
      <dgm:spPr/>
      <dgm:t>
        <a:bodyPr/>
        <a:lstStyle/>
        <a:p>
          <a:endParaRPr lang="en-US" sz="1550" b="1">
            <a:solidFill>
              <a:srgbClr val="0D0D0D"/>
            </a:solidFill>
          </a:endParaRPr>
        </a:p>
      </dgm:t>
    </dgm:pt>
    <dgm:pt modelId="{EF982DFB-0557-894D-BCFE-877FE9867E4C}">
      <dgm:prSet phldrT="[Text]" custT="1"/>
      <dgm:spPr>
        <a:solidFill>
          <a:srgbClr val="0D63B4"/>
        </a:solidFill>
      </dgm:spPr>
      <dgm:t>
        <a:bodyPr/>
        <a:lstStyle/>
        <a:p>
          <a:r>
            <a:rPr lang="en-US" sz="1550" b="1" dirty="0" err="1" smtClean="0">
              <a:solidFill>
                <a:srgbClr val="FFFFFF"/>
              </a:solidFill>
            </a:rPr>
            <a:t>Identificar</a:t>
          </a:r>
          <a:r>
            <a:rPr lang="en-US" sz="1550" b="1" dirty="0" smtClean="0">
              <a:solidFill>
                <a:srgbClr val="FFFFFF"/>
              </a:solidFill>
            </a:rPr>
            <a:t> el </a:t>
          </a:r>
          <a:r>
            <a:rPr lang="en-US" sz="1550" b="1" dirty="0" err="1" smtClean="0">
              <a:solidFill>
                <a:srgbClr val="FFFFFF"/>
              </a:solidFill>
            </a:rPr>
            <a:t>talento</a:t>
          </a:r>
          <a:r>
            <a:rPr lang="en-US" sz="1550" b="1" dirty="0" smtClean="0">
              <a:solidFill>
                <a:srgbClr val="FFFFFF"/>
              </a:solidFill>
            </a:rPr>
            <a:t>, </a:t>
          </a:r>
          <a:r>
            <a:rPr lang="en-US" sz="1550" b="1" dirty="0" err="1" smtClean="0">
              <a:solidFill>
                <a:srgbClr val="FFFFFF"/>
              </a:solidFill>
            </a:rPr>
            <a:t>dentro</a:t>
          </a:r>
          <a:r>
            <a:rPr lang="en-US" sz="1550" b="1" dirty="0" smtClean="0">
              <a:solidFill>
                <a:srgbClr val="FFFFFF"/>
              </a:solidFill>
            </a:rPr>
            <a:t> y </a:t>
          </a:r>
          <a:r>
            <a:rPr lang="en-US" sz="1550" b="1" dirty="0" err="1" smtClean="0">
              <a:solidFill>
                <a:srgbClr val="FFFFFF"/>
              </a:solidFill>
            </a:rPr>
            <a:t>fuera</a:t>
          </a:r>
          <a:r>
            <a:rPr lang="en-US" sz="1550" b="1" dirty="0" smtClean="0">
              <a:solidFill>
                <a:srgbClr val="FFFFFF"/>
              </a:solidFill>
            </a:rPr>
            <a:t> de la </a:t>
          </a:r>
          <a:r>
            <a:rPr lang="en-US" sz="1550" b="1" dirty="0" err="1" smtClean="0">
              <a:solidFill>
                <a:srgbClr val="FFFFFF"/>
              </a:solidFill>
            </a:rPr>
            <a:t>empresa</a:t>
          </a:r>
          <a:endParaRPr lang="en-US" sz="1550" b="1" dirty="0">
            <a:solidFill>
              <a:srgbClr val="FFFFFF"/>
            </a:solidFill>
          </a:endParaRPr>
        </a:p>
      </dgm:t>
    </dgm:pt>
    <dgm:pt modelId="{20B7DE74-45CF-1045-A352-53DA82CE75FB}" type="parTrans" cxnId="{47194631-D2A7-E541-8880-402983940C8B}">
      <dgm:prSet/>
      <dgm:spPr/>
      <dgm:t>
        <a:bodyPr/>
        <a:lstStyle/>
        <a:p>
          <a:endParaRPr lang="en-US" sz="1550" b="1">
            <a:solidFill>
              <a:srgbClr val="0D0D0D"/>
            </a:solidFill>
          </a:endParaRPr>
        </a:p>
      </dgm:t>
    </dgm:pt>
    <dgm:pt modelId="{0FA09267-8FA0-F644-A3C5-9D24CAD628C4}" type="sibTrans" cxnId="{47194631-D2A7-E541-8880-402983940C8B}">
      <dgm:prSet/>
      <dgm:spPr/>
      <dgm:t>
        <a:bodyPr/>
        <a:lstStyle/>
        <a:p>
          <a:endParaRPr lang="en-US" sz="1550" b="1">
            <a:solidFill>
              <a:srgbClr val="0D0D0D"/>
            </a:solidFill>
          </a:endParaRPr>
        </a:p>
      </dgm:t>
    </dgm:pt>
    <dgm:pt modelId="{042815E5-E370-3F46-974A-5B69AC77BBD8}" type="pres">
      <dgm:prSet presAssocID="{9EC59544-D18E-7B4B-9D8F-2A2CAB8ADC3B}" presName="Name0" presStyleCnt="0">
        <dgm:presLayoutVars>
          <dgm:dir/>
          <dgm:resizeHandles val="exact"/>
        </dgm:presLayoutVars>
      </dgm:prSet>
      <dgm:spPr/>
    </dgm:pt>
    <dgm:pt modelId="{22A1F7A4-0E81-AC41-A441-353B3D30DB21}" type="pres">
      <dgm:prSet presAssocID="{AE566E64-DDF2-DF4D-89C6-F74D56C1991C}" presName="parTxOnly" presStyleLbl="node1" presStyleIdx="0" presStyleCnt="4" custScaleX="92165">
        <dgm:presLayoutVars>
          <dgm:bulletEnabled val="1"/>
        </dgm:presLayoutVars>
      </dgm:prSet>
      <dgm:spPr/>
      <dgm:t>
        <a:bodyPr/>
        <a:lstStyle/>
        <a:p>
          <a:endParaRPr lang="en-US"/>
        </a:p>
      </dgm:t>
    </dgm:pt>
    <dgm:pt modelId="{909BFDB2-DB8B-4F43-9207-6FF34449D1BE}" type="pres">
      <dgm:prSet presAssocID="{A750B74D-FE36-1148-993D-C6936D2FDDBA}" presName="parSpace" presStyleCnt="0"/>
      <dgm:spPr/>
    </dgm:pt>
    <dgm:pt modelId="{4C68AD81-651C-C74F-AB7B-1A061EFDB6BB}" type="pres">
      <dgm:prSet presAssocID="{EF982DFB-0557-894D-BCFE-877FE9867E4C}" presName="parTxOnly" presStyleLbl="node1" presStyleIdx="1" presStyleCnt="4">
        <dgm:presLayoutVars>
          <dgm:bulletEnabled val="1"/>
        </dgm:presLayoutVars>
      </dgm:prSet>
      <dgm:spPr/>
      <dgm:t>
        <a:bodyPr/>
        <a:lstStyle/>
        <a:p>
          <a:endParaRPr lang="en-US"/>
        </a:p>
      </dgm:t>
    </dgm:pt>
    <dgm:pt modelId="{575ED887-265F-C04A-991B-F69877F060C6}" type="pres">
      <dgm:prSet presAssocID="{0FA09267-8FA0-F644-A3C5-9D24CAD628C4}" presName="parSpace" presStyleCnt="0"/>
      <dgm:spPr/>
    </dgm:pt>
    <dgm:pt modelId="{E65EBF32-71C0-224E-A5A9-388EB15C43EE}" type="pres">
      <dgm:prSet presAssocID="{B8686EF6-19BC-B944-88D7-25D50A842826}" presName="parTxOnly" presStyleLbl="node1" presStyleIdx="2" presStyleCnt="4">
        <dgm:presLayoutVars>
          <dgm:bulletEnabled val="1"/>
        </dgm:presLayoutVars>
      </dgm:prSet>
      <dgm:spPr/>
      <dgm:t>
        <a:bodyPr/>
        <a:lstStyle/>
        <a:p>
          <a:endParaRPr lang="en-US"/>
        </a:p>
      </dgm:t>
    </dgm:pt>
    <dgm:pt modelId="{42FF09FE-F8DC-EC49-8BF6-1EA2E1AEAD40}" type="pres">
      <dgm:prSet presAssocID="{7B989516-5D4B-3447-8A35-6E16708289ED}" presName="parSpace" presStyleCnt="0"/>
      <dgm:spPr/>
    </dgm:pt>
    <dgm:pt modelId="{662A1CFC-65D8-5A43-A70E-D28B6A24EFB9}" type="pres">
      <dgm:prSet presAssocID="{8F956E05-D3D4-6A42-8FD0-E02DE5BA2B3F}" presName="parTxOnly" presStyleLbl="node1" presStyleIdx="3" presStyleCnt="4">
        <dgm:presLayoutVars>
          <dgm:bulletEnabled val="1"/>
        </dgm:presLayoutVars>
      </dgm:prSet>
      <dgm:spPr/>
      <dgm:t>
        <a:bodyPr/>
        <a:lstStyle/>
        <a:p>
          <a:endParaRPr lang="en-US"/>
        </a:p>
      </dgm:t>
    </dgm:pt>
  </dgm:ptLst>
  <dgm:cxnLst>
    <dgm:cxn modelId="{47194631-D2A7-E541-8880-402983940C8B}" srcId="{9EC59544-D18E-7B4B-9D8F-2A2CAB8ADC3B}" destId="{EF982DFB-0557-894D-BCFE-877FE9867E4C}" srcOrd="1" destOrd="0" parTransId="{20B7DE74-45CF-1045-A352-53DA82CE75FB}" sibTransId="{0FA09267-8FA0-F644-A3C5-9D24CAD628C4}"/>
    <dgm:cxn modelId="{31C9D840-E7C9-A042-8556-00E4C487208C}" srcId="{9EC59544-D18E-7B4B-9D8F-2A2CAB8ADC3B}" destId="{B8686EF6-19BC-B944-88D7-25D50A842826}" srcOrd="2" destOrd="0" parTransId="{F1E54CEF-942A-D345-A4CD-D5185A612C3D}" sibTransId="{7B989516-5D4B-3447-8A35-6E16708289ED}"/>
    <dgm:cxn modelId="{FD5164CB-29FD-8C42-ABBB-795276BC6EEA}" srcId="{9EC59544-D18E-7B4B-9D8F-2A2CAB8ADC3B}" destId="{8F956E05-D3D4-6A42-8FD0-E02DE5BA2B3F}" srcOrd="3" destOrd="0" parTransId="{A30037C2-32D5-974B-B487-71ADA01FE6FC}" sibTransId="{B87E2A4A-3EE7-5D4D-B456-563B6DCDF29E}"/>
    <dgm:cxn modelId="{568C2FF7-B752-054D-82B0-A2F0E57DF5B7}" type="presOf" srcId="{8F956E05-D3D4-6A42-8FD0-E02DE5BA2B3F}" destId="{662A1CFC-65D8-5A43-A70E-D28B6A24EFB9}" srcOrd="0" destOrd="0" presId="urn:microsoft.com/office/officeart/2005/8/layout/hChevron3"/>
    <dgm:cxn modelId="{5DC1EC2C-1F6A-AA4F-A55E-FE5C26135BE5}" type="presOf" srcId="{EF982DFB-0557-894D-BCFE-877FE9867E4C}" destId="{4C68AD81-651C-C74F-AB7B-1A061EFDB6BB}" srcOrd="0" destOrd="0" presId="urn:microsoft.com/office/officeart/2005/8/layout/hChevron3"/>
    <dgm:cxn modelId="{EE07CDA6-F833-5C48-9DC1-F4BBF4B152CF}" type="presOf" srcId="{B8686EF6-19BC-B944-88D7-25D50A842826}" destId="{E65EBF32-71C0-224E-A5A9-388EB15C43EE}" srcOrd="0" destOrd="0" presId="urn:microsoft.com/office/officeart/2005/8/layout/hChevron3"/>
    <dgm:cxn modelId="{8CD69904-7AC9-7345-B9BC-00425228C034}" type="presOf" srcId="{9EC59544-D18E-7B4B-9D8F-2A2CAB8ADC3B}" destId="{042815E5-E370-3F46-974A-5B69AC77BBD8}" srcOrd="0" destOrd="0" presId="urn:microsoft.com/office/officeart/2005/8/layout/hChevron3"/>
    <dgm:cxn modelId="{F6372057-9025-6E4B-BA96-04D064CA4100}" type="presOf" srcId="{AE566E64-DDF2-DF4D-89C6-F74D56C1991C}" destId="{22A1F7A4-0E81-AC41-A441-353B3D30DB21}" srcOrd="0" destOrd="0" presId="urn:microsoft.com/office/officeart/2005/8/layout/hChevron3"/>
    <dgm:cxn modelId="{82E89CCD-0345-3741-8933-F8EAB20DD7AD}" srcId="{9EC59544-D18E-7B4B-9D8F-2A2CAB8ADC3B}" destId="{AE566E64-DDF2-DF4D-89C6-F74D56C1991C}" srcOrd="0" destOrd="0" parTransId="{08E646F0-EB96-3641-A485-E67D245D828B}" sibTransId="{A750B74D-FE36-1148-993D-C6936D2FDDBA}"/>
    <dgm:cxn modelId="{28433D54-9208-9143-823B-E72C05D4D2C6}" type="presParOf" srcId="{042815E5-E370-3F46-974A-5B69AC77BBD8}" destId="{22A1F7A4-0E81-AC41-A441-353B3D30DB21}" srcOrd="0" destOrd="0" presId="urn:microsoft.com/office/officeart/2005/8/layout/hChevron3"/>
    <dgm:cxn modelId="{4CD10739-E15F-5442-9AF0-34C3FAD4E43C}" type="presParOf" srcId="{042815E5-E370-3F46-974A-5B69AC77BBD8}" destId="{909BFDB2-DB8B-4F43-9207-6FF34449D1BE}" srcOrd="1" destOrd="0" presId="urn:microsoft.com/office/officeart/2005/8/layout/hChevron3"/>
    <dgm:cxn modelId="{A3D283E1-9E01-724C-91C7-DF53246AEB7D}" type="presParOf" srcId="{042815E5-E370-3F46-974A-5B69AC77BBD8}" destId="{4C68AD81-651C-C74F-AB7B-1A061EFDB6BB}" srcOrd="2" destOrd="0" presId="urn:microsoft.com/office/officeart/2005/8/layout/hChevron3"/>
    <dgm:cxn modelId="{FB4B36F8-7254-B94B-87DA-0BEE3182DA29}" type="presParOf" srcId="{042815E5-E370-3F46-974A-5B69AC77BBD8}" destId="{575ED887-265F-C04A-991B-F69877F060C6}" srcOrd="3" destOrd="0" presId="urn:microsoft.com/office/officeart/2005/8/layout/hChevron3"/>
    <dgm:cxn modelId="{A23D5720-45F4-E146-A2B3-58C91B54DB5E}" type="presParOf" srcId="{042815E5-E370-3F46-974A-5B69AC77BBD8}" destId="{E65EBF32-71C0-224E-A5A9-388EB15C43EE}" srcOrd="4" destOrd="0" presId="urn:microsoft.com/office/officeart/2005/8/layout/hChevron3"/>
    <dgm:cxn modelId="{AA4798F6-C532-7F47-89F6-5980922B395D}" type="presParOf" srcId="{042815E5-E370-3F46-974A-5B69AC77BBD8}" destId="{42FF09FE-F8DC-EC49-8BF6-1EA2E1AEAD40}" srcOrd="5" destOrd="0" presId="urn:microsoft.com/office/officeart/2005/8/layout/hChevron3"/>
    <dgm:cxn modelId="{B490FE1F-5335-0B45-8D2E-16D0640D338F}" type="presParOf" srcId="{042815E5-E370-3F46-974A-5B69AC77BBD8}" destId="{662A1CFC-65D8-5A43-A70E-D28B6A24EFB9}" srcOrd="6"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1FCB5E-E10E-F24D-B574-1F64F4E17567}">
      <dsp:nvSpPr>
        <dsp:cNvPr id="0" name=""/>
        <dsp:cNvSpPr/>
      </dsp:nvSpPr>
      <dsp:spPr>
        <a:xfrm>
          <a:off x="0" y="319328"/>
          <a:ext cx="3512887" cy="4254592"/>
        </a:xfrm>
        <a:prstGeom prst="round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D80F2F8-21C8-1B4E-92E4-E8822D4E7896}">
      <dsp:nvSpPr>
        <dsp:cNvPr id="0" name=""/>
        <dsp:cNvSpPr/>
      </dsp:nvSpPr>
      <dsp:spPr>
        <a:xfrm>
          <a:off x="144020" y="3384371"/>
          <a:ext cx="3322986" cy="1011452"/>
        </a:xfrm>
        <a:prstGeom prst="rect">
          <a:avLst/>
        </a:prstGeom>
        <a:noFill/>
        <a:ln>
          <a:noFill/>
        </a:ln>
        <a:effectLst>
          <a:outerShdw blurRad="40000" dist="23000" dir="5400000" rotWithShape="0">
            <a:srgbClr val="000000">
              <a:alpha val="35000"/>
            </a:srgbClr>
          </a:outerShdw>
        </a:effectLst>
        <a:sp3d/>
      </dsp:spPr>
      <dsp:style>
        <a:lnRef idx="0">
          <a:scrgbClr r="0" g="0" b="0"/>
        </a:lnRef>
        <a:fillRef idx="3">
          <a:scrgbClr r="0" g="0" b="0"/>
        </a:fillRef>
        <a:effectRef idx="2">
          <a:scrgbClr r="0" g="0" b="0"/>
        </a:effectRef>
        <a:fontRef idx="minor">
          <a:schemeClr val="lt1"/>
        </a:fontRef>
      </dsp:style>
      <dsp:txBody>
        <a:bodyPr spcFirstLastPara="0" vert="horz" wrap="square" lIns="86360" tIns="86360" rIns="86360" bIns="86360" numCol="1" spcCol="1270" anchor="b" anchorCtr="0">
          <a:noAutofit/>
        </a:bodyPr>
        <a:lstStyle/>
        <a:p>
          <a:pPr lvl="0" algn="ctr" defTabSz="1511300">
            <a:lnSpc>
              <a:spcPct val="90000"/>
            </a:lnSpc>
            <a:spcBef>
              <a:spcPct val="0"/>
            </a:spcBef>
            <a:spcAft>
              <a:spcPct val="35000"/>
            </a:spcAft>
          </a:pPr>
          <a:r>
            <a:rPr lang="es-ES_tradnl" sz="3400" b="1" kern="1200" dirty="0" smtClean="0">
              <a:solidFill>
                <a:srgbClr val="C00000"/>
              </a:solidFill>
              <a:effectLst>
                <a:outerShdw blurRad="50800" dist="50800" dir="5400000" algn="ctr" rotWithShape="0">
                  <a:schemeClr val="bg1"/>
                </a:outerShdw>
              </a:effectLst>
            </a:rPr>
            <a:t>Alto Desempeño</a:t>
          </a:r>
          <a:endParaRPr lang="es-ES_tradnl" sz="3400" b="1" kern="1200" dirty="0">
            <a:solidFill>
              <a:srgbClr val="C00000"/>
            </a:solidFill>
            <a:effectLst>
              <a:outerShdw blurRad="50800" dist="50800" dir="5400000" algn="ctr" rotWithShape="0">
                <a:schemeClr val="bg1"/>
              </a:outerShdw>
            </a:effectLst>
          </a:endParaRPr>
        </a:p>
      </dsp:txBody>
      <dsp:txXfrm>
        <a:off x="144020" y="3384371"/>
        <a:ext cx="3322986" cy="1011452"/>
      </dsp:txXfrm>
    </dsp:sp>
    <dsp:sp modelId="{B39C5BAA-7CC8-E646-89E2-28DB27801186}">
      <dsp:nvSpPr>
        <dsp:cNvPr id="0" name=""/>
        <dsp:cNvSpPr/>
      </dsp:nvSpPr>
      <dsp:spPr>
        <a:xfrm>
          <a:off x="3359236" y="106598"/>
          <a:ext cx="1148740" cy="1148740"/>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7000" r="-17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200DC3B8-3F20-A649-BE4D-FE2453545CE3}">
      <dsp:nvSpPr>
        <dsp:cNvPr id="0" name=""/>
        <dsp:cNvSpPr/>
      </dsp:nvSpPr>
      <dsp:spPr>
        <a:xfrm>
          <a:off x="4507976" y="106598"/>
          <a:ext cx="3346792" cy="11487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0" tIns="82550" rIns="165100" bIns="82550" numCol="1" spcCol="1270" anchor="ctr" anchorCtr="0">
          <a:noAutofit/>
        </a:bodyPr>
        <a:lstStyle/>
        <a:p>
          <a:pPr lvl="0" algn="l" defTabSz="2889250">
            <a:lnSpc>
              <a:spcPct val="90000"/>
            </a:lnSpc>
            <a:spcBef>
              <a:spcPct val="0"/>
            </a:spcBef>
            <a:spcAft>
              <a:spcPct val="35000"/>
            </a:spcAft>
          </a:pPr>
          <a:r>
            <a:rPr lang="es-ES_tradnl" sz="6500" kern="1200" dirty="0" smtClean="0"/>
            <a:t>Cultura</a:t>
          </a:r>
          <a:endParaRPr lang="es-ES_tradnl" sz="6500" kern="1200" dirty="0"/>
        </a:p>
      </dsp:txBody>
      <dsp:txXfrm>
        <a:off x="4507976" y="106598"/>
        <a:ext cx="3346792" cy="1148740"/>
      </dsp:txXfrm>
    </dsp:sp>
    <dsp:sp modelId="{7F951539-3A74-6C45-AF1D-73AFBA94D186}">
      <dsp:nvSpPr>
        <dsp:cNvPr id="0" name=""/>
        <dsp:cNvSpPr/>
      </dsp:nvSpPr>
      <dsp:spPr>
        <a:xfrm>
          <a:off x="3359236" y="1462112"/>
          <a:ext cx="1148740" cy="1148740"/>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4000" r="-4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6EECFFB0-E4D6-7547-8559-9A331D1B6489}">
      <dsp:nvSpPr>
        <dsp:cNvPr id="0" name=""/>
        <dsp:cNvSpPr/>
      </dsp:nvSpPr>
      <dsp:spPr>
        <a:xfrm>
          <a:off x="4507976" y="1462112"/>
          <a:ext cx="3346792" cy="11487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0" tIns="82550" rIns="165100" bIns="82550" numCol="1" spcCol="1270" anchor="ctr" anchorCtr="0">
          <a:noAutofit/>
        </a:bodyPr>
        <a:lstStyle/>
        <a:p>
          <a:pPr lvl="0" algn="l" defTabSz="2889250">
            <a:lnSpc>
              <a:spcPct val="90000"/>
            </a:lnSpc>
            <a:spcBef>
              <a:spcPct val="0"/>
            </a:spcBef>
            <a:spcAft>
              <a:spcPct val="35000"/>
            </a:spcAft>
          </a:pPr>
          <a:r>
            <a:rPr lang="es-ES_tradnl" sz="6500" kern="1200" dirty="0" smtClean="0"/>
            <a:t>Talento</a:t>
          </a:r>
          <a:endParaRPr lang="es-ES_tradnl" sz="6500" kern="1200" dirty="0"/>
        </a:p>
      </dsp:txBody>
      <dsp:txXfrm>
        <a:off x="4507976" y="1462112"/>
        <a:ext cx="3346792" cy="1148740"/>
      </dsp:txXfrm>
    </dsp:sp>
    <dsp:sp modelId="{A2DAB6D1-744D-3245-86AF-D96C754BC15A}">
      <dsp:nvSpPr>
        <dsp:cNvPr id="0" name=""/>
        <dsp:cNvSpPr/>
      </dsp:nvSpPr>
      <dsp:spPr>
        <a:xfrm>
          <a:off x="3359236" y="2817625"/>
          <a:ext cx="1148740" cy="1148740"/>
        </a:xfrm>
        <a:prstGeom prst="ellipse">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5000" r="-5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959149E-87B8-8949-817C-52810DA44C6F}">
      <dsp:nvSpPr>
        <dsp:cNvPr id="0" name=""/>
        <dsp:cNvSpPr/>
      </dsp:nvSpPr>
      <dsp:spPr>
        <a:xfrm>
          <a:off x="4507976" y="2817625"/>
          <a:ext cx="3346792" cy="11487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0" tIns="82550" rIns="165100" bIns="82550" numCol="1" spcCol="1270" anchor="ctr" anchorCtr="0">
          <a:noAutofit/>
        </a:bodyPr>
        <a:lstStyle/>
        <a:p>
          <a:pPr lvl="0" algn="l" defTabSz="2889250">
            <a:lnSpc>
              <a:spcPct val="90000"/>
            </a:lnSpc>
            <a:spcBef>
              <a:spcPct val="0"/>
            </a:spcBef>
            <a:spcAft>
              <a:spcPct val="35000"/>
            </a:spcAft>
          </a:pPr>
          <a:r>
            <a:rPr lang="es-ES_tradnl" sz="6500" kern="1200" dirty="0" smtClean="0"/>
            <a:t>Procesos</a:t>
          </a:r>
          <a:endParaRPr lang="es-ES_tradnl" sz="6500" kern="1200" dirty="0"/>
        </a:p>
      </dsp:txBody>
      <dsp:txXfrm>
        <a:off x="4507976" y="2817625"/>
        <a:ext cx="3346792" cy="11487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29FDA7-0C12-9C40-81A1-409B144C2FA7}">
      <dsp:nvSpPr>
        <dsp:cNvPr id="0" name=""/>
        <dsp:cNvSpPr/>
      </dsp:nvSpPr>
      <dsp:spPr>
        <a:xfrm>
          <a:off x="4710208" y="320158"/>
          <a:ext cx="1638448" cy="16384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i="1" kern="1200" dirty="0" smtClean="0">
              <a:solidFill>
                <a:srgbClr val="C80037"/>
              </a:solidFill>
              <a:latin typeface="+mn-lt"/>
              <a:ea typeface="+mn-ea"/>
              <a:cs typeface="+mn-cs"/>
            </a:rPr>
            <a:t>¿</a:t>
          </a:r>
          <a:r>
            <a:rPr lang="en-US" sz="2000" b="1" i="1" kern="1200" dirty="0" err="1" smtClean="0">
              <a:solidFill>
                <a:srgbClr val="C80037"/>
              </a:solidFill>
              <a:latin typeface="+mn-lt"/>
              <a:ea typeface="+mn-ea"/>
              <a:cs typeface="+mn-cs"/>
            </a:rPr>
            <a:t>Cómo</a:t>
          </a:r>
          <a:r>
            <a:rPr lang="en-US" sz="2000" b="1" i="1" kern="1200" dirty="0" smtClean="0">
              <a:solidFill>
                <a:srgbClr val="C80037"/>
              </a:solidFill>
              <a:latin typeface="+mn-lt"/>
              <a:ea typeface="+mn-ea"/>
              <a:cs typeface="+mn-cs"/>
            </a:rPr>
            <a:t> </a:t>
          </a:r>
          <a:r>
            <a:rPr lang="en-US" sz="2000" b="1" i="1" kern="1200" dirty="0" err="1" smtClean="0">
              <a:solidFill>
                <a:srgbClr val="C80037"/>
              </a:solidFill>
              <a:latin typeface="+mn-lt"/>
              <a:ea typeface="+mn-ea"/>
              <a:cs typeface="+mn-cs"/>
            </a:rPr>
            <a:t>es</a:t>
          </a:r>
          <a:r>
            <a:rPr lang="en-US" sz="2000" b="1" i="1" kern="1200" dirty="0" smtClean="0">
              <a:solidFill>
                <a:srgbClr val="C80037"/>
              </a:solidFill>
              <a:latin typeface="+mn-lt"/>
              <a:ea typeface="+mn-ea"/>
              <a:cs typeface="+mn-cs"/>
            </a:rPr>
            <a:t> mi </a:t>
          </a:r>
          <a:r>
            <a:rPr lang="en-US" sz="2000" b="1" i="1" kern="1200" dirty="0" err="1" smtClean="0">
              <a:solidFill>
                <a:srgbClr val="C80037"/>
              </a:solidFill>
              <a:latin typeface="+mn-lt"/>
              <a:ea typeface="+mn-ea"/>
              <a:cs typeface="+mn-cs"/>
            </a:rPr>
            <a:t>organización</a:t>
          </a:r>
          <a:r>
            <a:rPr lang="en-US" sz="2000" b="1" i="1" kern="1200" dirty="0" smtClean="0">
              <a:solidFill>
                <a:srgbClr val="C80037"/>
              </a:solidFill>
              <a:latin typeface="+mn-lt"/>
              <a:ea typeface="+mn-ea"/>
              <a:cs typeface="+mn-cs"/>
            </a:rPr>
            <a:t>?</a:t>
          </a:r>
          <a:endParaRPr lang="en-US" sz="2000" b="1" i="1" kern="1200" dirty="0">
            <a:solidFill>
              <a:srgbClr val="C80037"/>
            </a:solidFill>
            <a:latin typeface="+mn-lt"/>
            <a:ea typeface="+mn-ea"/>
            <a:cs typeface="+mn-cs"/>
          </a:endParaRPr>
        </a:p>
      </dsp:txBody>
      <dsp:txXfrm>
        <a:off x="4710208" y="320158"/>
        <a:ext cx="1638448" cy="1638448"/>
      </dsp:txXfrm>
    </dsp:sp>
    <dsp:sp modelId="{7F7E53C1-34A2-3346-9CDE-A1AB0C288F97}">
      <dsp:nvSpPr>
        <dsp:cNvPr id="0" name=""/>
        <dsp:cNvSpPr/>
      </dsp:nvSpPr>
      <dsp:spPr>
        <a:xfrm>
          <a:off x="2453399" y="-228604"/>
          <a:ext cx="3871211" cy="3871211"/>
        </a:xfrm>
        <a:prstGeom prst="circularArrow">
          <a:avLst>
            <a:gd name="adj1" fmla="val 8253"/>
            <a:gd name="adj2" fmla="val 576518"/>
            <a:gd name="adj3" fmla="val 2962018"/>
            <a:gd name="adj4" fmla="val 52954"/>
            <a:gd name="adj5" fmla="val 9629"/>
          </a:avLst>
        </a:prstGeom>
        <a:solidFill>
          <a:srgbClr val="0D63B4"/>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16E1C96-1E00-0140-8E1D-85AD09B9B87D}">
      <dsp:nvSpPr>
        <dsp:cNvPr id="0" name=""/>
        <dsp:cNvSpPr/>
      </dsp:nvSpPr>
      <dsp:spPr>
        <a:xfrm>
          <a:off x="3333675" y="2704383"/>
          <a:ext cx="1638448" cy="16384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i="1" kern="1200" dirty="0" smtClean="0">
              <a:solidFill>
                <a:srgbClr val="C80037"/>
              </a:solidFill>
              <a:latin typeface="+mn-lt"/>
              <a:ea typeface="+mn-ea"/>
              <a:cs typeface="+mn-cs"/>
            </a:rPr>
            <a:t>¿</a:t>
          </a:r>
          <a:r>
            <a:rPr lang="en-US" sz="2000" b="1" i="1" kern="1200" dirty="0" err="1" smtClean="0">
              <a:solidFill>
                <a:srgbClr val="C80037"/>
              </a:solidFill>
              <a:latin typeface="+mn-lt"/>
              <a:ea typeface="+mn-ea"/>
              <a:cs typeface="+mn-cs"/>
            </a:rPr>
            <a:t>Qué</a:t>
          </a:r>
          <a:r>
            <a:rPr lang="en-US" sz="2000" b="1" i="1" kern="1200" dirty="0" smtClean="0">
              <a:solidFill>
                <a:srgbClr val="C80037"/>
              </a:solidFill>
              <a:latin typeface="+mn-lt"/>
              <a:ea typeface="+mn-ea"/>
              <a:cs typeface="+mn-cs"/>
            </a:rPr>
            <a:t> </a:t>
          </a:r>
          <a:r>
            <a:rPr lang="en-US" sz="2000" b="1" i="1" kern="1200" dirty="0" err="1" smtClean="0">
              <a:solidFill>
                <a:srgbClr val="C80037"/>
              </a:solidFill>
              <a:latin typeface="+mn-lt"/>
              <a:ea typeface="+mn-ea"/>
              <a:cs typeface="+mn-cs"/>
            </a:rPr>
            <a:t>implica</a:t>
          </a:r>
          <a:r>
            <a:rPr lang="en-US" sz="2000" b="1" i="1" kern="1200" dirty="0" smtClean="0">
              <a:solidFill>
                <a:srgbClr val="C80037"/>
              </a:solidFill>
              <a:latin typeface="+mn-lt"/>
              <a:ea typeface="+mn-ea"/>
              <a:cs typeface="+mn-cs"/>
            </a:rPr>
            <a:t> </a:t>
          </a:r>
          <a:r>
            <a:rPr lang="en-US" sz="2000" b="1" i="1" kern="1200" dirty="0" err="1" smtClean="0">
              <a:solidFill>
                <a:srgbClr val="C80037"/>
              </a:solidFill>
              <a:latin typeface="+mn-lt"/>
              <a:ea typeface="+mn-ea"/>
              <a:cs typeface="+mn-cs"/>
            </a:rPr>
            <a:t>gestionar</a:t>
          </a:r>
          <a:r>
            <a:rPr lang="en-US" sz="2000" b="1" i="1" kern="1200" dirty="0" smtClean="0">
              <a:solidFill>
                <a:srgbClr val="C80037"/>
              </a:solidFill>
              <a:latin typeface="+mn-lt"/>
              <a:ea typeface="+mn-ea"/>
              <a:cs typeface="+mn-cs"/>
            </a:rPr>
            <a:t> el </a:t>
          </a:r>
          <a:r>
            <a:rPr lang="en-US" sz="2000" b="1" i="1" kern="1200" dirty="0" err="1" smtClean="0">
              <a:solidFill>
                <a:srgbClr val="C80037"/>
              </a:solidFill>
              <a:latin typeface="+mn-lt"/>
              <a:ea typeface="+mn-ea"/>
              <a:cs typeface="+mn-cs"/>
            </a:rPr>
            <a:t>talento</a:t>
          </a:r>
          <a:r>
            <a:rPr lang="en-US" sz="2000" b="1" i="1" kern="1200" dirty="0" smtClean="0">
              <a:solidFill>
                <a:srgbClr val="C80037"/>
              </a:solidFill>
              <a:latin typeface="+mn-lt"/>
              <a:ea typeface="+mn-ea"/>
              <a:cs typeface="+mn-cs"/>
            </a:rPr>
            <a:t> en mi </a:t>
          </a:r>
          <a:r>
            <a:rPr lang="en-US" sz="2000" b="1" i="1" kern="1200" dirty="0" err="1" smtClean="0">
              <a:solidFill>
                <a:srgbClr val="C80037"/>
              </a:solidFill>
              <a:latin typeface="+mn-lt"/>
              <a:ea typeface="+mn-ea"/>
              <a:cs typeface="+mn-cs"/>
            </a:rPr>
            <a:t>organización</a:t>
          </a:r>
          <a:r>
            <a:rPr lang="en-US" sz="2000" b="1" i="1" kern="1200" dirty="0" smtClean="0">
              <a:solidFill>
                <a:srgbClr val="C80037"/>
              </a:solidFill>
              <a:latin typeface="+mn-lt"/>
              <a:ea typeface="+mn-ea"/>
              <a:cs typeface="+mn-cs"/>
            </a:rPr>
            <a:t>?</a:t>
          </a:r>
          <a:endParaRPr lang="en-US" sz="2000" b="1" i="1" kern="1200" dirty="0">
            <a:solidFill>
              <a:srgbClr val="C80037"/>
            </a:solidFill>
            <a:latin typeface="+mn-lt"/>
            <a:ea typeface="+mn-ea"/>
            <a:cs typeface="+mn-cs"/>
          </a:endParaRPr>
        </a:p>
      </dsp:txBody>
      <dsp:txXfrm>
        <a:off x="3333675" y="2704383"/>
        <a:ext cx="1638448" cy="1638448"/>
      </dsp:txXfrm>
    </dsp:sp>
    <dsp:sp modelId="{77ABA441-99A2-A74B-AA0E-85C8EE8674E8}">
      <dsp:nvSpPr>
        <dsp:cNvPr id="0" name=""/>
        <dsp:cNvSpPr/>
      </dsp:nvSpPr>
      <dsp:spPr>
        <a:xfrm>
          <a:off x="2057413" y="91196"/>
          <a:ext cx="3871211" cy="3871211"/>
        </a:xfrm>
        <a:prstGeom prst="circularArrow">
          <a:avLst>
            <a:gd name="adj1" fmla="val 8253"/>
            <a:gd name="adj2" fmla="val 576518"/>
            <a:gd name="adj3" fmla="val 10170528"/>
            <a:gd name="adj4" fmla="val 7261464"/>
            <a:gd name="adj5" fmla="val 9629"/>
          </a:avLst>
        </a:prstGeom>
        <a:solidFill>
          <a:srgbClr val="08478B"/>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C8CD7C5-ABF5-2946-8E3D-BCBAF1D1A2CF}">
      <dsp:nvSpPr>
        <dsp:cNvPr id="0" name=""/>
        <dsp:cNvSpPr/>
      </dsp:nvSpPr>
      <dsp:spPr>
        <a:xfrm>
          <a:off x="1957142" y="320158"/>
          <a:ext cx="1638448" cy="16384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i="1" kern="1200" dirty="0" smtClean="0">
              <a:solidFill>
                <a:srgbClr val="C80037"/>
              </a:solidFill>
              <a:latin typeface="+mn-lt"/>
              <a:ea typeface="+mn-ea"/>
              <a:cs typeface="+mn-cs"/>
            </a:rPr>
            <a:t>¿</a:t>
          </a:r>
          <a:r>
            <a:rPr lang="en-US" sz="2000" b="1" i="1" kern="1200" dirty="0" err="1" smtClean="0">
              <a:solidFill>
                <a:srgbClr val="C80037"/>
              </a:solidFill>
              <a:latin typeface="+mn-lt"/>
              <a:ea typeface="+mn-ea"/>
              <a:cs typeface="+mn-cs"/>
            </a:rPr>
            <a:t>Qué</a:t>
          </a:r>
          <a:r>
            <a:rPr lang="en-US" sz="2000" b="1" i="1" kern="1200" dirty="0" smtClean="0">
              <a:solidFill>
                <a:srgbClr val="C80037"/>
              </a:solidFill>
              <a:latin typeface="+mn-lt"/>
              <a:ea typeface="+mn-ea"/>
              <a:cs typeface="+mn-cs"/>
            </a:rPr>
            <a:t> </a:t>
          </a:r>
          <a:r>
            <a:rPr lang="en-US" sz="2000" b="1" i="1" kern="1200" dirty="0" err="1" smtClean="0">
              <a:solidFill>
                <a:srgbClr val="C80037"/>
              </a:solidFill>
              <a:latin typeface="+mn-lt"/>
              <a:ea typeface="+mn-ea"/>
              <a:cs typeface="+mn-cs"/>
            </a:rPr>
            <a:t>está</a:t>
          </a:r>
          <a:r>
            <a:rPr lang="en-US" sz="2000" b="1" i="1" kern="1200" dirty="0" smtClean="0">
              <a:solidFill>
                <a:srgbClr val="C80037"/>
              </a:solidFill>
              <a:latin typeface="+mn-lt"/>
              <a:ea typeface="+mn-ea"/>
              <a:cs typeface="+mn-cs"/>
            </a:rPr>
            <a:t> </a:t>
          </a:r>
          <a:r>
            <a:rPr lang="en-US" sz="2000" b="1" i="1" kern="1200" dirty="0" err="1" smtClean="0">
              <a:solidFill>
                <a:srgbClr val="C80037"/>
              </a:solidFill>
              <a:latin typeface="+mn-lt"/>
              <a:ea typeface="+mn-ea"/>
              <a:cs typeface="+mn-cs"/>
            </a:rPr>
            <a:t>pasando</a:t>
          </a:r>
          <a:r>
            <a:rPr lang="en-US" sz="2000" b="1" i="1" kern="1200" dirty="0" smtClean="0">
              <a:solidFill>
                <a:srgbClr val="C80037"/>
              </a:solidFill>
              <a:latin typeface="+mn-lt"/>
              <a:ea typeface="+mn-ea"/>
              <a:cs typeface="+mn-cs"/>
            </a:rPr>
            <a:t> y </a:t>
          </a:r>
          <a:r>
            <a:rPr lang="en-US" sz="2000" b="1" i="1" kern="1200" dirty="0" err="1" smtClean="0">
              <a:solidFill>
                <a:srgbClr val="C80037"/>
              </a:solidFill>
              <a:latin typeface="+mn-lt"/>
              <a:ea typeface="+mn-ea"/>
              <a:cs typeface="+mn-cs"/>
            </a:rPr>
            <a:t>qué</a:t>
          </a:r>
          <a:r>
            <a:rPr lang="en-US" sz="2000" b="1" i="1" kern="1200" dirty="0" smtClean="0">
              <a:solidFill>
                <a:srgbClr val="C80037"/>
              </a:solidFill>
              <a:latin typeface="+mn-lt"/>
              <a:ea typeface="+mn-ea"/>
              <a:cs typeface="+mn-cs"/>
            </a:rPr>
            <a:t> </a:t>
          </a:r>
          <a:r>
            <a:rPr lang="en-US" sz="2000" b="1" i="1" kern="1200" dirty="0" err="1" smtClean="0">
              <a:solidFill>
                <a:srgbClr val="C80037"/>
              </a:solidFill>
              <a:latin typeface="+mn-lt"/>
              <a:ea typeface="+mn-ea"/>
              <a:cs typeface="+mn-cs"/>
            </a:rPr>
            <a:t>pasará</a:t>
          </a:r>
          <a:r>
            <a:rPr lang="en-US" sz="2000" b="1" i="1" kern="1200" dirty="0" smtClean="0">
              <a:solidFill>
                <a:srgbClr val="C80037"/>
              </a:solidFill>
              <a:latin typeface="+mn-lt"/>
              <a:ea typeface="+mn-ea"/>
              <a:cs typeface="+mn-cs"/>
            </a:rPr>
            <a:t> en el </a:t>
          </a:r>
          <a:r>
            <a:rPr lang="en-US" sz="2000" b="1" i="1" kern="1200" dirty="0" err="1" smtClean="0">
              <a:solidFill>
                <a:srgbClr val="C80037"/>
              </a:solidFill>
              <a:latin typeface="+mn-lt"/>
              <a:ea typeface="+mn-ea"/>
              <a:cs typeface="+mn-cs"/>
            </a:rPr>
            <a:t>entorno</a:t>
          </a:r>
          <a:r>
            <a:rPr lang="en-US" sz="2000" b="1" i="1" kern="1200" dirty="0" smtClean="0">
              <a:solidFill>
                <a:srgbClr val="C80037"/>
              </a:solidFill>
              <a:latin typeface="+mn-lt"/>
              <a:ea typeface="+mn-ea"/>
              <a:cs typeface="+mn-cs"/>
            </a:rPr>
            <a:t>?</a:t>
          </a:r>
          <a:endParaRPr lang="en-US" sz="2000" b="1" i="1" kern="1200" dirty="0">
            <a:solidFill>
              <a:srgbClr val="C80037"/>
            </a:solidFill>
            <a:latin typeface="+mn-lt"/>
            <a:ea typeface="+mn-ea"/>
            <a:cs typeface="+mn-cs"/>
          </a:endParaRPr>
        </a:p>
      </dsp:txBody>
      <dsp:txXfrm>
        <a:off x="1957142" y="320158"/>
        <a:ext cx="1638448" cy="1638448"/>
      </dsp:txXfrm>
    </dsp:sp>
    <dsp:sp modelId="{9EFDA59B-226D-F549-AA40-C49326E711D8}">
      <dsp:nvSpPr>
        <dsp:cNvPr id="0" name=""/>
        <dsp:cNvSpPr/>
      </dsp:nvSpPr>
      <dsp:spPr>
        <a:xfrm>
          <a:off x="2377175" y="-9"/>
          <a:ext cx="3871211" cy="3871211"/>
        </a:xfrm>
        <a:prstGeom prst="circularArrow">
          <a:avLst>
            <a:gd name="adj1" fmla="val 8253"/>
            <a:gd name="adj2" fmla="val 576518"/>
            <a:gd name="adj3" fmla="val 16855005"/>
            <a:gd name="adj4" fmla="val 14968476"/>
            <a:gd name="adj5" fmla="val 9629"/>
          </a:avLst>
        </a:prstGeom>
        <a:solidFill>
          <a:srgbClr val="0F82D2"/>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A1F7A4-0E81-AC41-A441-353B3D30DB21}">
      <dsp:nvSpPr>
        <dsp:cNvPr id="0" name=""/>
        <dsp:cNvSpPr/>
      </dsp:nvSpPr>
      <dsp:spPr>
        <a:xfrm>
          <a:off x="4160" y="669131"/>
          <a:ext cx="2534854" cy="1100137"/>
        </a:xfrm>
        <a:prstGeom prst="homePlate">
          <a:avLst/>
        </a:prstGeom>
        <a:solidFill>
          <a:srgbClr val="08478B"/>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marL="0" lvl="0" indent="0" algn="ctr" defTabSz="688975">
            <a:lnSpc>
              <a:spcPct val="90000"/>
            </a:lnSpc>
            <a:spcBef>
              <a:spcPct val="0"/>
            </a:spcBef>
            <a:spcAft>
              <a:spcPct val="35000"/>
            </a:spcAft>
            <a:tabLst/>
          </a:pPr>
          <a:r>
            <a:rPr lang="en-US" sz="1550" b="1" kern="1200" dirty="0" err="1" smtClean="0">
              <a:solidFill>
                <a:schemeClr val="bg1"/>
              </a:solidFill>
            </a:rPr>
            <a:t>Definir</a:t>
          </a:r>
          <a:r>
            <a:rPr lang="en-US" sz="1550" b="1" kern="1200" dirty="0" smtClean="0">
              <a:solidFill>
                <a:schemeClr val="bg1"/>
              </a:solidFill>
            </a:rPr>
            <a:t> el </a:t>
          </a:r>
          <a:r>
            <a:rPr lang="en-US" sz="1550" b="1" kern="1200" dirty="0" err="1" smtClean="0">
              <a:solidFill>
                <a:schemeClr val="bg1"/>
              </a:solidFill>
            </a:rPr>
            <a:t>talento</a:t>
          </a:r>
          <a:r>
            <a:rPr lang="en-US" sz="1550" b="1" kern="1200" dirty="0" smtClean="0">
              <a:solidFill>
                <a:schemeClr val="bg1"/>
              </a:solidFill>
            </a:rPr>
            <a:t> en la </a:t>
          </a:r>
          <a:r>
            <a:rPr lang="en-US" sz="1550" b="1" kern="1200" dirty="0" err="1" smtClean="0">
              <a:solidFill>
                <a:schemeClr val="bg1"/>
              </a:solidFill>
            </a:rPr>
            <a:t>organización</a:t>
          </a:r>
          <a:endParaRPr lang="en-US" sz="1550" b="1" kern="1200" dirty="0">
            <a:solidFill>
              <a:schemeClr val="bg1"/>
            </a:solidFill>
          </a:endParaRPr>
        </a:p>
      </dsp:txBody>
      <dsp:txXfrm>
        <a:off x="4160" y="669131"/>
        <a:ext cx="2259820" cy="1100137"/>
      </dsp:txXfrm>
    </dsp:sp>
    <dsp:sp modelId="{4C68AD81-651C-C74F-AB7B-1A061EFDB6BB}">
      <dsp:nvSpPr>
        <dsp:cNvPr id="0" name=""/>
        <dsp:cNvSpPr/>
      </dsp:nvSpPr>
      <dsp:spPr>
        <a:xfrm>
          <a:off x="1988945" y="669131"/>
          <a:ext cx="2750343" cy="1100137"/>
        </a:xfrm>
        <a:prstGeom prst="chevron">
          <a:avLst/>
        </a:prstGeom>
        <a:solidFill>
          <a:srgbClr val="0D63B4"/>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lvl="0" algn="ctr" defTabSz="688975">
            <a:lnSpc>
              <a:spcPct val="90000"/>
            </a:lnSpc>
            <a:spcBef>
              <a:spcPct val="0"/>
            </a:spcBef>
            <a:spcAft>
              <a:spcPct val="35000"/>
            </a:spcAft>
          </a:pPr>
          <a:r>
            <a:rPr lang="en-US" sz="1550" b="1" kern="1200" dirty="0" err="1" smtClean="0">
              <a:solidFill>
                <a:srgbClr val="FFFFFF"/>
              </a:solidFill>
            </a:rPr>
            <a:t>Identificar</a:t>
          </a:r>
          <a:r>
            <a:rPr lang="en-US" sz="1550" b="1" kern="1200" dirty="0" smtClean="0">
              <a:solidFill>
                <a:srgbClr val="FFFFFF"/>
              </a:solidFill>
            </a:rPr>
            <a:t> el </a:t>
          </a:r>
          <a:r>
            <a:rPr lang="en-US" sz="1550" b="1" kern="1200" dirty="0" err="1" smtClean="0">
              <a:solidFill>
                <a:srgbClr val="FFFFFF"/>
              </a:solidFill>
            </a:rPr>
            <a:t>talento</a:t>
          </a:r>
          <a:r>
            <a:rPr lang="en-US" sz="1550" b="1" kern="1200" dirty="0" smtClean="0">
              <a:solidFill>
                <a:srgbClr val="FFFFFF"/>
              </a:solidFill>
            </a:rPr>
            <a:t>, </a:t>
          </a:r>
          <a:r>
            <a:rPr lang="en-US" sz="1550" b="1" kern="1200" dirty="0" err="1" smtClean="0">
              <a:solidFill>
                <a:srgbClr val="FFFFFF"/>
              </a:solidFill>
            </a:rPr>
            <a:t>dentro</a:t>
          </a:r>
          <a:r>
            <a:rPr lang="en-US" sz="1550" b="1" kern="1200" dirty="0" smtClean="0">
              <a:solidFill>
                <a:srgbClr val="FFFFFF"/>
              </a:solidFill>
            </a:rPr>
            <a:t> y </a:t>
          </a:r>
          <a:r>
            <a:rPr lang="en-US" sz="1550" b="1" kern="1200" dirty="0" err="1" smtClean="0">
              <a:solidFill>
                <a:srgbClr val="FFFFFF"/>
              </a:solidFill>
            </a:rPr>
            <a:t>fuera</a:t>
          </a:r>
          <a:r>
            <a:rPr lang="en-US" sz="1550" b="1" kern="1200" dirty="0" smtClean="0">
              <a:solidFill>
                <a:srgbClr val="FFFFFF"/>
              </a:solidFill>
            </a:rPr>
            <a:t> de la </a:t>
          </a:r>
          <a:r>
            <a:rPr lang="en-US" sz="1550" b="1" kern="1200" dirty="0" err="1" smtClean="0">
              <a:solidFill>
                <a:srgbClr val="FFFFFF"/>
              </a:solidFill>
            </a:rPr>
            <a:t>empresa</a:t>
          </a:r>
          <a:endParaRPr lang="en-US" sz="1550" b="1" kern="1200" dirty="0">
            <a:solidFill>
              <a:srgbClr val="FFFFFF"/>
            </a:solidFill>
          </a:endParaRPr>
        </a:p>
      </dsp:txBody>
      <dsp:txXfrm>
        <a:off x="2539014" y="669131"/>
        <a:ext cx="1650206" cy="1100137"/>
      </dsp:txXfrm>
    </dsp:sp>
    <dsp:sp modelId="{E65EBF32-71C0-224E-A5A9-388EB15C43EE}">
      <dsp:nvSpPr>
        <dsp:cNvPr id="0" name=""/>
        <dsp:cNvSpPr/>
      </dsp:nvSpPr>
      <dsp:spPr>
        <a:xfrm>
          <a:off x="4189220" y="669131"/>
          <a:ext cx="2750343" cy="1100137"/>
        </a:xfrm>
        <a:prstGeom prst="chevron">
          <a:avLst/>
        </a:prstGeom>
        <a:solidFill>
          <a:srgbClr val="0F82D2"/>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lvl="0" algn="ctr" defTabSz="688975">
            <a:lnSpc>
              <a:spcPct val="90000"/>
            </a:lnSpc>
            <a:spcBef>
              <a:spcPct val="0"/>
            </a:spcBef>
            <a:spcAft>
              <a:spcPct val="35000"/>
            </a:spcAft>
          </a:pPr>
          <a:r>
            <a:rPr lang="en-US" sz="1550" b="1" kern="1200" dirty="0" err="1" smtClean="0">
              <a:solidFill>
                <a:srgbClr val="FFFFFF"/>
              </a:solidFill>
            </a:rPr>
            <a:t>Desplegar</a:t>
          </a:r>
          <a:r>
            <a:rPr lang="en-US" sz="1550" b="1" kern="1200" dirty="0" smtClean="0">
              <a:solidFill>
                <a:srgbClr val="FFFFFF"/>
              </a:solidFill>
            </a:rPr>
            <a:t> y </a:t>
          </a:r>
          <a:r>
            <a:rPr lang="en-US" sz="1550" b="1" kern="1200" dirty="0" err="1" smtClean="0">
              <a:solidFill>
                <a:srgbClr val="FFFFFF"/>
              </a:solidFill>
            </a:rPr>
            <a:t>desarrollar</a:t>
          </a:r>
          <a:r>
            <a:rPr lang="en-US" sz="1550" b="1" kern="1200" dirty="0" smtClean="0">
              <a:solidFill>
                <a:srgbClr val="FFFFFF"/>
              </a:solidFill>
            </a:rPr>
            <a:t> el </a:t>
          </a:r>
          <a:r>
            <a:rPr lang="en-US" sz="1550" b="1" kern="1200" dirty="0" err="1" smtClean="0">
              <a:solidFill>
                <a:srgbClr val="FFFFFF"/>
              </a:solidFill>
            </a:rPr>
            <a:t>talento</a:t>
          </a:r>
          <a:r>
            <a:rPr lang="en-US" sz="1550" b="1" kern="1200" dirty="0" smtClean="0">
              <a:solidFill>
                <a:srgbClr val="FFFFFF"/>
              </a:solidFill>
            </a:rPr>
            <a:t> en </a:t>
          </a:r>
          <a:r>
            <a:rPr lang="en-US" sz="1550" b="1" kern="1200" dirty="0" err="1" smtClean="0">
              <a:solidFill>
                <a:srgbClr val="FFFFFF"/>
              </a:solidFill>
            </a:rPr>
            <a:t>toda</a:t>
          </a:r>
          <a:r>
            <a:rPr lang="en-US" sz="1550" b="1" kern="1200" dirty="0" smtClean="0">
              <a:solidFill>
                <a:srgbClr val="FFFFFF"/>
              </a:solidFill>
            </a:rPr>
            <a:t> la </a:t>
          </a:r>
          <a:r>
            <a:rPr lang="en-US" sz="1550" b="1" kern="1200" dirty="0" err="1" smtClean="0">
              <a:solidFill>
                <a:srgbClr val="FFFFFF"/>
              </a:solidFill>
            </a:rPr>
            <a:t>empresa</a:t>
          </a:r>
          <a:endParaRPr lang="en-US" sz="1550" b="1" kern="1200" dirty="0">
            <a:solidFill>
              <a:srgbClr val="FFFFFF"/>
            </a:solidFill>
          </a:endParaRPr>
        </a:p>
      </dsp:txBody>
      <dsp:txXfrm>
        <a:off x="4739289" y="669131"/>
        <a:ext cx="1650206" cy="1100137"/>
      </dsp:txXfrm>
    </dsp:sp>
    <dsp:sp modelId="{662A1CFC-65D8-5A43-A70E-D28B6A24EFB9}">
      <dsp:nvSpPr>
        <dsp:cNvPr id="0" name=""/>
        <dsp:cNvSpPr/>
      </dsp:nvSpPr>
      <dsp:spPr>
        <a:xfrm>
          <a:off x="6389495" y="669131"/>
          <a:ext cx="2750343" cy="1100137"/>
        </a:xfrm>
        <a:prstGeom prst="chevron">
          <a:avLst/>
        </a:prstGeom>
        <a:solidFill>
          <a:srgbClr val="3BA0D7"/>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lvl="0" algn="ctr" defTabSz="688975">
            <a:lnSpc>
              <a:spcPct val="90000"/>
            </a:lnSpc>
            <a:spcBef>
              <a:spcPct val="0"/>
            </a:spcBef>
            <a:spcAft>
              <a:spcPct val="35000"/>
            </a:spcAft>
          </a:pPr>
          <a:r>
            <a:rPr lang="en-US" sz="1550" b="1" kern="1200" dirty="0" err="1" smtClean="0">
              <a:solidFill>
                <a:srgbClr val="FFFFFF"/>
              </a:solidFill>
            </a:rPr>
            <a:t>Reconocer</a:t>
          </a:r>
          <a:r>
            <a:rPr lang="en-US" sz="1550" b="1" kern="1200" dirty="0" smtClean="0">
              <a:solidFill>
                <a:srgbClr val="FFFFFF"/>
              </a:solidFill>
            </a:rPr>
            <a:t> y </a:t>
          </a:r>
          <a:r>
            <a:rPr lang="en-US" sz="1550" b="1" kern="1200" dirty="0" err="1" smtClean="0">
              <a:solidFill>
                <a:srgbClr val="FFFFFF"/>
              </a:solidFill>
            </a:rPr>
            <a:t>retener</a:t>
          </a:r>
          <a:r>
            <a:rPr lang="en-US" sz="1550" b="1" kern="1200" dirty="0" smtClean="0">
              <a:solidFill>
                <a:srgbClr val="FFFFFF"/>
              </a:solidFill>
            </a:rPr>
            <a:t> el </a:t>
          </a:r>
          <a:r>
            <a:rPr lang="en-US" sz="1550" b="1" kern="1200" dirty="0" err="1" smtClean="0">
              <a:solidFill>
                <a:srgbClr val="FFFFFF"/>
              </a:solidFill>
            </a:rPr>
            <a:t>talento</a:t>
          </a:r>
          <a:endParaRPr lang="en-US" sz="1550" b="1" kern="1200" dirty="0">
            <a:solidFill>
              <a:srgbClr val="FFFFFF"/>
            </a:solidFill>
          </a:endParaRPr>
        </a:p>
      </dsp:txBody>
      <dsp:txXfrm>
        <a:off x="6939564" y="669131"/>
        <a:ext cx="1650206" cy="1100137"/>
      </dsp:txXfrm>
    </dsp:sp>
  </dsp:spTree>
</dsp:drawing>
</file>

<file path=ppt/diagrams/layout1.xml><?xml version="1.0" encoding="utf-8"?>
<dgm:layoutDef xmlns:dgm="http://schemas.openxmlformats.org/drawingml/2006/diagram" xmlns:a="http://schemas.openxmlformats.org/drawingml/2006/main" uniqueId="urn:microsoft.com/office/officeart/2008/layout/AccentedPicture">
  <dgm:title val=""/>
  <dgm:desc val=""/>
  <dgm:catLst>
    <dgm:cat type="picture" pri="1000"/>
    <dgm:cat type="pictureconvert" pri="1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varLst>
    <dgm:alg type="composite"/>
    <dgm:shape xmlns:r="http://schemas.openxmlformats.org/officeDocument/2006/relationships" r:blip="">
      <dgm:adjLst/>
    </dgm:shape>
    <dgm:choose name="Name1">
      <dgm:if name="Name2" axis="ch" ptType="node" func="cnt" op="lte" val="1">
        <dgm:constrLst>
          <dgm:constr type="h" for="ch" forName="picture_1" refType="h"/>
          <dgm:constr type="w" for="ch" forName="picture_1" refType="h" refFor="ch" refForName="picture_1" op="equ" fact="0.784"/>
          <dgm:constr type="l" for="ch" forName="picture_1"/>
          <dgm:constr type="t" for="ch" forName="picture_1"/>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
        </dgm:constrLst>
      </dgm:if>
      <dgm:if name="Name3" axis="ch" ptType="node" func="cnt" op="lte" val="5">
        <dgm:choose name="Name4">
          <dgm:if name="Name5" func="var" arg="dir" op="equ" val="norm">
            <dgm:constrLst>
              <dgm:constr type="h" for="ch" forName="picture_1" refType="h" fact="0.909"/>
              <dgm:constr type="w" for="ch" forName="picture_1" refType="h" refFor="ch" refForName="picture_1" op="equ" fact="0.784"/>
              <dgm:constr type="l" for="ch" forName="picture_1"/>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r" refFor="ch" refForName="picture_1"/>
              <dgm:constr type="h" for="des" forName="pair" refType="h" refFor="ch" refForName="picture_1" fact="0.27"/>
              <dgm:constr type="h" for="des" forName="spaceV" refType="h" refFor="ch" refForName="picture_1" fact="0.0486"/>
              <dgm:constr type="l" for="ch" forName="maxNode" refType="r" refFor="ch" refForName="picture_1"/>
              <dgm:constr type="lOff" for="ch" forName="maxNode" refType="h" refFor="des" refForName="pair" fact="0.5"/>
              <dgm:constr type="r" for="ch" forName="maxNode" refType="w"/>
              <dgm:constr type="t" for="ch" forName="maxNode"/>
              <dgm:constr type="h" for="ch" forName="maxNode" val="1"/>
              <dgm:constr type="userW" for="des" forName="desText" refType="w" refFor="ch" refForName="maxNode"/>
            </dgm:constrLst>
          </dgm:if>
          <dgm:else name="Name6">
            <dgm:constrLst>
              <dgm:constr type="h" for="ch" forName="picture_1" refType="h" fact="0.909"/>
              <dgm:constr type="w" for="ch" forName="picture_1" refType="h" refFor="ch" refForName="picture_1" op="equ" fact="0.784"/>
              <dgm:constr type="r" for="ch" forName="picture_1" refType="w"/>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r" for="ch" forName="text_1" refType="w"/>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l" refFor="ch" refForName="picture_1"/>
              <dgm:constr type="h" for="des" forName="pair" refType="h" refFor="ch" refForName="picture_1" fact="0.27"/>
              <dgm:constr type="h" for="des" forName="spaceV" refType="h" refFor="ch" refForName="picture_1" fact="0.0486"/>
              <dgm:constr type="r" for="ch" forName="maxNode" refType="l" refFor="ch" refForName="picture_1"/>
              <dgm:constr type="rOff" for="ch" forName="maxNode" refType="h" refFor="des" refForName="pair" fact="-0.5"/>
              <dgm:constr type="l" for="ch" forName="maxNode"/>
              <dgm:constr type="t" for="ch" forName="maxNode"/>
              <dgm:constr type="h" for="ch" forName="maxNode" val="1"/>
              <dgm:constr type="userW" for="des" forName="desText" refType="w" refFor="ch" refForName="maxNode"/>
            </dgm:constrLst>
          </dgm:else>
        </dgm:choose>
      </dgm:if>
      <dgm:else name="Name7">
        <dgm:choose name="Name8">
          <dgm:if name="Name9" func="var" arg="dir" op="equ" val="norm">
            <dgm:constrLst>
              <dgm:constr type="h" for="ch" forName="picture_1" refType="h" fact="0.909"/>
              <dgm:constr type="w" for="ch" forName="picture_1" refType="h" refFor="ch" refForName="picture_1" op="equ" fact="0.784"/>
              <dgm:constr type="l" for="ch" forName="picture_1"/>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r" refFor="ch" refForName="picture_1"/>
              <dgm:constr type="h" for="des" forName="pair" refType="h" refFor="ch" refForName="picture_1" fact="0.27"/>
              <dgm:constr type="h" for="des" forName="spaceV" refType="h" refFor="ch" refForName="picture_1" fact="0.0486"/>
              <dgm:constr type="l" for="ch" forName="maxNode" refType="r" refFor="ch" refForName="picture_1"/>
              <dgm:constr type="lOff" for="ch" forName="maxNode" refType="h" refFor="des" refForName="pair" fact="0.5"/>
              <dgm:constr type="r" for="ch" forName="maxNode" refType="w"/>
              <dgm:constr type="t" for="ch" forName="maxNode"/>
              <dgm:constr type="h" for="ch" forName="maxNode" val="1"/>
              <dgm:constr type="userW" for="des" forName="desText" refType="w" refFor="ch" refForName="maxNode"/>
            </dgm:constrLst>
          </dgm:if>
          <dgm:else name="Name10">
            <dgm:constrLst>
              <dgm:constr type="h" for="ch" forName="picture_1" refType="h" fact="0.909"/>
              <dgm:constr type="w" for="ch" forName="picture_1" refType="h" refFor="ch" refForName="picture_1" op="equ" fact="0.784"/>
              <dgm:constr type="r" for="ch" forName="picture_1" refType="w"/>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r" for="ch" forName="text_1" refType="w"/>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l" refFor="ch" refForName="picture_1"/>
              <dgm:constr type="h" for="des" forName="pair" refType="h" refFor="ch" refForName="picture_1" fact="0.27"/>
              <dgm:constr type="h" for="des" forName="spaceV" refType="h" refFor="ch" refForName="picture_1" fact="0.0486"/>
              <dgm:constr type="r" for="ch" forName="maxNode" refType="l" refFor="ch" refForName="picture_1"/>
              <dgm:constr type="rOff" for="ch" forName="maxNode" refType="h" refFor="des" refForName="pair" fact="-0.5"/>
              <dgm:constr type="l" for="ch" forName="maxNode"/>
              <dgm:constr type="t" for="ch" forName="maxNode"/>
              <dgm:constr type="h" for="ch" forName="maxNode" val="1"/>
              <dgm:constr type="userW" for="des" forName="desText" refType="w" refFor="ch" refForName="maxNode"/>
            </dgm:constrLst>
          </dgm:else>
        </dgm:choose>
      </dgm:else>
    </dgm:choose>
    <dgm:forEach name="Name11" axis="ch" ptType="sibTrans" hideLastTrans="0" cnt="1">
      <dgm:layoutNode name="picture_1" styleLbl="bgImgPlace1">
        <dgm:alg type="sp"/>
        <dgm:shape xmlns:r="http://schemas.openxmlformats.org/officeDocument/2006/relationships" type="roundRect" r:blip="" blipPhldr="1">
          <dgm:adjLst/>
        </dgm:shape>
        <dgm:presOf axis="self"/>
      </dgm:layoutNode>
    </dgm:forEach>
    <dgm:forEach name="Name12" axis="ch" ptType="node" cnt="1">
      <dgm:layoutNode name="text_1" styleLbl="node1">
        <dgm:varLst>
          <dgm:bulletEnabled val="1"/>
        </dgm:varLst>
        <dgm:choose name="Name13">
          <dgm:if name="Name14" func="var" arg="dir" op="equ" val="norm">
            <dgm:alg type="tx">
              <dgm:param type="txAnchorVert" val="b"/>
              <dgm:param type="parTxLTRAlign" val="l"/>
              <dgm:param type="shpTxLTRAlignCh" val="l"/>
              <dgm:param type="parTxRTLAlign" val="l"/>
              <dgm:param type="shpTxRTLAlignCh" val="l"/>
            </dgm:alg>
          </dgm:if>
          <dgm:else name="Name15">
            <dgm:alg type="tx">
              <dgm:param type="txAnchorVert" val="b"/>
              <dgm:param type="parTxLTRAlign" val="r"/>
              <dgm:param type="shpTxLTRAlignCh" val="r"/>
              <dgm:param type="parTxRTLAlign" val="r"/>
              <dgm:param type="shpTxRTLAlignCh" val="r"/>
            </dgm:alg>
          </dgm:else>
        </dgm:choose>
        <dgm:shape xmlns:r="http://schemas.openxmlformats.org/officeDocument/2006/relationships" type="rect" r:blip="" hideGeom="1">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forEach>
    <dgm:choose name="Name16">
      <dgm:if name="Name17" axis="ch" ptType="node" func="cnt" op="gte" val="2">
        <dgm:layoutNode name="linV">
          <dgm:choose name="Name18">
            <dgm:if name="Name19" func="var" arg="dir" op="equ" val="norm">
              <dgm:alg type="lin">
                <dgm:param type="linDir" val="fromT"/>
                <dgm:param type="vertAlign" val="t"/>
                <dgm:param type="fallback" val="1D"/>
                <dgm:param type="horzAlign" val="l"/>
                <dgm:param type="nodeHorzAlign" val="l"/>
              </dgm:alg>
            </dgm:if>
            <dgm:else name="Name20">
              <dgm:alg type="lin">
                <dgm:param type="linDir" val="fromT"/>
                <dgm:param type="vertAlign" val="t"/>
                <dgm:param type="fallback" val="1D"/>
                <dgm:param type="horzAlign" val="r"/>
                <dgm:param type="nodeHorzAlign" val="r"/>
              </dgm:alg>
            </dgm:else>
          </dgm:choose>
          <dgm:shape xmlns:r="http://schemas.openxmlformats.org/officeDocument/2006/relationships" r:blip="">
            <dgm:adjLst/>
          </dgm:shape>
          <dgm:constrLst>
            <dgm:constr type="w" for="ch" forName="spaceV" val="1"/>
            <dgm:constr type="w" for="ch" forName="pair" refType="w" op="equ"/>
            <dgm:constr type="w" for="des" forName="desText" op="equ"/>
            <dgm:constr type="primFontSz" for="des" forName="desText" op="equ" val="65"/>
          </dgm:constrLst>
          <dgm:forEach name="Name21" axis="ch" ptType="node" st="2">
            <dgm:layoutNode name="pair">
              <dgm:alg type="composite"/>
              <dgm:shape xmlns:r="http://schemas.openxmlformats.org/officeDocument/2006/relationships" r:blip="">
                <dgm:adjLst/>
              </dgm:shape>
              <dgm:choose name="Name22">
                <dgm:if name="Name23" func="var" arg="dir" op="equ" val="norm">
                  <dgm:constrLst>
                    <dgm:constr type="userC"/>
                    <dgm:constr type="l" for="ch" forName="spaceH"/>
                    <dgm:constr type="r" for="ch" forName="spaceH" refType="userC"/>
                    <dgm:constr type="ctrY" for="ch" forName="spaceH" refType="w" fact="0.5"/>
                    <dgm:constr type="h" for="ch" forName="spaceH" val="1"/>
                    <dgm:constr type="w" for="ch" forName="desPictures" refType="h"/>
                    <dgm:constr type="h" for="ch" forName="desPictures" refType="w" refFor="ch" refForName="desPictures" op="equ"/>
                    <dgm:constr type="ctrX" for="ch" forName="desPictures" refType="userC"/>
                    <dgm:constr type="ctrY" for="ch" forName="desPictures" refType="w" fact="0.5"/>
                    <dgm:constr type="l" for="ch" forName="desTextWrapper" refType="r" refFor="ch" refForName="desPictures"/>
                    <dgm:constr type="ctrY" for="ch" forName="desTextWrapper" refType="w" fact="0.5"/>
                    <dgm:constr type="h" for="ch" forName="desTextWrapper" refType="h"/>
                    <dgm:constr type="h" for="des" forName="desText" refType="h"/>
                  </dgm:constrLst>
                </dgm:if>
                <dgm:else name="Name24">
                  <dgm:constrLst>
                    <dgm:constr type="userC"/>
                    <dgm:constr type="r" for="ch" forName="spaceH" refType="w"/>
                    <dgm:constr type="l" for="ch" forName="spaceH" refType="userC"/>
                    <dgm:constr type="ctrY" for="ch" forName="spaceH" refType="w" fact="0.5"/>
                    <dgm:constr type="h" for="ch" forName="spaceH" val="1"/>
                    <dgm:constr type="w" for="ch" forName="desPictures" refType="h"/>
                    <dgm:constr type="h" for="ch" forName="desPictures" refType="w" refFor="ch" refForName="desPictures" op="equ"/>
                    <dgm:constr type="ctrX" for="ch" forName="desPictures" refType="userC"/>
                    <dgm:constr type="ctrY" for="ch" forName="desPictures" refType="w" fact="0.5"/>
                    <dgm:constr type="r" for="ch" forName="desTextWrapper" refType="l" refFor="ch" refForName="desPictures"/>
                    <dgm:constr type="ctrY" for="ch" forName="desTextWrapper" refType="w" fact="0.5"/>
                    <dgm:constr type="h" for="ch" forName="desTextWrapper" refType="h"/>
                    <dgm:constr type="h" for="des" forName="desText" refType="h"/>
                  </dgm:constrLst>
                </dgm:else>
              </dgm:choose>
              <dgm:layoutNode name="spaceH">
                <dgm:alg type="sp"/>
                <dgm:shape xmlns:r="http://schemas.openxmlformats.org/officeDocument/2006/relationships" type="rect" r:blip="" hideGeom="1">
                  <dgm:adjLst/>
                </dgm:shape>
                <dgm:presOf/>
              </dgm:layoutNode>
              <dgm:layoutNode name="desPictures" styleLbl="alignImgPlace1">
                <dgm:alg type="sp"/>
                <dgm:shape xmlns:r="http://schemas.openxmlformats.org/officeDocument/2006/relationships" type="ellipse" r:blip="" blipPhldr="1">
                  <dgm:adjLst/>
                </dgm:shape>
                <dgm:presOf/>
              </dgm:layoutNode>
              <dgm:layoutNode name="desTextWrapper">
                <dgm:choose name="Name25">
                  <dgm:if name="Name26" func="var" arg="dir" op="equ" val="norm">
                    <dgm:alg type="lin">
                      <dgm:param type="horzAlign" val="l"/>
                    </dgm:alg>
                  </dgm:if>
                  <dgm:else name="Name27">
                    <dgm:alg type="lin">
                      <dgm:param type="horzAlign" val="r"/>
                    </dgm:alg>
                  </dgm:else>
                </dgm:choose>
                <dgm:layoutNode name="desText" styleLbl="revTx">
                  <dgm:varLst>
                    <dgm:bulletEnabled val="1"/>
                  </dgm:varLst>
                  <dgm:choose name="Name28">
                    <dgm:if name="Name29" func="var" arg="dir" op="equ" val="norm">
                      <dgm:alg type="tx">
                        <dgm:param type="parTxLTRAlign" val="l"/>
                        <dgm:param type="shpTxLTRAlignCh" val="l"/>
                        <dgm:param type="parTxRTLAlign" val="r"/>
                        <dgm:param type="shpTxRTLAlignCh" val="r"/>
                      </dgm:alg>
                    </dgm:if>
                    <dgm:else name="Name30">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2"/>
                    <dgm:constr type="rMarg" refType="primFontSz" fact="0.2"/>
                    <dgm:constr type="tMarg" refType="primFontSz" fact="0.1"/>
                    <dgm:constr type="bMarg" refType="primFontSz" fact="0.1"/>
                  </dgm:constrLst>
                  <dgm:ruleLst>
                    <dgm:rule type="w" val="NaN" fact="1" max="NaN"/>
                    <dgm:rule type="primFontSz" val="5" fact="NaN" max="NaN"/>
                  </dgm:ruleLst>
                </dgm:layoutNode>
              </dgm:layoutNode>
            </dgm:layoutNode>
            <dgm:forEach name="Name31" axis="followSib" ptType="sibTrans" cnt="1">
              <dgm:layoutNode name="spaceV">
                <dgm:alg type="sp"/>
                <dgm:shape xmlns:r="http://schemas.openxmlformats.org/officeDocument/2006/relationships" r:blip="">
                  <dgm:adjLst/>
                </dgm:shape>
                <dgm:presOf/>
              </dgm:layoutNode>
            </dgm:forEach>
          </dgm:forEach>
        </dgm:layoutNode>
      </dgm:if>
      <dgm:else name="Name32"/>
    </dgm:choose>
    <dgm:layoutNode name="maxNode">
      <dgm:alg type="lin"/>
      <dgm:shape xmlns:r="http://schemas.openxmlformats.org/officeDocument/2006/relationships" r:blip="">
        <dgm:adjLst/>
      </dgm:shape>
      <dgm:presOf/>
      <dgm:constrLst>
        <dgm:constr type="w" for="ch"/>
        <dgm:constr type="h" for="ch"/>
      </dgm:constrLst>
      <dgm:layoutNode name="Name33">
        <dgm:alg type="sp"/>
        <dgm:shape xmlns:r="http://schemas.openxmlformats.org/officeDocument/2006/relationships" r:blip="">
          <dgm:adjLst/>
        </dgm:shape>
        <dgm:presOf/>
      </dgm:layoutNode>
    </dgm:layoutNode>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76296D-BCD2-DE49-BDF6-8B431764B93E}" type="datetimeFigureOut">
              <a:rPr lang="es-ES_tradnl" smtClean="0"/>
              <a:t>15/10/16</a:t>
            </a:fld>
            <a:endParaRPr lang="es-ES_tradnl"/>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_tradn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C0B13C-4129-B74C-9DEB-4A8EED7D18B9}" type="slidenum">
              <a:rPr lang="es-ES_tradnl" smtClean="0"/>
              <a:t>‹#›</a:t>
            </a:fld>
            <a:endParaRPr lang="es-ES_tradnl"/>
          </a:p>
        </p:txBody>
      </p:sp>
    </p:spTree>
    <p:extLst>
      <p:ext uri="{BB962C8B-B14F-4D97-AF65-F5344CB8AC3E}">
        <p14:creationId xmlns:p14="http://schemas.microsoft.com/office/powerpoint/2010/main" val="10240688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 Id="rId3" Type="http://schemas.openxmlformats.org/officeDocument/2006/relationships/hyperlink" Target="NULL" TargetMode="Externa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AR" altLang="es-AR" smtClean="0"/>
          </a:p>
        </p:txBody>
      </p:sp>
      <p:sp>
        <p:nvSpPr>
          <p:cNvPr id="4" name="Slide Number Placeholder 3"/>
          <p:cNvSpPr>
            <a:spLocks noGrp="1"/>
          </p:cNvSpPr>
          <p:nvPr>
            <p:ph type="sldNum" sz="quarter" idx="5"/>
          </p:nvPr>
        </p:nvSpPr>
        <p:spPr/>
        <p:txBody>
          <a:bodyPr/>
          <a:lstStyle/>
          <a:p>
            <a:pPr>
              <a:defRPr/>
            </a:pPr>
            <a:fld id="{6992691B-E08F-4069-9E96-36A6783CEF9D}" type="slidenum">
              <a:rPr lang="en-US" smtClean="0"/>
              <a:pPr>
                <a:defRPr/>
              </a:pPr>
              <a:t>2</a:t>
            </a:fld>
            <a:endParaRPr lang="en-US"/>
          </a:p>
        </p:txBody>
      </p:sp>
    </p:spTree>
    <p:extLst>
      <p:ext uri="{BB962C8B-B14F-4D97-AF65-F5344CB8AC3E}">
        <p14:creationId xmlns:p14="http://schemas.microsoft.com/office/powerpoint/2010/main" val="4688163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dirty="0" smtClean="0"/>
              <a:t>Only 23% of respondents believe senior</a:t>
            </a:r>
          </a:p>
          <a:p>
            <a:r>
              <a:rPr lang="en-US" dirty="0" smtClean="0"/>
              <a:t>leadership gives strategic talent management the priority it deserves. </a:t>
            </a:r>
          </a:p>
          <a:p>
            <a:r>
              <a:rPr lang="en-US" dirty="0" err="1" smtClean="0"/>
              <a:t>Fuente</a:t>
            </a:r>
            <a:r>
              <a:rPr lang="en-US" dirty="0" smtClean="0"/>
              <a:t>: PMI THOUGHT LEADERSHIP SERIES | Rally the Talent to Win: Transforming Strategy into Reality</a:t>
            </a:r>
          </a:p>
          <a:p>
            <a:endParaRPr lang="en-US" dirty="0" smtClean="0"/>
          </a:p>
          <a:p>
            <a:endParaRPr lang="en-US" dirty="0" smtClean="0"/>
          </a:p>
          <a:p>
            <a:endParaRPr lang="en-US" dirty="0" smtClean="0"/>
          </a:p>
          <a:p>
            <a:r>
              <a:rPr lang="en-US" dirty="0" smtClean="0"/>
              <a:t>“Strategic talent” is defined in this study as the personnel needed by organizations to conduct</a:t>
            </a:r>
          </a:p>
          <a:p>
            <a:r>
              <a:rPr lang="en-US" dirty="0" smtClean="0"/>
              <a:t>successfully the projects and programs central to implementing and executing high-level strategy.</a:t>
            </a:r>
          </a:p>
          <a:p>
            <a:r>
              <a:rPr lang="en-US" dirty="0" smtClean="0"/>
              <a:t>“Strategic talent management” refers to the collective efforts involved in finding, hiring, developing,</a:t>
            </a:r>
          </a:p>
          <a:p>
            <a:r>
              <a:rPr lang="en-US" dirty="0" smtClean="0"/>
              <a:t>supervising, motivating, and retaining such talent.</a:t>
            </a:r>
          </a:p>
          <a:p>
            <a:endParaRPr lang="en-US" dirty="0" smtClean="0"/>
          </a:p>
          <a:p>
            <a:r>
              <a:rPr lang="en-US" dirty="0" smtClean="0"/>
              <a:t>Human Resources (HR) must enable company-wide talent strategy rather</a:t>
            </a:r>
          </a:p>
          <a:p>
            <a:r>
              <a:rPr lang="en-US" dirty="0" smtClean="0"/>
              <a:t>than remain a service function. Just as the C-suite needs to evolve at many</a:t>
            </a:r>
          </a:p>
          <a:p>
            <a:r>
              <a:rPr lang="en-US" dirty="0" smtClean="0"/>
              <a:t>organizations, so too must Human Resources. Rather than simply providing</a:t>
            </a:r>
          </a:p>
          <a:p>
            <a:r>
              <a:rPr lang="en-US" dirty="0" smtClean="0"/>
              <a:t>employee services, HR should work collaboratively as a partner in talent</a:t>
            </a:r>
          </a:p>
          <a:p>
            <a:r>
              <a:rPr lang="en-US" dirty="0" smtClean="0"/>
              <a:t>management, providing the necessary intellectual and practical advice. Moreover,</a:t>
            </a:r>
          </a:p>
          <a:p>
            <a:r>
              <a:rPr lang="en-US" dirty="0" smtClean="0"/>
              <a:t>HR executives need to shed their reputation of not understanding the business well</a:t>
            </a:r>
          </a:p>
          <a:p>
            <a:r>
              <a:rPr lang="en-US" dirty="0" smtClean="0"/>
              <a:t>enough—a weakness that our interviewees still cite frequently.</a:t>
            </a:r>
          </a:p>
          <a:p>
            <a:endParaRPr lang="en-US" dirty="0" smtClean="0"/>
          </a:p>
          <a:p>
            <a:endParaRPr lang="en-US" dirty="0" smtClean="0"/>
          </a:p>
          <a:p>
            <a:r>
              <a:rPr lang="en-US" dirty="0" smtClean="0"/>
              <a:t>Lessons from Strategic Talent Leaders</a:t>
            </a:r>
          </a:p>
          <a:p>
            <a:r>
              <a:rPr lang="en-US" dirty="0" smtClean="0"/>
              <a:t>At some organizations, managing talent at a strategy level is effective. </a:t>
            </a:r>
            <a:r>
              <a:rPr lang="en-US" dirty="0" err="1" smtClean="0"/>
              <a:t>Twentyfour</a:t>
            </a:r>
            <a:endParaRPr lang="en-US" dirty="0" smtClean="0"/>
          </a:p>
          <a:p>
            <a:r>
              <a:rPr lang="en-US" dirty="0" smtClean="0"/>
              <a:t>percent of survey respondents report that over the last three years they have</a:t>
            </a:r>
          </a:p>
          <a:p>
            <a:r>
              <a:rPr lang="en-US" dirty="0" smtClean="0"/>
              <a:t>had the talent in place to implement three quarters or more of their organizations’</a:t>
            </a:r>
          </a:p>
          <a:p>
            <a:r>
              <a:rPr lang="en-US" dirty="0" smtClean="0"/>
              <a:t>strategic initiatives. We have labeled this group “Strategic Talent Leaders.”</a:t>
            </a:r>
          </a:p>
          <a:p>
            <a:r>
              <a:rPr lang="en-US" dirty="0" smtClean="0"/>
              <a:t>Throughout this report we discuss the attributes that set this cohort apart.</a:t>
            </a:r>
          </a:p>
          <a:p>
            <a:r>
              <a:rPr lang="en-US" dirty="0" smtClean="0"/>
              <a:t>Perhaps most significant is the performance edge that managing talent strategically</a:t>
            </a:r>
          </a:p>
          <a:p>
            <a:r>
              <a:rPr lang="en-US" dirty="0" smtClean="0"/>
              <a:t>delivers. Sixty-one percent of Strategic Talent Leaders benchmark themselves as</a:t>
            </a:r>
          </a:p>
          <a:p>
            <a:r>
              <a:rPr lang="en-US" dirty="0" smtClean="0"/>
              <a:t>above average at strategy implementation (as measured against peers). Superior</a:t>
            </a:r>
          </a:p>
          <a:p>
            <a:r>
              <a:rPr lang="en-US" dirty="0" smtClean="0"/>
              <a:t>implementation has a measureable economic impact: 76% of Strategic Talent</a:t>
            </a:r>
          </a:p>
          <a:p>
            <a:r>
              <a:rPr lang="en-US" dirty="0" smtClean="0"/>
              <a:t>Leaders say their companies’ financial performance is above average and 24% say it</a:t>
            </a:r>
          </a:p>
          <a:p>
            <a:r>
              <a:rPr lang="en-US" dirty="0" smtClean="0"/>
              <a:t>is well above average.</a:t>
            </a:r>
          </a:p>
          <a:p>
            <a:endParaRPr lang="en-US" dirty="0" smtClean="0"/>
          </a:p>
        </p:txBody>
      </p:sp>
      <p:sp>
        <p:nvSpPr>
          <p:cNvPr id="4" name="Slide Number Placeholder 3"/>
          <p:cNvSpPr>
            <a:spLocks noGrp="1"/>
          </p:cNvSpPr>
          <p:nvPr>
            <p:ph type="sldNum" sz="quarter" idx="10"/>
          </p:nvPr>
        </p:nvSpPr>
        <p:spPr/>
        <p:txBody>
          <a:bodyPr/>
          <a:lstStyle/>
          <a:p>
            <a:fld id="{180DE374-9170-4238-9387-1C4AD59CEF1A}" type="slidenum">
              <a:rPr lang="en-US" smtClean="0"/>
              <a:pPr/>
              <a:t>12</a:t>
            </a:fld>
            <a:endParaRPr lang="en-US"/>
          </a:p>
        </p:txBody>
      </p:sp>
    </p:spTree>
    <p:extLst>
      <p:ext uri="{BB962C8B-B14F-4D97-AF65-F5344CB8AC3E}">
        <p14:creationId xmlns:p14="http://schemas.microsoft.com/office/powerpoint/2010/main" val="11920014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622300" fontAlgn="auto">
              <a:lnSpc>
                <a:spcPct val="90000"/>
              </a:lnSpc>
              <a:spcBef>
                <a:spcPts val="0"/>
              </a:spcBef>
              <a:spcAft>
                <a:spcPct val="35000"/>
              </a:spcAft>
              <a:buClr>
                <a:srgbClr val="2E4E74"/>
              </a:buClr>
              <a:defRPr/>
            </a:pPr>
            <a:r>
              <a:rPr lang="es-CL" sz="1200" i="1" kern="0" dirty="0" smtClean="0">
                <a:solidFill>
                  <a:srgbClr val="800000"/>
                </a:solidFill>
                <a:latin typeface="+mn-lt"/>
                <a:ea typeface="+mn-ea"/>
                <a:cs typeface="Bliss 2 Light"/>
              </a:rPr>
              <a:t>Procesos de desarrollo formales, entrenamiento continuo y un plan definido de carrera</a:t>
            </a:r>
            <a:endParaRPr lang="es-CL" sz="1200" i="1" kern="0" dirty="0">
              <a:solidFill>
                <a:srgbClr val="800000"/>
              </a:solidFill>
              <a:latin typeface="+mn-lt"/>
              <a:ea typeface="+mn-ea"/>
              <a:cs typeface="Bliss 2 Light"/>
            </a:endParaRPr>
          </a:p>
        </p:txBody>
      </p:sp>
      <p:sp>
        <p:nvSpPr>
          <p:cNvPr id="4" name="Slide Number Placeholder 3"/>
          <p:cNvSpPr>
            <a:spLocks noGrp="1"/>
          </p:cNvSpPr>
          <p:nvPr>
            <p:ph type="sldNum" sz="quarter" idx="10"/>
          </p:nvPr>
        </p:nvSpPr>
        <p:spPr/>
        <p:txBody>
          <a:bodyPr/>
          <a:lstStyle/>
          <a:p>
            <a:fld id="{180DE374-9170-4238-9387-1C4AD59CEF1A}" type="slidenum">
              <a:rPr lang="en-US" smtClean="0"/>
              <a:pPr/>
              <a:t>13</a:t>
            </a:fld>
            <a:endParaRPr lang="en-US"/>
          </a:p>
        </p:txBody>
      </p:sp>
    </p:spTree>
    <p:extLst>
      <p:ext uri="{BB962C8B-B14F-4D97-AF65-F5344CB8AC3E}">
        <p14:creationId xmlns:p14="http://schemas.microsoft.com/office/powerpoint/2010/main" val="13984528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n-US" dirty="0" smtClean="0"/>
              <a:t>El </a:t>
            </a:r>
            <a:r>
              <a:rPr lang="en-US" dirty="0" err="1" smtClean="0"/>
              <a:t>Triángulo</a:t>
            </a:r>
            <a:r>
              <a:rPr lang="en-US" dirty="0" smtClean="0"/>
              <a:t> del </a:t>
            </a:r>
            <a:r>
              <a:rPr lang="en-US" dirty="0" err="1" smtClean="0"/>
              <a:t>Talento</a:t>
            </a:r>
            <a:r>
              <a:rPr lang="en-US" dirty="0" smtClean="0"/>
              <a:t> de PMI</a:t>
            </a:r>
            <a:r>
              <a:rPr lang="en-US" baseline="0" dirty="0" smtClean="0"/>
              <a:t> </a:t>
            </a:r>
            <a:r>
              <a:rPr lang="en-US" baseline="0" dirty="0" err="1" smtClean="0"/>
              <a:t>representa</a:t>
            </a:r>
            <a:r>
              <a:rPr lang="en-US" baseline="0" dirty="0" smtClean="0"/>
              <a:t> el </a:t>
            </a:r>
            <a:r>
              <a:rPr lang="en-US" baseline="0" dirty="0" err="1" smtClean="0"/>
              <a:t>conjunto</a:t>
            </a:r>
            <a:r>
              <a:rPr lang="en-US" baseline="0" dirty="0" smtClean="0"/>
              <a:t> de </a:t>
            </a:r>
            <a:r>
              <a:rPr lang="en-US" baseline="0" dirty="0" err="1" smtClean="0"/>
              <a:t>habilidades</a:t>
            </a:r>
            <a:r>
              <a:rPr lang="en-US" baseline="0" dirty="0" smtClean="0"/>
              <a:t> que las </a:t>
            </a:r>
            <a:r>
              <a:rPr lang="en-US" baseline="0" dirty="0" err="1" smtClean="0"/>
              <a:t>organizaciones</a:t>
            </a:r>
            <a:r>
              <a:rPr lang="en-US" baseline="0" dirty="0" smtClean="0"/>
              <a:t> del </a:t>
            </a:r>
            <a:r>
              <a:rPr lang="en-US" baseline="0" dirty="0" err="1" smtClean="0"/>
              <a:t>mundo</a:t>
            </a:r>
            <a:r>
              <a:rPr lang="en-US" baseline="0" dirty="0" smtClean="0"/>
              <a:t> </a:t>
            </a:r>
            <a:r>
              <a:rPr lang="en-US" baseline="0" dirty="0" err="1" smtClean="0"/>
              <a:t>consideran</a:t>
            </a:r>
            <a:r>
              <a:rPr lang="en-US" baseline="0" dirty="0" smtClean="0"/>
              <a:t> </a:t>
            </a:r>
            <a:r>
              <a:rPr lang="en-US" baseline="0" dirty="0" err="1" smtClean="0"/>
              <a:t>críticas</a:t>
            </a:r>
            <a:r>
              <a:rPr lang="en-US" baseline="0" dirty="0" smtClean="0"/>
              <a:t> para </a:t>
            </a:r>
            <a:r>
              <a:rPr lang="en-US" baseline="0" dirty="0" err="1" smtClean="0"/>
              <a:t>los</a:t>
            </a:r>
            <a:r>
              <a:rPr lang="en-US" baseline="0" dirty="0" smtClean="0"/>
              <a:t> </a:t>
            </a:r>
            <a:r>
              <a:rPr lang="en-US" baseline="0" dirty="0" err="1" smtClean="0"/>
              <a:t>profesionales</a:t>
            </a:r>
            <a:r>
              <a:rPr lang="en-US" baseline="0" dirty="0" smtClean="0"/>
              <a:t> de </a:t>
            </a:r>
            <a:r>
              <a:rPr lang="en-US" baseline="0" dirty="0" err="1" smtClean="0"/>
              <a:t>proyectos</a:t>
            </a:r>
            <a:endParaRPr lang="en-US" baseline="0" dirty="0" smtClean="0"/>
          </a:p>
          <a:p>
            <a:endParaRPr lang="en-US" dirty="0" smtClean="0"/>
          </a:p>
          <a:p>
            <a:r>
              <a:rPr lang="en-US" dirty="0" smtClean="0"/>
              <a:t>Talent Triangle</a:t>
            </a:r>
          </a:p>
          <a:p>
            <a:r>
              <a:rPr lang="en-US" dirty="0" smtClean="0"/>
              <a:t>While technical skills are core to project and program management, PMI research tells us they’re not enough in today’s increasingly complex and competitive global marketplace. Companies are seeking added skills in leadership and business intelligence — competencies that can support longer-range strategic objectives that contribute to the bottom line.</a:t>
            </a:r>
          </a:p>
          <a:p>
            <a:endParaRPr lang="en-US" dirty="0" smtClean="0"/>
          </a:p>
          <a:p>
            <a:r>
              <a:rPr lang="en-US" dirty="0" smtClean="0"/>
              <a:t>The ideal skill set — the Talent Triangle — is a combination of technical, leadership, and strategic and business management expertise.</a:t>
            </a:r>
          </a:p>
          <a:p>
            <a:endParaRPr lang="en-US" dirty="0" smtClean="0"/>
          </a:p>
          <a:p>
            <a:r>
              <a:rPr lang="en-US" dirty="0" smtClean="0"/>
              <a:t>What this means to project and program talent — what this means to you — is a focus on developing the additional skills you need to meet the evolving demands on your profession. But in doing so, it also means new opportunities to elevate your value as a strategic partner in business success.</a:t>
            </a:r>
          </a:p>
          <a:p>
            <a:endParaRPr lang="es-AR" dirty="0" smtClean="0"/>
          </a:p>
          <a:p>
            <a:endParaRPr lang="es-AR" dirty="0"/>
          </a:p>
        </p:txBody>
      </p:sp>
      <p:sp>
        <p:nvSpPr>
          <p:cNvPr id="4" name="3 Marcador de número de diapositiva"/>
          <p:cNvSpPr>
            <a:spLocks noGrp="1"/>
          </p:cNvSpPr>
          <p:nvPr>
            <p:ph type="sldNum" sz="quarter" idx="10"/>
          </p:nvPr>
        </p:nvSpPr>
        <p:spPr/>
        <p:txBody>
          <a:bodyPr/>
          <a:lstStyle/>
          <a:p>
            <a:fld id="{180DE374-9170-4238-9387-1C4AD59CEF1A}"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17185306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sz="1200" b="0" kern="1200" dirty="0" smtClean="0">
                <a:solidFill>
                  <a:schemeClr val="tx1"/>
                </a:solidFill>
                <a:effectLst/>
                <a:latin typeface="+mn-lt"/>
                <a:ea typeface="+mn-ea"/>
                <a:cs typeface="+mn-cs"/>
              </a:rPr>
              <a:t>A </a:t>
            </a:r>
            <a:r>
              <a:rPr lang="en-US" sz="1200" b="0" kern="1200" dirty="0" err="1" smtClean="0">
                <a:solidFill>
                  <a:schemeClr val="tx1"/>
                </a:solidFill>
                <a:effectLst/>
                <a:latin typeface="+mn-lt"/>
                <a:ea typeface="+mn-ea"/>
                <a:cs typeface="+mn-cs"/>
              </a:rPr>
              <a:t>pesar</a:t>
            </a:r>
            <a:r>
              <a:rPr lang="en-US" sz="1200" b="0" kern="1200" dirty="0" smtClean="0">
                <a:solidFill>
                  <a:schemeClr val="tx1"/>
                </a:solidFill>
                <a:effectLst/>
                <a:latin typeface="+mn-lt"/>
                <a:ea typeface="+mn-ea"/>
                <a:cs typeface="+mn-cs"/>
              </a:rPr>
              <a:t> de la </a:t>
            </a:r>
            <a:r>
              <a:rPr lang="en-US" sz="1200" b="0" kern="1200" dirty="0" err="1" smtClean="0">
                <a:solidFill>
                  <a:schemeClr val="tx1"/>
                </a:solidFill>
                <a:effectLst/>
                <a:latin typeface="+mn-lt"/>
                <a:ea typeface="+mn-ea"/>
                <a:cs typeface="+mn-cs"/>
              </a:rPr>
              <a:t>evidente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importancia</a:t>
            </a:r>
            <a:r>
              <a:rPr lang="en-US" sz="1200" b="0" kern="1200" dirty="0" smtClean="0">
                <a:solidFill>
                  <a:schemeClr val="tx1"/>
                </a:solidFill>
                <a:effectLst/>
                <a:latin typeface="+mn-lt"/>
                <a:ea typeface="+mn-ea"/>
                <a:cs typeface="+mn-cs"/>
              </a:rPr>
              <a:t> de los </a:t>
            </a:r>
            <a:r>
              <a:rPr lang="en-US" sz="1200" b="0" kern="1200" dirty="0" err="1" smtClean="0">
                <a:solidFill>
                  <a:schemeClr val="tx1"/>
                </a:solidFill>
                <a:effectLst/>
                <a:latin typeface="+mn-lt"/>
                <a:ea typeface="+mn-ea"/>
                <a:cs typeface="+mn-cs"/>
              </a:rPr>
              <a:t>requisitos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para</a:t>
            </a:r>
            <a:r>
              <a:rPr lang="en-US" sz="1200" b="0" kern="1200" dirty="0" smtClean="0">
                <a:solidFill>
                  <a:schemeClr val="tx1"/>
                </a:solidFill>
                <a:effectLst/>
                <a:latin typeface="+mn-lt"/>
                <a:ea typeface="+mn-ea"/>
                <a:cs typeface="+mn-cs"/>
              </a:rPr>
              <a:t> el valor y los </a:t>
            </a:r>
            <a:r>
              <a:rPr lang="en-US" sz="1200" b="0" kern="1200" dirty="0" err="1" smtClean="0">
                <a:solidFill>
                  <a:schemeClr val="tx1"/>
                </a:solidFill>
                <a:effectLst/>
                <a:latin typeface="+mn-lt"/>
                <a:ea typeface="+mn-ea"/>
                <a:cs typeface="+mn-cs"/>
              </a:rPr>
              <a:t>resultados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comerciales</a:t>
            </a:r>
            <a:r>
              <a:rPr lang="en-US" sz="1200" b="0" kern="1200" dirty="0" smtClean="0">
                <a:solidFill>
                  <a:schemeClr val="tx1"/>
                </a:solidFill>
                <a:effectLst/>
                <a:latin typeface="+mn-lt"/>
                <a:ea typeface="+mn-ea"/>
                <a:cs typeface="+mn-cs"/>
              </a:rPr>
              <a:t> del </a:t>
            </a:r>
            <a:r>
              <a:rPr lang="en-US" sz="1200" b="0" kern="1200" dirty="0" err="1" smtClean="0">
                <a:solidFill>
                  <a:schemeClr val="tx1"/>
                </a:solidFill>
                <a:effectLst/>
                <a:latin typeface="+mn-lt"/>
                <a:ea typeface="+mn-ea"/>
                <a:cs typeface="+mn-cs"/>
              </a:rPr>
              <a:t>proyecto</a:t>
            </a:r>
            <a:r>
              <a:rPr lang="en-US" sz="1200" b="0" kern="1200" dirty="0" smtClean="0">
                <a:solidFill>
                  <a:schemeClr val="tx1"/>
                </a:solidFill>
                <a:effectLst/>
                <a:latin typeface="+mn-lt"/>
                <a:ea typeface="+mn-ea"/>
                <a:cs typeface="+mn-cs"/>
              </a:rPr>
              <a:t>, son </a:t>
            </a:r>
            <a:r>
              <a:rPr lang="en-US" sz="1200" b="0" kern="1200" dirty="0" err="1" smtClean="0">
                <a:solidFill>
                  <a:schemeClr val="tx1"/>
                </a:solidFill>
                <a:effectLst/>
                <a:latin typeface="+mn-lt"/>
                <a:ea typeface="+mn-ea"/>
                <a:cs typeface="+mn-cs"/>
              </a:rPr>
              <a:t>escasas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las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investigaciones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provechosas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sobre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cómo</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las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organizaciones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perciben</a:t>
            </a:r>
            <a:r>
              <a:rPr lang="en-US" sz="1200" b="0" kern="1200" dirty="0" smtClean="0">
                <a:solidFill>
                  <a:schemeClr val="tx1"/>
                </a:solidFill>
                <a:effectLst/>
                <a:latin typeface="+mn-lt"/>
                <a:ea typeface="+mn-ea"/>
                <a:cs typeface="+mn-cs"/>
              </a:rPr>
              <a:t> y </a:t>
            </a:r>
            <a:r>
              <a:rPr lang="en-US" sz="1200" b="0" kern="1200" dirty="0" err="1" smtClean="0">
                <a:solidFill>
                  <a:schemeClr val="tx1"/>
                </a:solidFill>
                <a:effectLst/>
                <a:latin typeface="+mn-lt"/>
                <a:ea typeface="+mn-ea"/>
                <a:cs typeface="+mn-cs"/>
              </a:rPr>
              <a:t>abordan</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este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componente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crítico</a:t>
            </a:r>
            <a:r>
              <a:rPr lang="en-US" sz="1200" b="0" kern="1200" dirty="0" smtClean="0">
                <a:solidFill>
                  <a:schemeClr val="tx1"/>
                </a:solidFill>
                <a:effectLst/>
                <a:latin typeface="+mn-lt"/>
                <a:ea typeface="+mn-ea"/>
                <a:cs typeface="+mn-cs"/>
              </a:rPr>
              <a:t> de los </a:t>
            </a:r>
            <a:r>
              <a:rPr lang="en-US" sz="1200" b="0" kern="1200" dirty="0" err="1" smtClean="0">
                <a:solidFill>
                  <a:schemeClr val="tx1"/>
                </a:solidFill>
                <a:effectLst/>
                <a:latin typeface="+mn-lt"/>
                <a:ea typeface="+mn-ea"/>
                <a:cs typeface="+mn-cs"/>
              </a:rPr>
              <a:t>proyectos</a:t>
            </a:r>
            <a:r>
              <a:rPr lang="en-US" sz="1200" b="0" kern="1200" dirty="0" smtClean="0">
                <a:solidFill>
                  <a:schemeClr val="tx1"/>
                </a:solidFill>
                <a:effectLst/>
                <a:latin typeface="+mn-lt"/>
                <a:ea typeface="+mn-ea"/>
                <a:cs typeface="+mn-cs"/>
              </a:rPr>
              <a:t> y </a:t>
            </a:r>
            <a:r>
              <a:rPr lang="en-US" sz="1200" b="0" kern="1200" dirty="0" err="1" smtClean="0">
                <a:solidFill>
                  <a:schemeClr val="tx1"/>
                </a:solidFill>
                <a:effectLst/>
                <a:latin typeface="+mn-lt"/>
                <a:ea typeface="+mn-ea"/>
                <a:cs typeface="+mn-cs"/>
              </a:rPr>
              <a:t>programas</a:t>
            </a:r>
            <a:r>
              <a:rPr lang="en-US" sz="1200" b="0" kern="1200" dirty="0" smtClean="0">
                <a:solidFill>
                  <a:schemeClr val="tx1"/>
                </a:solidFill>
                <a:effectLst/>
                <a:latin typeface="+mn-lt"/>
                <a:ea typeface="+mn-ea"/>
                <a:cs typeface="+mn-cs"/>
              </a:rPr>
              <a:t>. </a:t>
            </a:r>
            <a:endParaRPr lang="en-US" dirty="0" smtClean="0"/>
          </a:p>
          <a:p>
            <a:r>
              <a:rPr lang="en-US" sz="1200" b="0" kern="1200" dirty="0" smtClean="0">
                <a:solidFill>
                  <a:schemeClr val="tx1"/>
                </a:solidFill>
                <a:effectLst/>
                <a:latin typeface="+mn-lt"/>
                <a:ea typeface="+mn-ea"/>
                <a:cs typeface="+mn-cs"/>
              </a:rPr>
              <a:t>En </a:t>
            </a:r>
            <a:r>
              <a:rPr lang="en-US" sz="1200" b="0" kern="1200" dirty="0" err="1" smtClean="0">
                <a:solidFill>
                  <a:schemeClr val="tx1"/>
                </a:solidFill>
                <a:effectLst/>
                <a:latin typeface="+mn-lt"/>
                <a:ea typeface="+mn-ea"/>
                <a:cs typeface="+mn-cs"/>
              </a:rPr>
              <a:t>este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informe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detallado</a:t>
            </a:r>
            <a:r>
              <a:rPr lang="en-US" sz="1200" b="0" kern="1200" dirty="0" smtClean="0">
                <a:solidFill>
                  <a:schemeClr val="tx1"/>
                </a:solidFill>
                <a:effectLst/>
                <a:latin typeface="+mn-lt"/>
                <a:ea typeface="+mn-ea"/>
                <a:cs typeface="+mn-cs"/>
              </a:rPr>
              <a:t> </a:t>
            </a:r>
            <a:r>
              <a:rPr lang="en-US" sz="1200" b="0" i="1" kern="1200" dirty="0" err="1" smtClean="0">
                <a:solidFill>
                  <a:schemeClr val="tx1"/>
                </a:solidFill>
                <a:effectLst/>
                <a:latin typeface="+mn-lt"/>
                <a:ea typeface="+mn-ea"/>
                <a:cs typeface="+mn-cs"/>
              </a:rPr>
              <a:t>Pulso</a:t>
            </a:r>
            <a:r>
              <a:rPr lang="en-US" sz="1200" b="0" i="1" kern="1200" dirty="0" smtClean="0">
                <a:solidFill>
                  <a:schemeClr val="tx1"/>
                </a:solidFill>
                <a:effectLst/>
                <a:latin typeface="+mn-lt"/>
                <a:ea typeface="+mn-ea"/>
                <a:cs typeface="+mn-cs"/>
              </a:rPr>
              <a:t> de la </a:t>
            </a:r>
            <a:r>
              <a:rPr lang="en-US" sz="1200" b="0" i="1" kern="1200" dirty="0" err="1" smtClean="0">
                <a:solidFill>
                  <a:schemeClr val="tx1"/>
                </a:solidFill>
                <a:effectLst/>
                <a:latin typeface="+mn-lt"/>
                <a:ea typeface="+mn-ea"/>
                <a:cs typeface="+mn-cs"/>
              </a:rPr>
              <a:t>profesión</a:t>
            </a:r>
            <a:r>
              <a:rPr lang="en-US" sz="1200" b="0" kern="1200" dirty="0" smtClean="0">
                <a:solidFill>
                  <a:schemeClr val="tx1"/>
                </a:solidFill>
                <a:effectLst/>
                <a:latin typeface="+mn-lt"/>
                <a:ea typeface="+mn-ea"/>
                <a:cs typeface="+mn-cs"/>
              </a:rPr>
              <a:t>® se </a:t>
            </a:r>
            <a:r>
              <a:rPr lang="en-US" sz="1200" b="0" kern="1200" dirty="0" err="1" smtClean="0">
                <a:solidFill>
                  <a:schemeClr val="tx1"/>
                </a:solidFill>
                <a:effectLst/>
                <a:latin typeface="+mn-lt"/>
                <a:ea typeface="+mn-ea"/>
                <a:cs typeface="+mn-cs"/>
              </a:rPr>
              <a:t>abordara</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esta</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deficiencia</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Basándose</a:t>
            </a:r>
            <a:r>
              <a:rPr lang="en-US" sz="1200" b="0" kern="1200" dirty="0" smtClean="0">
                <a:solidFill>
                  <a:schemeClr val="tx1"/>
                </a:solidFill>
                <a:effectLst/>
                <a:latin typeface="+mn-lt"/>
                <a:ea typeface="+mn-ea"/>
                <a:cs typeface="+mn-cs"/>
              </a:rPr>
              <a:t> en </a:t>
            </a:r>
            <a:r>
              <a:rPr lang="en-US" sz="1200" b="0" kern="1200" dirty="0" err="1" smtClean="0">
                <a:solidFill>
                  <a:schemeClr val="tx1"/>
                </a:solidFill>
                <a:effectLst/>
                <a:latin typeface="+mn-lt"/>
                <a:ea typeface="+mn-ea"/>
                <a:cs typeface="+mn-cs"/>
              </a:rPr>
              <a:t>una</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exhaustiva</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encuesta</a:t>
            </a:r>
            <a:r>
              <a:rPr lang="en-US" sz="1200" b="0" kern="1200" dirty="0" smtClean="0">
                <a:solidFill>
                  <a:schemeClr val="tx1"/>
                </a:solidFill>
                <a:effectLst/>
                <a:latin typeface="+mn-lt"/>
                <a:ea typeface="+mn-ea"/>
                <a:cs typeface="+mn-cs"/>
              </a:rPr>
              <a:t> de </a:t>
            </a:r>
            <a:r>
              <a:rPr lang="en-US" sz="1200" b="0" kern="1200" dirty="0" err="1" smtClean="0">
                <a:solidFill>
                  <a:schemeClr val="tx1"/>
                </a:solidFill>
                <a:effectLst/>
                <a:latin typeface="+mn-lt"/>
                <a:ea typeface="+mn-ea"/>
                <a:cs typeface="+mn-cs"/>
              </a:rPr>
              <a:t>más</a:t>
            </a:r>
            <a:r>
              <a:rPr lang="en-US" sz="1200" b="0" kern="1200" dirty="0" smtClean="0">
                <a:solidFill>
                  <a:schemeClr val="tx1"/>
                </a:solidFill>
                <a:effectLst/>
                <a:latin typeface="+mn-lt"/>
                <a:ea typeface="+mn-ea"/>
                <a:cs typeface="+mn-cs"/>
              </a:rPr>
              <a:t> de 2000 </a:t>
            </a:r>
            <a:r>
              <a:rPr lang="en-US" sz="1200" b="0" kern="1200" dirty="0" err="1" smtClean="0">
                <a:solidFill>
                  <a:schemeClr val="tx1"/>
                </a:solidFill>
                <a:effectLst/>
                <a:latin typeface="+mn-lt"/>
                <a:ea typeface="+mn-ea"/>
                <a:cs typeface="+mn-cs"/>
              </a:rPr>
              <a:t>profesionales</a:t>
            </a:r>
            <a:r>
              <a:rPr lang="en-US" sz="1200" b="0" kern="1200" dirty="0" smtClean="0">
                <a:solidFill>
                  <a:schemeClr val="tx1"/>
                </a:solidFill>
                <a:effectLst/>
                <a:latin typeface="+mn-lt"/>
                <a:ea typeface="+mn-ea"/>
                <a:cs typeface="+mn-cs"/>
              </a:rPr>
              <a:t>, se </a:t>
            </a:r>
            <a:r>
              <a:rPr lang="en-US" sz="1200" b="0" kern="1200" dirty="0" err="1" smtClean="0">
                <a:solidFill>
                  <a:schemeClr val="tx1"/>
                </a:solidFill>
                <a:effectLst/>
                <a:latin typeface="+mn-lt"/>
                <a:ea typeface="+mn-ea"/>
                <a:cs typeface="+mn-cs"/>
              </a:rPr>
              <a:t>presenta</a:t>
            </a:r>
            <a:r>
              <a:rPr lang="en-US" sz="1200" b="0" kern="1200" dirty="0" smtClean="0">
                <a:solidFill>
                  <a:schemeClr val="tx1"/>
                </a:solidFill>
                <a:effectLst/>
                <a:latin typeface="+mn-lt"/>
                <a:ea typeface="+mn-ea"/>
                <a:cs typeface="+mn-cs"/>
              </a:rPr>
              <a:t> en </a:t>
            </a:r>
            <a:r>
              <a:rPr lang="en-US" sz="1200" b="0" kern="1200" dirty="0" err="1" smtClean="0">
                <a:solidFill>
                  <a:schemeClr val="tx1"/>
                </a:solidFill>
                <a:effectLst/>
                <a:latin typeface="+mn-lt"/>
                <a:ea typeface="+mn-ea"/>
                <a:cs typeface="+mn-cs"/>
              </a:rPr>
              <a:t>este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informe</a:t>
            </a:r>
            <a:r>
              <a:rPr lang="en-US" sz="1200" b="0" kern="1200" dirty="0" smtClean="0">
                <a:solidFill>
                  <a:schemeClr val="tx1"/>
                </a:solidFill>
                <a:effectLst/>
                <a:latin typeface="+mn-lt"/>
                <a:ea typeface="+mn-ea"/>
                <a:cs typeface="+mn-cs"/>
              </a:rPr>
              <a:t> un </a:t>
            </a:r>
            <a:r>
              <a:rPr lang="en-US" sz="1200" b="0" kern="1200" dirty="0" err="1" smtClean="0">
                <a:solidFill>
                  <a:schemeClr val="tx1"/>
                </a:solidFill>
                <a:effectLst/>
                <a:latin typeface="+mn-lt"/>
                <a:ea typeface="+mn-ea"/>
                <a:cs typeface="+mn-cs"/>
              </a:rPr>
              <a:t>vistazo</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oportuno</a:t>
            </a:r>
            <a:r>
              <a:rPr lang="en-US" sz="1200" b="0" kern="1200" dirty="0" smtClean="0">
                <a:solidFill>
                  <a:schemeClr val="tx1"/>
                </a:solidFill>
                <a:effectLst/>
                <a:latin typeface="+mn-lt"/>
                <a:ea typeface="+mn-ea"/>
                <a:cs typeface="+mn-cs"/>
              </a:rPr>
              <a:t> y sin </a:t>
            </a:r>
            <a:r>
              <a:rPr lang="en-US" sz="1200" b="0" kern="1200" dirty="0" err="1" smtClean="0">
                <a:solidFill>
                  <a:schemeClr val="tx1"/>
                </a:solidFill>
                <a:effectLst/>
                <a:latin typeface="+mn-lt"/>
                <a:ea typeface="+mn-ea"/>
                <a:cs typeface="+mn-cs"/>
              </a:rPr>
              <a:t>precedentes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sobre</a:t>
            </a:r>
            <a:r>
              <a:rPr lang="en-US" sz="1200" b="0" kern="1200" dirty="0" smtClean="0">
                <a:solidFill>
                  <a:schemeClr val="tx1"/>
                </a:solidFill>
                <a:effectLst/>
                <a:latin typeface="+mn-lt"/>
                <a:ea typeface="+mn-ea"/>
                <a:cs typeface="+mn-cs"/>
              </a:rPr>
              <a:t> la </a:t>
            </a:r>
            <a:r>
              <a:rPr lang="en-US" sz="1200" b="0" kern="1200" dirty="0" err="1" smtClean="0">
                <a:solidFill>
                  <a:schemeClr val="tx1"/>
                </a:solidFill>
                <a:effectLst/>
                <a:latin typeface="+mn-lt"/>
                <a:ea typeface="+mn-ea"/>
                <a:cs typeface="+mn-cs"/>
              </a:rPr>
              <a:t>práctica</a:t>
            </a:r>
            <a:r>
              <a:rPr lang="en-US" sz="1200" b="0" kern="1200" dirty="0" smtClean="0">
                <a:solidFill>
                  <a:schemeClr val="tx1"/>
                </a:solidFill>
                <a:effectLst/>
                <a:latin typeface="+mn-lt"/>
                <a:ea typeface="+mn-ea"/>
                <a:cs typeface="+mn-cs"/>
              </a:rPr>
              <a:t> actual de la </a:t>
            </a:r>
            <a:r>
              <a:rPr lang="en-US" sz="1200" b="0" kern="1200" dirty="0" err="1" smtClean="0">
                <a:solidFill>
                  <a:schemeClr val="tx1"/>
                </a:solidFill>
                <a:effectLst/>
                <a:latin typeface="+mn-lt"/>
                <a:ea typeface="+mn-ea"/>
                <a:cs typeface="+mn-cs"/>
              </a:rPr>
              <a:t>gestión</a:t>
            </a:r>
            <a:r>
              <a:rPr lang="en-US" sz="1200" b="0" kern="1200" dirty="0" smtClean="0">
                <a:solidFill>
                  <a:schemeClr val="tx1"/>
                </a:solidFill>
                <a:effectLst/>
                <a:latin typeface="+mn-lt"/>
                <a:ea typeface="+mn-ea"/>
                <a:cs typeface="+mn-cs"/>
              </a:rPr>
              <a:t> de </a:t>
            </a:r>
            <a:r>
              <a:rPr lang="en-US" sz="1200" b="0" kern="1200" dirty="0" err="1" smtClean="0">
                <a:solidFill>
                  <a:schemeClr val="tx1"/>
                </a:solidFill>
                <a:effectLst/>
                <a:latin typeface="+mn-lt"/>
                <a:ea typeface="+mn-ea"/>
                <a:cs typeface="+mn-cs"/>
              </a:rPr>
              <a:t>requisitos</a:t>
            </a:r>
            <a:r>
              <a:rPr lang="en-US" sz="1200" b="0" kern="1200" dirty="0" smtClean="0">
                <a:solidFill>
                  <a:schemeClr val="tx1"/>
                </a:solidFill>
                <a:effectLst/>
                <a:latin typeface="+mn-lt"/>
                <a:ea typeface="+mn-ea"/>
                <a:cs typeface="+mn-cs"/>
              </a:rPr>
              <a:t> y </a:t>
            </a:r>
            <a:r>
              <a:rPr lang="en-US" sz="1200" b="0" kern="1200" dirty="0" err="1" smtClean="0">
                <a:solidFill>
                  <a:schemeClr val="tx1"/>
                </a:solidFill>
                <a:effectLst/>
                <a:latin typeface="+mn-lt"/>
                <a:ea typeface="+mn-ea"/>
                <a:cs typeface="+mn-cs"/>
              </a:rPr>
              <a:t>su</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impacto</a:t>
            </a:r>
            <a:r>
              <a:rPr lang="en-US" sz="1200" b="0" kern="1200" dirty="0" smtClean="0">
                <a:solidFill>
                  <a:schemeClr val="tx1"/>
                </a:solidFill>
                <a:effectLst/>
                <a:latin typeface="+mn-lt"/>
                <a:ea typeface="+mn-ea"/>
                <a:cs typeface="+mn-cs"/>
              </a:rPr>
              <a:t> en los </a:t>
            </a:r>
            <a:r>
              <a:rPr lang="en-US" sz="1200" b="0" kern="1200" dirty="0" err="1" smtClean="0">
                <a:solidFill>
                  <a:schemeClr val="tx1"/>
                </a:solidFill>
                <a:effectLst/>
                <a:latin typeface="+mn-lt"/>
                <a:ea typeface="+mn-ea"/>
                <a:cs typeface="+mn-cs"/>
              </a:rPr>
              <a:t>proyectos</a:t>
            </a:r>
            <a:r>
              <a:rPr lang="en-US" sz="1200" b="0" kern="1200" dirty="0" smtClean="0">
                <a:solidFill>
                  <a:schemeClr val="tx1"/>
                </a:solidFill>
                <a:effectLst/>
                <a:latin typeface="+mn-lt"/>
                <a:ea typeface="+mn-ea"/>
                <a:cs typeface="+mn-cs"/>
              </a:rPr>
              <a:t> y </a:t>
            </a:r>
            <a:r>
              <a:rPr lang="en-US" sz="1200" b="0" kern="1200" dirty="0" err="1" smtClean="0">
                <a:solidFill>
                  <a:schemeClr val="tx1"/>
                </a:solidFill>
                <a:effectLst/>
                <a:latin typeface="+mn-lt"/>
                <a:ea typeface="+mn-ea"/>
                <a:cs typeface="+mn-cs"/>
              </a:rPr>
              <a:t>programas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que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incluye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datos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exclusivos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análisis</a:t>
            </a:r>
            <a:r>
              <a:rPr lang="en-US" sz="1200" b="0" kern="1200" dirty="0" smtClean="0">
                <a:solidFill>
                  <a:schemeClr val="tx1"/>
                </a:solidFill>
                <a:effectLst/>
                <a:latin typeface="+mn-lt"/>
                <a:ea typeface="+mn-ea"/>
                <a:cs typeface="+mn-cs"/>
              </a:rPr>
              <a:t> y </a:t>
            </a:r>
            <a:r>
              <a:rPr lang="en-US" sz="1200" b="0" kern="1200" dirty="0" err="1" smtClean="0">
                <a:solidFill>
                  <a:schemeClr val="tx1"/>
                </a:solidFill>
                <a:effectLst/>
                <a:latin typeface="+mn-lt"/>
                <a:ea typeface="+mn-ea"/>
                <a:cs typeface="+mn-cs"/>
              </a:rPr>
              <a:t>perspectivas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relacionadas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sobre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temas</a:t>
            </a:r>
            <a:r>
              <a:rPr lang="en-US" sz="1200" b="0" kern="1200" dirty="0" smtClean="0">
                <a:solidFill>
                  <a:schemeClr val="tx1"/>
                </a:solidFill>
                <a:effectLst/>
                <a:latin typeface="+mn-lt"/>
                <a:ea typeface="+mn-ea"/>
                <a:cs typeface="+mn-cs"/>
              </a:rPr>
              <a:t> y </a:t>
            </a:r>
            <a:r>
              <a:rPr lang="en-US" sz="1200" b="0" kern="1200" dirty="0" err="1" smtClean="0">
                <a:solidFill>
                  <a:schemeClr val="tx1"/>
                </a:solidFill>
                <a:effectLst/>
                <a:latin typeface="+mn-lt"/>
                <a:ea typeface="+mn-ea"/>
                <a:cs typeface="+mn-cs"/>
              </a:rPr>
              <a:t>cuestiones</a:t>
            </a:r>
            <a:r>
              <a:rPr lang="en-US" sz="1200" b="0" kern="1200" dirty="0" smtClean="0">
                <a:solidFill>
                  <a:schemeClr val="tx1"/>
                </a:solidFill>
                <a:effectLst/>
                <a:latin typeface="+mn-lt"/>
                <a:ea typeface="+mn-ea"/>
                <a:cs typeface="+mn-cs"/>
              </a:rPr>
              <a:t> clave. </a:t>
            </a:r>
          </a:p>
          <a:p>
            <a:r>
              <a:rPr lang="en-US" sz="1200" b="0" kern="1200" dirty="0" smtClean="0">
                <a:solidFill>
                  <a:schemeClr val="tx1"/>
                </a:solidFill>
                <a:effectLst/>
                <a:latin typeface="+mn-lt"/>
                <a:ea typeface="+mn-ea"/>
                <a:cs typeface="+mn-cs"/>
              </a:rPr>
              <a:t>En particular: </a:t>
            </a:r>
            <a:endParaRPr lang="en-US" dirty="0" smtClean="0"/>
          </a:p>
          <a:p>
            <a:pPr marL="171450" indent="-171450">
              <a:buFont typeface="Wingdings" charset="0"/>
              <a:buChar char=""/>
            </a:pPr>
            <a:r>
              <a:rPr lang="en-US" sz="1200" kern="1200" dirty="0" smtClean="0">
                <a:solidFill>
                  <a:schemeClr val="tx1"/>
                </a:solidFill>
                <a:effectLst/>
                <a:latin typeface="Wingdings"/>
                <a:ea typeface="+mn-ea"/>
                <a:cs typeface="+mn-cs"/>
              </a:rPr>
              <a:t> </a:t>
            </a:r>
            <a:r>
              <a:rPr lang="en-US" sz="1200" b="0" kern="1200" dirty="0" smtClean="0">
                <a:solidFill>
                  <a:schemeClr val="tx1"/>
                </a:solidFill>
                <a:effectLst/>
                <a:latin typeface="+mn-lt"/>
                <a:ea typeface="+mn-ea"/>
                <a:cs typeface="+mn-cs"/>
              </a:rPr>
              <a:t>Los </a:t>
            </a:r>
            <a:r>
              <a:rPr lang="en-US" sz="1200" b="0" kern="1200" dirty="0" err="1" smtClean="0">
                <a:solidFill>
                  <a:schemeClr val="tx1"/>
                </a:solidFill>
                <a:effectLst/>
                <a:latin typeface="+mn-lt"/>
                <a:ea typeface="+mn-ea"/>
                <a:cs typeface="+mn-cs"/>
              </a:rPr>
              <a:t>recursos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críticos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requeridos</a:t>
            </a:r>
            <a:r>
              <a:rPr lang="en-US" sz="1200" b="0" kern="1200" dirty="0" smtClean="0">
                <a:solidFill>
                  <a:schemeClr val="tx1"/>
                </a:solidFill>
                <a:effectLst/>
                <a:latin typeface="+mn-lt"/>
                <a:ea typeface="+mn-ea"/>
                <a:cs typeface="+mn-cs"/>
              </a:rPr>
              <a:t>; </a:t>
            </a:r>
          </a:p>
          <a:p>
            <a:r>
              <a:rPr lang="en-US" sz="1200" kern="1200" dirty="0" smtClean="0">
                <a:solidFill>
                  <a:schemeClr val="tx1"/>
                </a:solidFill>
                <a:effectLst/>
                <a:latin typeface="Wingdings"/>
                <a:ea typeface="+mn-ea"/>
                <a:cs typeface="+mn-cs"/>
              </a:rPr>
              <a:t>  </a:t>
            </a:r>
            <a:r>
              <a:rPr lang="en-US" sz="1200" b="0" kern="1200" dirty="0" smtClean="0">
                <a:solidFill>
                  <a:schemeClr val="tx1"/>
                </a:solidFill>
                <a:effectLst/>
                <a:latin typeface="+mn-lt"/>
                <a:ea typeface="+mn-ea"/>
                <a:cs typeface="+mn-cs"/>
              </a:rPr>
              <a:t>La </a:t>
            </a:r>
            <a:r>
              <a:rPr lang="en-US" sz="1200" b="0" kern="1200" dirty="0" err="1" smtClean="0">
                <a:solidFill>
                  <a:schemeClr val="tx1"/>
                </a:solidFill>
                <a:effectLst/>
                <a:latin typeface="+mn-lt"/>
                <a:ea typeface="+mn-ea"/>
                <a:cs typeface="+mn-cs"/>
              </a:rPr>
              <a:t>capacitación</a:t>
            </a:r>
            <a:r>
              <a:rPr lang="en-US" sz="1200" b="0" kern="1200" dirty="0" smtClean="0">
                <a:solidFill>
                  <a:schemeClr val="tx1"/>
                </a:solidFill>
                <a:effectLst/>
                <a:latin typeface="+mn-lt"/>
                <a:ea typeface="+mn-ea"/>
                <a:cs typeface="+mn-cs"/>
              </a:rPr>
              <a:t> y el </a:t>
            </a:r>
            <a:r>
              <a:rPr lang="en-US" sz="1200" b="0" kern="1200" dirty="0" err="1" smtClean="0">
                <a:solidFill>
                  <a:schemeClr val="tx1"/>
                </a:solidFill>
                <a:effectLst/>
                <a:latin typeface="+mn-lt"/>
                <a:ea typeface="+mn-ea"/>
                <a:cs typeface="+mn-cs"/>
              </a:rPr>
              <a:t>apoyo</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que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las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organizaciones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necesitan</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ofrecer</a:t>
            </a:r>
            <a:r>
              <a:rPr lang="en-US" sz="1200" b="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Wingdings"/>
                <a:ea typeface="+mn-ea"/>
                <a:cs typeface="+mn-cs"/>
              </a:rPr>
              <a:t>  </a:t>
            </a:r>
            <a:r>
              <a:rPr lang="en-US" sz="1200" b="0" kern="1200" dirty="0" smtClean="0">
                <a:solidFill>
                  <a:schemeClr val="tx1"/>
                </a:solidFill>
                <a:effectLst/>
                <a:latin typeface="+mn-lt"/>
                <a:ea typeface="+mn-ea"/>
                <a:cs typeface="+mn-cs"/>
              </a:rPr>
              <a:t>Los </a:t>
            </a:r>
            <a:r>
              <a:rPr lang="en-US" sz="1200" b="0" kern="1200" dirty="0" err="1" smtClean="0">
                <a:solidFill>
                  <a:schemeClr val="tx1"/>
                </a:solidFill>
                <a:effectLst/>
                <a:latin typeface="+mn-lt"/>
                <a:ea typeface="+mn-ea"/>
                <a:cs typeface="+mn-cs"/>
              </a:rPr>
              <a:t>procesos</a:t>
            </a:r>
            <a:r>
              <a:rPr lang="en-US" sz="1200" b="0" kern="1200" dirty="0" smtClean="0">
                <a:solidFill>
                  <a:schemeClr val="tx1"/>
                </a:solidFill>
                <a:effectLst/>
                <a:latin typeface="+mn-lt"/>
                <a:ea typeface="+mn-ea"/>
                <a:cs typeface="+mn-cs"/>
              </a:rPr>
              <a:t> y </a:t>
            </a:r>
            <a:r>
              <a:rPr lang="en-US" sz="1200" b="0" kern="1200" dirty="0" err="1" smtClean="0">
                <a:solidFill>
                  <a:schemeClr val="tx1"/>
                </a:solidFill>
                <a:effectLst/>
                <a:latin typeface="+mn-lt"/>
                <a:ea typeface="+mn-ea"/>
                <a:cs typeface="+mn-cs"/>
              </a:rPr>
              <a:t>buenas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prácticas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que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deben</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seguirse</a:t>
            </a:r>
            <a:r>
              <a:rPr lang="en-US" sz="1200" b="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Wingdings"/>
                <a:ea typeface="+mn-ea"/>
                <a:cs typeface="+mn-cs"/>
              </a:rPr>
              <a:t>  </a:t>
            </a:r>
            <a:r>
              <a:rPr lang="en-US" sz="1200" b="0" kern="1200" dirty="0" smtClean="0">
                <a:solidFill>
                  <a:schemeClr val="tx1"/>
                </a:solidFill>
                <a:effectLst/>
                <a:latin typeface="+mn-lt"/>
                <a:ea typeface="+mn-ea"/>
                <a:cs typeface="+mn-cs"/>
              </a:rPr>
              <a:t>Mucho </a:t>
            </a:r>
            <a:r>
              <a:rPr lang="en-US" sz="1200" b="0" kern="1200" dirty="0" err="1" smtClean="0">
                <a:solidFill>
                  <a:schemeClr val="tx1"/>
                </a:solidFill>
                <a:effectLst/>
                <a:latin typeface="+mn-lt"/>
                <a:ea typeface="+mn-ea"/>
                <a:cs typeface="+mn-cs"/>
              </a:rPr>
              <a:t>más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importante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aquello</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que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las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organizaciones</a:t>
            </a:r>
            <a:r>
              <a:rPr lang="en-US" sz="1200" b="0" kern="1200" dirty="0" smtClean="0">
                <a:solidFill>
                  <a:schemeClr val="tx1"/>
                </a:solidFill>
                <a:effectLst/>
                <a:latin typeface="+mn-lt"/>
                <a:ea typeface="+mn-ea"/>
                <a:cs typeface="+mn-cs"/>
              </a:rPr>
              <a:t> de alto </a:t>
            </a:r>
            <a:r>
              <a:rPr lang="en-US" sz="1200" b="0" kern="1200" dirty="0" err="1" smtClean="0">
                <a:solidFill>
                  <a:schemeClr val="tx1"/>
                </a:solidFill>
                <a:effectLst/>
                <a:latin typeface="+mn-lt"/>
                <a:ea typeface="+mn-ea"/>
                <a:cs typeface="+mn-cs"/>
              </a:rPr>
              <a:t>desempeño</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hacen</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mejor</a:t>
            </a:r>
            <a:r>
              <a:rPr lang="en-US" sz="1200" b="0" kern="1200" dirty="0" smtClean="0">
                <a:solidFill>
                  <a:schemeClr val="tx1"/>
                </a:solidFill>
                <a:effectLst/>
                <a:latin typeface="+mn-lt"/>
                <a:ea typeface="+mn-ea"/>
                <a:cs typeface="+mn-cs"/>
              </a:rPr>
              <a:t> o de </a:t>
            </a:r>
            <a:r>
              <a:rPr lang="en-US" sz="1200" b="0" kern="1200" dirty="0" err="1" smtClean="0">
                <a:solidFill>
                  <a:schemeClr val="tx1"/>
                </a:solidFill>
                <a:effectLst/>
                <a:latin typeface="+mn-lt"/>
                <a:ea typeface="+mn-ea"/>
                <a:cs typeface="+mn-cs"/>
              </a:rPr>
              <a:t>otra</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manera</a:t>
            </a:r>
            <a:r>
              <a:rPr lang="en-US" sz="1200" b="0" kern="1200" dirty="0" smtClean="0">
                <a:solidFill>
                  <a:schemeClr val="tx1"/>
                </a:solidFill>
                <a:effectLst/>
                <a:latin typeface="+mn-lt"/>
                <a:ea typeface="+mn-ea"/>
                <a:cs typeface="+mn-cs"/>
              </a:rPr>
              <a:t> </a:t>
            </a:r>
            <a:endParaRPr lang="en-US" dirty="0" smtClean="0">
              <a:effectLst/>
            </a:endParaRPr>
          </a:p>
          <a:p>
            <a:r>
              <a:rPr lang="en-US" sz="1200" b="0" kern="1200" dirty="0" smtClean="0">
                <a:solidFill>
                  <a:schemeClr val="tx1"/>
                </a:solidFill>
                <a:effectLst/>
                <a:latin typeface="+mn-lt"/>
                <a:ea typeface="+mn-ea"/>
                <a:cs typeface="+mn-cs"/>
              </a:rPr>
              <a:t>En </a:t>
            </a:r>
            <a:r>
              <a:rPr lang="en-US" sz="1200" b="0" kern="1200" dirty="0" err="1" smtClean="0">
                <a:solidFill>
                  <a:schemeClr val="tx1"/>
                </a:solidFill>
                <a:effectLst/>
                <a:latin typeface="+mn-lt"/>
                <a:ea typeface="+mn-ea"/>
                <a:cs typeface="+mn-cs"/>
              </a:rPr>
              <a:t>este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informe</a:t>
            </a:r>
            <a:r>
              <a:rPr lang="en-US" sz="1200" b="0" kern="1200" dirty="0" smtClean="0">
                <a:solidFill>
                  <a:schemeClr val="tx1"/>
                </a:solidFill>
                <a:effectLst/>
                <a:latin typeface="+mn-lt"/>
                <a:ea typeface="+mn-ea"/>
                <a:cs typeface="+mn-cs"/>
              </a:rPr>
              <a:t> se </a:t>
            </a:r>
            <a:r>
              <a:rPr lang="en-US" sz="1200" b="0" kern="1200" dirty="0" err="1" smtClean="0">
                <a:solidFill>
                  <a:schemeClr val="tx1"/>
                </a:solidFill>
                <a:effectLst/>
                <a:latin typeface="+mn-lt"/>
                <a:ea typeface="+mn-ea"/>
                <a:cs typeface="+mn-cs"/>
              </a:rPr>
              <a:t>incluyen</a:t>
            </a:r>
            <a:r>
              <a:rPr lang="en-US" sz="1200" b="0" kern="1200" dirty="0" smtClean="0">
                <a:solidFill>
                  <a:schemeClr val="tx1"/>
                </a:solidFill>
                <a:effectLst/>
                <a:latin typeface="+mn-lt"/>
                <a:ea typeface="+mn-ea"/>
                <a:cs typeface="+mn-cs"/>
              </a:rPr>
              <a:t> los </a:t>
            </a:r>
            <a:r>
              <a:rPr lang="en-US" sz="1200" b="0" kern="1200" dirty="0" err="1" smtClean="0">
                <a:solidFill>
                  <a:schemeClr val="tx1"/>
                </a:solidFill>
                <a:effectLst/>
                <a:latin typeface="+mn-lt"/>
                <a:ea typeface="+mn-ea"/>
                <a:cs typeface="+mn-cs"/>
              </a:rPr>
              <a:t>hallazgos</a:t>
            </a:r>
            <a:r>
              <a:rPr lang="en-US" sz="1200" b="0" kern="1200" dirty="0" smtClean="0">
                <a:solidFill>
                  <a:schemeClr val="tx1"/>
                </a:solidFill>
                <a:effectLst/>
                <a:latin typeface="+mn-lt"/>
                <a:ea typeface="+mn-ea"/>
                <a:cs typeface="+mn-cs"/>
              </a:rPr>
              <a:t> de un </a:t>
            </a:r>
            <a:r>
              <a:rPr lang="en-US" sz="1200" b="0" kern="1200" dirty="0" err="1" smtClean="0">
                <a:solidFill>
                  <a:schemeClr val="tx1"/>
                </a:solidFill>
                <a:effectLst/>
                <a:latin typeface="+mn-lt"/>
                <a:ea typeface="+mn-ea"/>
                <a:cs typeface="+mn-cs"/>
              </a:rPr>
              <a:t>detallado</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proyecto</a:t>
            </a:r>
            <a:r>
              <a:rPr lang="en-US" sz="1200" b="0" kern="1200" dirty="0" smtClean="0">
                <a:solidFill>
                  <a:schemeClr val="tx1"/>
                </a:solidFill>
                <a:effectLst/>
                <a:latin typeface="+mn-lt"/>
                <a:ea typeface="+mn-ea"/>
                <a:cs typeface="+mn-cs"/>
              </a:rPr>
              <a:t> de </a:t>
            </a:r>
            <a:r>
              <a:rPr lang="en-US" sz="1200" b="0" kern="1200" dirty="0" err="1" smtClean="0">
                <a:solidFill>
                  <a:schemeClr val="tx1"/>
                </a:solidFill>
                <a:effectLst/>
                <a:latin typeface="+mn-lt"/>
                <a:ea typeface="+mn-ea"/>
                <a:cs typeface="+mn-cs"/>
              </a:rPr>
              <a:t>investigación</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realizado</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por</a:t>
            </a:r>
            <a:r>
              <a:rPr lang="en-US" sz="1200" b="0" kern="1200" dirty="0" smtClean="0">
                <a:solidFill>
                  <a:schemeClr val="tx1"/>
                </a:solidFill>
                <a:effectLst/>
                <a:latin typeface="+mn-lt"/>
                <a:ea typeface="+mn-ea"/>
                <a:cs typeface="+mn-cs"/>
              </a:rPr>
              <a:t> PMI en mayo de 2014. </a:t>
            </a:r>
          </a:p>
          <a:p>
            <a:endParaRPr lang="en-US" sz="1200" b="0" kern="1200" dirty="0" smtClean="0">
              <a:solidFill>
                <a:schemeClr val="tx1"/>
              </a:solidFill>
              <a:effectLst/>
              <a:latin typeface="+mn-lt"/>
              <a:ea typeface="+mn-ea"/>
              <a:cs typeface="+mn-cs"/>
            </a:endParaRPr>
          </a:p>
          <a:p>
            <a:r>
              <a:rPr lang="en-US" sz="1200" b="0" kern="1200" dirty="0" smtClean="0">
                <a:solidFill>
                  <a:schemeClr val="tx1"/>
                </a:solidFill>
                <a:effectLst/>
                <a:latin typeface="+mn-lt"/>
                <a:ea typeface="+mn-ea"/>
                <a:cs typeface="+mn-cs"/>
              </a:rPr>
              <a:t>La </a:t>
            </a:r>
            <a:r>
              <a:rPr lang="en-US" sz="1200" b="0" kern="1200" dirty="0" err="1" smtClean="0">
                <a:solidFill>
                  <a:schemeClr val="tx1"/>
                </a:solidFill>
                <a:effectLst/>
                <a:latin typeface="+mn-lt"/>
                <a:ea typeface="+mn-ea"/>
                <a:cs typeface="+mn-cs"/>
              </a:rPr>
              <a:t>investigación</a:t>
            </a:r>
            <a:r>
              <a:rPr lang="en-US" sz="1200" b="0" kern="1200" dirty="0" smtClean="0">
                <a:solidFill>
                  <a:schemeClr val="tx1"/>
                </a:solidFill>
                <a:effectLst/>
                <a:latin typeface="+mn-lt"/>
                <a:ea typeface="+mn-ea"/>
                <a:cs typeface="+mn-cs"/>
              </a:rPr>
              <a:t> se </a:t>
            </a:r>
            <a:r>
              <a:rPr lang="en-US" sz="1200" b="0" kern="1200" dirty="0" err="1" smtClean="0">
                <a:solidFill>
                  <a:schemeClr val="tx1"/>
                </a:solidFill>
                <a:effectLst/>
                <a:latin typeface="+mn-lt"/>
                <a:ea typeface="+mn-ea"/>
                <a:cs typeface="+mn-cs"/>
              </a:rPr>
              <a:t>efectuo</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para</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entender</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mejor</a:t>
            </a:r>
            <a:r>
              <a:rPr lang="en-US" sz="1200" b="0" kern="1200" dirty="0" smtClean="0">
                <a:solidFill>
                  <a:schemeClr val="tx1"/>
                </a:solidFill>
                <a:effectLst/>
                <a:latin typeface="+mn-lt"/>
                <a:ea typeface="+mn-ea"/>
                <a:cs typeface="+mn-cs"/>
              </a:rPr>
              <a:t> la </a:t>
            </a:r>
            <a:r>
              <a:rPr lang="en-US" sz="1200" b="0" kern="1200" dirty="0" err="1" smtClean="0">
                <a:solidFill>
                  <a:schemeClr val="tx1"/>
                </a:solidFill>
                <a:effectLst/>
                <a:latin typeface="+mn-lt"/>
                <a:ea typeface="+mn-ea"/>
                <a:cs typeface="+mn-cs"/>
              </a:rPr>
              <a:t>competencia</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crítica</a:t>
            </a:r>
            <a:r>
              <a:rPr lang="en-US" sz="1200" b="0" kern="1200" dirty="0" smtClean="0">
                <a:solidFill>
                  <a:schemeClr val="tx1"/>
                </a:solidFill>
                <a:effectLst/>
                <a:latin typeface="+mn-lt"/>
                <a:ea typeface="+mn-ea"/>
                <a:cs typeface="+mn-cs"/>
              </a:rPr>
              <a:t> de </a:t>
            </a:r>
            <a:r>
              <a:rPr lang="en-US" sz="1200" b="0" kern="1200" dirty="0" err="1" smtClean="0">
                <a:solidFill>
                  <a:schemeClr val="tx1"/>
                </a:solidFill>
                <a:effectLst/>
                <a:latin typeface="+mn-lt"/>
                <a:ea typeface="+mn-ea"/>
                <a:cs typeface="+mn-cs"/>
              </a:rPr>
              <a:t>definir</a:t>
            </a:r>
            <a:r>
              <a:rPr lang="en-US" sz="1200" b="0" kern="1200" dirty="0" smtClean="0">
                <a:solidFill>
                  <a:schemeClr val="tx1"/>
                </a:solidFill>
                <a:effectLst/>
                <a:latin typeface="+mn-lt"/>
                <a:ea typeface="+mn-ea"/>
                <a:cs typeface="+mn-cs"/>
              </a:rPr>
              <a:t> y </a:t>
            </a:r>
            <a:r>
              <a:rPr lang="en-US" sz="1200" b="0" kern="1200" dirty="0" err="1" smtClean="0">
                <a:solidFill>
                  <a:schemeClr val="tx1"/>
                </a:solidFill>
                <a:effectLst/>
                <a:latin typeface="+mn-lt"/>
                <a:ea typeface="+mn-ea"/>
                <a:cs typeface="+mn-cs"/>
              </a:rPr>
              <a:t>gestionar</a:t>
            </a:r>
            <a:r>
              <a:rPr lang="en-US" sz="1200" b="0" kern="1200" dirty="0" smtClean="0">
                <a:solidFill>
                  <a:schemeClr val="tx1"/>
                </a:solidFill>
                <a:effectLst/>
                <a:latin typeface="+mn-lt"/>
                <a:ea typeface="+mn-ea"/>
                <a:cs typeface="+mn-cs"/>
              </a:rPr>
              <a:t> los </a:t>
            </a:r>
            <a:r>
              <a:rPr lang="en-US" sz="1200" b="0" kern="1200" dirty="0" err="1" smtClean="0">
                <a:solidFill>
                  <a:schemeClr val="tx1"/>
                </a:solidFill>
                <a:effectLst/>
                <a:latin typeface="+mn-lt"/>
                <a:ea typeface="+mn-ea"/>
                <a:cs typeface="+mn-cs"/>
              </a:rPr>
              <a:t>requisitos</a:t>
            </a:r>
            <a:r>
              <a:rPr lang="en-US" sz="1200" b="0" kern="1200" dirty="0" smtClean="0">
                <a:solidFill>
                  <a:schemeClr val="tx1"/>
                </a:solidFill>
                <a:effectLst/>
                <a:latin typeface="+mn-lt"/>
                <a:ea typeface="+mn-ea"/>
                <a:cs typeface="+mn-cs"/>
              </a:rPr>
              <a:t> de </a:t>
            </a:r>
            <a:r>
              <a:rPr lang="en-US" sz="1200" b="0" kern="1200" dirty="0" err="1" smtClean="0">
                <a:solidFill>
                  <a:schemeClr val="tx1"/>
                </a:solidFill>
                <a:effectLst/>
                <a:latin typeface="+mn-lt"/>
                <a:ea typeface="+mn-ea"/>
                <a:cs typeface="+mn-cs"/>
              </a:rPr>
              <a:t>las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organizaciones</a:t>
            </a:r>
            <a:r>
              <a:rPr lang="en-US" sz="1200" b="0" kern="1200" dirty="0" smtClean="0">
                <a:solidFill>
                  <a:schemeClr val="tx1"/>
                </a:solidFill>
                <a:effectLst/>
                <a:latin typeface="+mn-lt"/>
                <a:ea typeface="+mn-ea"/>
                <a:cs typeface="+mn-cs"/>
              </a:rPr>
              <a:t>, y </a:t>
            </a:r>
            <a:r>
              <a:rPr lang="en-US" sz="1200" b="0" kern="1200" dirty="0" err="1" smtClean="0">
                <a:solidFill>
                  <a:schemeClr val="tx1"/>
                </a:solidFill>
                <a:effectLst/>
                <a:latin typeface="+mn-lt"/>
                <a:ea typeface="+mn-ea"/>
                <a:cs typeface="+mn-cs"/>
              </a:rPr>
              <a:t>cómo</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dicha</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capacidad</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contribuye</a:t>
            </a:r>
            <a:r>
              <a:rPr lang="en-US" sz="1200" b="0" kern="1200" dirty="0" smtClean="0">
                <a:solidFill>
                  <a:schemeClr val="tx1"/>
                </a:solidFill>
                <a:effectLst/>
                <a:latin typeface="+mn-lt"/>
                <a:ea typeface="+mn-ea"/>
                <a:cs typeface="+mn-cs"/>
              </a:rPr>
              <a:t> al </a:t>
            </a:r>
            <a:r>
              <a:rPr lang="en-US" sz="1200" b="0" kern="1200" dirty="0" err="1" smtClean="0">
                <a:solidFill>
                  <a:schemeClr val="tx1"/>
                </a:solidFill>
                <a:effectLst/>
                <a:latin typeface="+mn-lt"/>
                <a:ea typeface="+mn-ea"/>
                <a:cs typeface="+mn-cs"/>
              </a:rPr>
              <a:t>éxito</a:t>
            </a:r>
            <a:r>
              <a:rPr lang="en-US" sz="1200" b="0" kern="1200" dirty="0" smtClean="0">
                <a:solidFill>
                  <a:schemeClr val="tx1"/>
                </a:solidFill>
                <a:effectLst/>
                <a:latin typeface="+mn-lt"/>
                <a:ea typeface="+mn-ea"/>
                <a:cs typeface="+mn-cs"/>
              </a:rPr>
              <a:t> de </a:t>
            </a:r>
            <a:r>
              <a:rPr lang="en-US" sz="1200" b="0" kern="1200" dirty="0" err="1" smtClean="0">
                <a:solidFill>
                  <a:schemeClr val="tx1"/>
                </a:solidFill>
                <a:effectLst/>
                <a:latin typeface="+mn-lt"/>
                <a:ea typeface="+mn-ea"/>
                <a:cs typeface="+mn-cs"/>
              </a:rPr>
              <a:t>proyectos</a:t>
            </a:r>
            <a:r>
              <a:rPr lang="en-US" sz="1200" b="0" kern="1200" dirty="0" smtClean="0">
                <a:solidFill>
                  <a:schemeClr val="tx1"/>
                </a:solidFill>
                <a:effectLst/>
                <a:latin typeface="+mn-lt"/>
                <a:ea typeface="+mn-ea"/>
                <a:cs typeface="+mn-cs"/>
              </a:rPr>
              <a:t> y </a:t>
            </a:r>
            <a:r>
              <a:rPr lang="en-US" sz="1200" b="0" kern="1200" dirty="0" err="1" smtClean="0">
                <a:solidFill>
                  <a:schemeClr val="tx1"/>
                </a:solidFill>
                <a:effectLst/>
                <a:latin typeface="+mn-lt"/>
                <a:ea typeface="+mn-ea"/>
                <a:cs typeface="+mn-cs"/>
              </a:rPr>
              <a:t>programas</a:t>
            </a:r>
            <a:r>
              <a:rPr lang="en-US" sz="1200" b="0" kern="1200" dirty="0" smtClean="0">
                <a:solidFill>
                  <a:schemeClr val="tx1"/>
                </a:solidFill>
                <a:effectLst/>
                <a:latin typeface="+mn-lt"/>
                <a:ea typeface="+mn-ea"/>
                <a:cs typeface="+mn-cs"/>
              </a:rPr>
              <a:t>. </a:t>
            </a:r>
          </a:p>
          <a:p>
            <a:endParaRPr lang="en-US" dirty="0" smtClean="0">
              <a:effectLst/>
            </a:endParaRPr>
          </a:p>
          <a:p>
            <a:endParaRPr lang="en-US" dirty="0" smtClean="0"/>
          </a:p>
          <a:p>
            <a:r>
              <a:rPr lang="en-US" sz="1200" kern="1200" dirty="0" smtClean="0">
                <a:solidFill>
                  <a:schemeClr val="tx1"/>
                </a:solidFill>
                <a:effectLst/>
                <a:latin typeface="+mn-lt"/>
                <a:ea typeface="+mn-ea"/>
                <a:cs typeface="+mn-cs"/>
              </a:rPr>
              <a:t>This research clearly shows that organizations continue to experience project issues associated with poor performance of requirements-related activities. Requirements management accounts for a significant portion of the work performed within business analysis. </a:t>
            </a:r>
          </a:p>
          <a:p>
            <a:r>
              <a:rPr lang="en-US" sz="1200" kern="1200" dirty="0" smtClean="0">
                <a:solidFill>
                  <a:schemeClr val="tx1"/>
                </a:solidFill>
                <a:effectLst/>
                <a:latin typeface="+mn-lt"/>
                <a:ea typeface="+mn-ea"/>
                <a:cs typeface="+mn-cs"/>
              </a:rPr>
              <a:t>Organizations that have mature business analysis practices in place today are dramatically improving the probability of project success, but those that do not are seeing the costly effects. </a:t>
            </a:r>
            <a:endParaRPr lang="en-US" dirty="0" smtClean="0">
              <a:effectLst/>
            </a:endParaRPr>
          </a:p>
          <a:p>
            <a:r>
              <a:rPr lang="en-US" sz="1200" kern="1200" dirty="0" smtClean="0">
                <a:solidFill>
                  <a:schemeClr val="tx1"/>
                </a:solidFill>
                <a:effectLst/>
                <a:latin typeface="+mn-lt"/>
                <a:ea typeface="+mn-ea"/>
                <a:cs typeface="+mn-cs"/>
              </a:rPr>
              <a:t>PMI has made a commitment to address the project problems identified through this research. </a:t>
            </a:r>
          </a:p>
          <a:p>
            <a:r>
              <a:rPr lang="en-US" sz="1200" kern="1200" dirty="0" smtClean="0">
                <a:solidFill>
                  <a:schemeClr val="tx1"/>
                </a:solidFill>
                <a:effectLst/>
                <a:latin typeface="+mn-lt"/>
                <a:ea typeface="+mn-ea"/>
                <a:cs typeface="+mn-cs"/>
              </a:rPr>
              <a:t>This practice guide has been developed to help the industry address the project-related issues associated with requirements and business analysis. </a:t>
            </a:r>
          </a:p>
          <a:p>
            <a:r>
              <a:rPr lang="en-US" sz="1200" kern="1200" dirty="0" smtClean="0">
                <a:solidFill>
                  <a:schemeClr val="tx1"/>
                </a:solidFill>
                <a:effectLst/>
                <a:latin typeface="+mn-lt"/>
                <a:ea typeface="+mn-ea"/>
                <a:cs typeface="+mn-cs"/>
              </a:rPr>
              <a:t>Through the development of this practice guide and through the release of other PMI products and services in business analysis, PMI is providing the resources needed to help organizations successfully complete more of their critical initiatives. </a:t>
            </a:r>
          </a:p>
          <a:p>
            <a:r>
              <a:rPr lang="en-US" sz="1200" kern="1200" dirty="0" smtClean="0">
                <a:solidFill>
                  <a:schemeClr val="tx1"/>
                </a:solidFill>
                <a:effectLst/>
                <a:latin typeface="+mn-lt"/>
                <a:ea typeface="+mn-ea"/>
                <a:cs typeface="+mn-cs"/>
              </a:rPr>
              <a:t>PMI’s business analysis initiatives are based on extensive market research. This research provides a better understanding of how to improve business analysis practices on programs and projects, which will lead to more tangible business outcomes and help organizations exceed customer expectations. </a:t>
            </a:r>
            <a:endParaRPr lang="en-US" dirty="0" smtClean="0">
              <a:effectLst/>
            </a:endParaRPr>
          </a:p>
          <a:p>
            <a:endParaRPr lang="en-US" dirty="0"/>
          </a:p>
        </p:txBody>
      </p:sp>
      <p:sp>
        <p:nvSpPr>
          <p:cNvPr id="4" name="Slide Number Placeholder 3"/>
          <p:cNvSpPr>
            <a:spLocks noGrp="1"/>
          </p:cNvSpPr>
          <p:nvPr>
            <p:ph type="sldNum" sz="quarter" idx="10"/>
          </p:nvPr>
        </p:nvSpPr>
        <p:spPr/>
        <p:txBody>
          <a:bodyPr/>
          <a:lstStyle/>
          <a:p>
            <a:pPr>
              <a:defRPr/>
            </a:pPr>
            <a:fld id="{589EF027-583D-41C4-891E-270ED8DE24FF}" type="slidenum">
              <a:rPr lang="en-US" smtClean="0"/>
              <a:pPr>
                <a:defRPr/>
              </a:pPr>
              <a:t>15</a:t>
            </a:fld>
            <a:endParaRPr lang="en-US"/>
          </a:p>
        </p:txBody>
      </p:sp>
    </p:spTree>
    <p:extLst>
      <p:ext uri="{BB962C8B-B14F-4D97-AF65-F5344CB8AC3E}">
        <p14:creationId xmlns:p14="http://schemas.microsoft.com/office/powerpoint/2010/main" val="633992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sz="1200" b="0" kern="1200" dirty="0" smtClean="0">
                <a:solidFill>
                  <a:schemeClr val="tx1"/>
                </a:solidFill>
                <a:effectLst/>
                <a:latin typeface="+mn-lt"/>
                <a:ea typeface="+mn-ea"/>
                <a:cs typeface="+mn-cs"/>
              </a:rPr>
              <a:t>A </a:t>
            </a:r>
            <a:r>
              <a:rPr lang="en-US" sz="1200" b="0" kern="1200" dirty="0" err="1" smtClean="0">
                <a:solidFill>
                  <a:schemeClr val="tx1"/>
                </a:solidFill>
                <a:effectLst/>
                <a:latin typeface="+mn-lt"/>
                <a:ea typeface="+mn-ea"/>
                <a:cs typeface="+mn-cs"/>
              </a:rPr>
              <a:t>pesar</a:t>
            </a:r>
            <a:r>
              <a:rPr lang="en-US" sz="1200" b="0" kern="1200" dirty="0" smtClean="0">
                <a:solidFill>
                  <a:schemeClr val="tx1"/>
                </a:solidFill>
                <a:effectLst/>
                <a:latin typeface="+mn-lt"/>
                <a:ea typeface="+mn-ea"/>
                <a:cs typeface="+mn-cs"/>
              </a:rPr>
              <a:t> de la </a:t>
            </a:r>
            <a:r>
              <a:rPr lang="en-US" sz="1200" b="0" kern="1200" dirty="0" err="1" smtClean="0">
                <a:solidFill>
                  <a:schemeClr val="tx1"/>
                </a:solidFill>
                <a:effectLst/>
                <a:latin typeface="+mn-lt"/>
                <a:ea typeface="+mn-ea"/>
                <a:cs typeface="+mn-cs"/>
              </a:rPr>
              <a:t>evidente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importancia</a:t>
            </a:r>
            <a:r>
              <a:rPr lang="en-US" sz="1200" b="0" kern="1200" dirty="0" smtClean="0">
                <a:solidFill>
                  <a:schemeClr val="tx1"/>
                </a:solidFill>
                <a:effectLst/>
                <a:latin typeface="+mn-lt"/>
                <a:ea typeface="+mn-ea"/>
                <a:cs typeface="+mn-cs"/>
              </a:rPr>
              <a:t> de los </a:t>
            </a:r>
            <a:r>
              <a:rPr lang="en-US" sz="1200" b="0" kern="1200" dirty="0" err="1" smtClean="0">
                <a:solidFill>
                  <a:schemeClr val="tx1"/>
                </a:solidFill>
                <a:effectLst/>
                <a:latin typeface="+mn-lt"/>
                <a:ea typeface="+mn-ea"/>
                <a:cs typeface="+mn-cs"/>
              </a:rPr>
              <a:t>requisitos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para</a:t>
            </a:r>
            <a:r>
              <a:rPr lang="en-US" sz="1200" b="0" kern="1200" dirty="0" smtClean="0">
                <a:solidFill>
                  <a:schemeClr val="tx1"/>
                </a:solidFill>
                <a:effectLst/>
                <a:latin typeface="+mn-lt"/>
                <a:ea typeface="+mn-ea"/>
                <a:cs typeface="+mn-cs"/>
              </a:rPr>
              <a:t> el valor y los </a:t>
            </a:r>
            <a:r>
              <a:rPr lang="en-US" sz="1200" b="0" kern="1200" dirty="0" err="1" smtClean="0">
                <a:solidFill>
                  <a:schemeClr val="tx1"/>
                </a:solidFill>
                <a:effectLst/>
                <a:latin typeface="+mn-lt"/>
                <a:ea typeface="+mn-ea"/>
                <a:cs typeface="+mn-cs"/>
              </a:rPr>
              <a:t>resultados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comerciales</a:t>
            </a:r>
            <a:r>
              <a:rPr lang="en-US" sz="1200" b="0" kern="1200" dirty="0" smtClean="0">
                <a:solidFill>
                  <a:schemeClr val="tx1"/>
                </a:solidFill>
                <a:effectLst/>
                <a:latin typeface="+mn-lt"/>
                <a:ea typeface="+mn-ea"/>
                <a:cs typeface="+mn-cs"/>
              </a:rPr>
              <a:t> del </a:t>
            </a:r>
            <a:r>
              <a:rPr lang="en-US" sz="1200" b="0" kern="1200" dirty="0" err="1" smtClean="0">
                <a:solidFill>
                  <a:schemeClr val="tx1"/>
                </a:solidFill>
                <a:effectLst/>
                <a:latin typeface="+mn-lt"/>
                <a:ea typeface="+mn-ea"/>
                <a:cs typeface="+mn-cs"/>
              </a:rPr>
              <a:t>proyecto</a:t>
            </a:r>
            <a:r>
              <a:rPr lang="en-US" sz="1200" b="0" kern="1200" dirty="0" smtClean="0">
                <a:solidFill>
                  <a:schemeClr val="tx1"/>
                </a:solidFill>
                <a:effectLst/>
                <a:latin typeface="+mn-lt"/>
                <a:ea typeface="+mn-ea"/>
                <a:cs typeface="+mn-cs"/>
              </a:rPr>
              <a:t>, son </a:t>
            </a:r>
            <a:r>
              <a:rPr lang="en-US" sz="1200" b="0" kern="1200" dirty="0" err="1" smtClean="0">
                <a:solidFill>
                  <a:schemeClr val="tx1"/>
                </a:solidFill>
                <a:effectLst/>
                <a:latin typeface="+mn-lt"/>
                <a:ea typeface="+mn-ea"/>
                <a:cs typeface="+mn-cs"/>
              </a:rPr>
              <a:t>escasas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las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investigaciones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provechosas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sobre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cómo</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las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organizaciones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perciben</a:t>
            </a:r>
            <a:r>
              <a:rPr lang="en-US" sz="1200" b="0" kern="1200" dirty="0" smtClean="0">
                <a:solidFill>
                  <a:schemeClr val="tx1"/>
                </a:solidFill>
                <a:effectLst/>
                <a:latin typeface="+mn-lt"/>
                <a:ea typeface="+mn-ea"/>
                <a:cs typeface="+mn-cs"/>
              </a:rPr>
              <a:t> y </a:t>
            </a:r>
            <a:r>
              <a:rPr lang="en-US" sz="1200" b="0" kern="1200" dirty="0" err="1" smtClean="0">
                <a:solidFill>
                  <a:schemeClr val="tx1"/>
                </a:solidFill>
                <a:effectLst/>
                <a:latin typeface="+mn-lt"/>
                <a:ea typeface="+mn-ea"/>
                <a:cs typeface="+mn-cs"/>
              </a:rPr>
              <a:t>abordan</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este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componente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crítico</a:t>
            </a:r>
            <a:r>
              <a:rPr lang="en-US" sz="1200" b="0" kern="1200" dirty="0" smtClean="0">
                <a:solidFill>
                  <a:schemeClr val="tx1"/>
                </a:solidFill>
                <a:effectLst/>
                <a:latin typeface="+mn-lt"/>
                <a:ea typeface="+mn-ea"/>
                <a:cs typeface="+mn-cs"/>
              </a:rPr>
              <a:t> de los </a:t>
            </a:r>
            <a:r>
              <a:rPr lang="en-US" sz="1200" b="0" kern="1200" dirty="0" err="1" smtClean="0">
                <a:solidFill>
                  <a:schemeClr val="tx1"/>
                </a:solidFill>
                <a:effectLst/>
                <a:latin typeface="+mn-lt"/>
                <a:ea typeface="+mn-ea"/>
                <a:cs typeface="+mn-cs"/>
              </a:rPr>
              <a:t>proyectos</a:t>
            </a:r>
            <a:r>
              <a:rPr lang="en-US" sz="1200" b="0" kern="1200" dirty="0" smtClean="0">
                <a:solidFill>
                  <a:schemeClr val="tx1"/>
                </a:solidFill>
                <a:effectLst/>
                <a:latin typeface="+mn-lt"/>
                <a:ea typeface="+mn-ea"/>
                <a:cs typeface="+mn-cs"/>
              </a:rPr>
              <a:t> y </a:t>
            </a:r>
            <a:r>
              <a:rPr lang="en-US" sz="1200" b="0" kern="1200" dirty="0" err="1" smtClean="0">
                <a:solidFill>
                  <a:schemeClr val="tx1"/>
                </a:solidFill>
                <a:effectLst/>
                <a:latin typeface="+mn-lt"/>
                <a:ea typeface="+mn-ea"/>
                <a:cs typeface="+mn-cs"/>
              </a:rPr>
              <a:t>programas</a:t>
            </a:r>
            <a:r>
              <a:rPr lang="en-US" sz="1200" b="0" kern="1200" dirty="0" smtClean="0">
                <a:solidFill>
                  <a:schemeClr val="tx1"/>
                </a:solidFill>
                <a:effectLst/>
                <a:latin typeface="+mn-lt"/>
                <a:ea typeface="+mn-ea"/>
                <a:cs typeface="+mn-cs"/>
              </a:rPr>
              <a:t>. </a:t>
            </a:r>
            <a:endParaRPr lang="en-US" dirty="0" smtClean="0"/>
          </a:p>
          <a:p>
            <a:r>
              <a:rPr lang="en-US" sz="1200" b="0" kern="1200" dirty="0" smtClean="0">
                <a:solidFill>
                  <a:schemeClr val="tx1"/>
                </a:solidFill>
                <a:effectLst/>
                <a:latin typeface="+mn-lt"/>
                <a:ea typeface="+mn-ea"/>
                <a:cs typeface="+mn-cs"/>
              </a:rPr>
              <a:t>En </a:t>
            </a:r>
            <a:r>
              <a:rPr lang="en-US" sz="1200" b="0" kern="1200" dirty="0" err="1" smtClean="0">
                <a:solidFill>
                  <a:schemeClr val="tx1"/>
                </a:solidFill>
                <a:effectLst/>
                <a:latin typeface="+mn-lt"/>
                <a:ea typeface="+mn-ea"/>
                <a:cs typeface="+mn-cs"/>
              </a:rPr>
              <a:t>este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informe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detallado</a:t>
            </a:r>
            <a:r>
              <a:rPr lang="en-US" sz="1200" b="0" kern="1200" dirty="0" smtClean="0">
                <a:solidFill>
                  <a:schemeClr val="tx1"/>
                </a:solidFill>
                <a:effectLst/>
                <a:latin typeface="+mn-lt"/>
                <a:ea typeface="+mn-ea"/>
                <a:cs typeface="+mn-cs"/>
              </a:rPr>
              <a:t> </a:t>
            </a:r>
            <a:r>
              <a:rPr lang="en-US" sz="1200" b="0" i="1" kern="1200" dirty="0" err="1" smtClean="0">
                <a:solidFill>
                  <a:schemeClr val="tx1"/>
                </a:solidFill>
                <a:effectLst/>
                <a:latin typeface="+mn-lt"/>
                <a:ea typeface="+mn-ea"/>
                <a:cs typeface="+mn-cs"/>
              </a:rPr>
              <a:t>Pulso</a:t>
            </a:r>
            <a:r>
              <a:rPr lang="en-US" sz="1200" b="0" i="1" kern="1200" dirty="0" smtClean="0">
                <a:solidFill>
                  <a:schemeClr val="tx1"/>
                </a:solidFill>
                <a:effectLst/>
                <a:latin typeface="+mn-lt"/>
                <a:ea typeface="+mn-ea"/>
                <a:cs typeface="+mn-cs"/>
              </a:rPr>
              <a:t> de la </a:t>
            </a:r>
            <a:r>
              <a:rPr lang="en-US" sz="1200" b="0" i="1" kern="1200" dirty="0" err="1" smtClean="0">
                <a:solidFill>
                  <a:schemeClr val="tx1"/>
                </a:solidFill>
                <a:effectLst/>
                <a:latin typeface="+mn-lt"/>
                <a:ea typeface="+mn-ea"/>
                <a:cs typeface="+mn-cs"/>
              </a:rPr>
              <a:t>profesión</a:t>
            </a:r>
            <a:r>
              <a:rPr lang="en-US" sz="1200" b="0" kern="1200" dirty="0" smtClean="0">
                <a:solidFill>
                  <a:schemeClr val="tx1"/>
                </a:solidFill>
                <a:effectLst/>
                <a:latin typeface="+mn-lt"/>
                <a:ea typeface="+mn-ea"/>
                <a:cs typeface="+mn-cs"/>
              </a:rPr>
              <a:t>® se </a:t>
            </a:r>
            <a:r>
              <a:rPr lang="en-US" sz="1200" b="0" kern="1200" dirty="0" err="1" smtClean="0">
                <a:solidFill>
                  <a:schemeClr val="tx1"/>
                </a:solidFill>
                <a:effectLst/>
                <a:latin typeface="+mn-lt"/>
                <a:ea typeface="+mn-ea"/>
                <a:cs typeface="+mn-cs"/>
              </a:rPr>
              <a:t>abordara</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esta</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deficiencia</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Basándose</a:t>
            </a:r>
            <a:r>
              <a:rPr lang="en-US" sz="1200" b="0" kern="1200" dirty="0" smtClean="0">
                <a:solidFill>
                  <a:schemeClr val="tx1"/>
                </a:solidFill>
                <a:effectLst/>
                <a:latin typeface="+mn-lt"/>
                <a:ea typeface="+mn-ea"/>
                <a:cs typeface="+mn-cs"/>
              </a:rPr>
              <a:t> en </a:t>
            </a:r>
            <a:r>
              <a:rPr lang="en-US" sz="1200" b="0" kern="1200" dirty="0" err="1" smtClean="0">
                <a:solidFill>
                  <a:schemeClr val="tx1"/>
                </a:solidFill>
                <a:effectLst/>
                <a:latin typeface="+mn-lt"/>
                <a:ea typeface="+mn-ea"/>
                <a:cs typeface="+mn-cs"/>
              </a:rPr>
              <a:t>una</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exhaustiva</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encuesta</a:t>
            </a:r>
            <a:r>
              <a:rPr lang="en-US" sz="1200" b="0" kern="1200" dirty="0" smtClean="0">
                <a:solidFill>
                  <a:schemeClr val="tx1"/>
                </a:solidFill>
                <a:effectLst/>
                <a:latin typeface="+mn-lt"/>
                <a:ea typeface="+mn-ea"/>
                <a:cs typeface="+mn-cs"/>
              </a:rPr>
              <a:t> de </a:t>
            </a:r>
            <a:r>
              <a:rPr lang="en-US" sz="1200" b="0" kern="1200" dirty="0" err="1" smtClean="0">
                <a:solidFill>
                  <a:schemeClr val="tx1"/>
                </a:solidFill>
                <a:effectLst/>
                <a:latin typeface="+mn-lt"/>
                <a:ea typeface="+mn-ea"/>
                <a:cs typeface="+mn-cs"/>
              </a:rPr>
              <a:t>más</a:t>
            </a:r>
            <a:r>
              <a:rPr lang="en-US" sz="1200" b="0" kern="1200" dirty="0" smtClean="0">
                <a:solidFill>
                  <a:schemeClr val="tx1"/>
                </a:solidFill>
                <a:effectLst/>
                <a:latin typeface="+mn-lt"/>
                <a:ea typeface="+mn-ea"/>
                <a:cs typeface="+mn-cs"/>
              </a:rPr>
              <a:t> de 2000 </a:t>
            </a:r>
            <a:r>
              <a:rPr lang="en-US" sz="1200" b="0" kern="1200" dirty="0" err="1" smtClean="0">
                <a:solidFill>
                  <a:schemeClr val="tx1"/>
                </a:solidFill>
                <a:effectLst/>
                <a:latin typeface="+mn-lt"/>
                <a:ea typeface="+mn-ea"/>
                <a:cs typeface="+mn-cs"/>
              </a:rPr>
              <a:t>profesionales</a:t>
            </a:r>
            <a:r>
              <a:rPr lang="en-US" sz="1200" b="0" kern="1200" dirty="0" smtClean="0">
                <a:solidFill>
                  <a:schemeClr val="tx1"/>
                </a:solidFill>
                <a:effectLst/>
                <a:latin typeface="+mn-lt"/>
                <a:ea typeface="+mn-ea"/>
                <a:cs typeface="+mn-cs"/>
              </a:rPr>
              <a:t>, se </a:t>
            </a:r>
            <a:r>
              <a:rPr lang="en-US" sz="1200" b="0" kern="1200" dirty="0" err="1" smtClean="0">
                <a:solidFill>
                  <a:schemeClr val="tx1"/>
                </a:solidFill>
                <a:effectLst/>
                <a:latin typeface="+mn-lt"/>
                <a:ea typeface="+mn-ea"/>
                <a:cs typeface="+mn-cs"/>
              </a:rPr>
              <a:t>presenta</a:t>
            </a:r>
            <a:r>
              <a:rPr lang="en-US" sz="1200" b="0" kern="1200" dirty="0" smtClean="0">
                <a:solidFill>
                  <a:schemeClr val="tx1"/>
                </a:solidFill>
                <a:effectLst/>
                <a:latin typeface="+mn-lt"/>
                <a:ea typeface="+mn-ea"/>
                <a:cs typeface="+mn-cs"/>
              </a:rPr>
              <a:t> en </a:t>
            </a:r>
            <a:r>
              <a:rPr lang="en-US" sz="1200" b="0" kern="1200" dirty="0" err="1" smtClean="0">
                <a:solidFill>
                  <a:schemeClr val="tx1"/>
                </a:solidFill>
                <a:effectLst/>
                <a:latin typeface="+mn-lt"/>
                <a:ea typeface="+mn-ea"/>
                <a:cs typeface="+mn-cs"/>
              </a:rPr>
              <a:t>este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informe</a:t>
            </a:r>
            <a:r>
              <a:rPr lang="en-US" sz="1200" b="0" kern="1200" dirty="0" smtClean="0">
                <a:solidFill>
                  <a:schemeClr val="tx1"/>
                </a:solidFill>
                <a:effectLst/>
                <a:latin typeface="+mn-lt"/>
                <a:ea typeface="+mn-ea"/>
                <a:cs typeface="+mn-cs"/>
              </a:rPr>
              <a:t> un </a:t>
            </a:r>
            <a:r>
              <a:rPr lang="en-US" sz="1200" b="0" kern="1200" dirty="0" err="1" smtClean="0">
                <a:solidFill>
                  <a:schemeClr val="tx1"/>
                </a:solidFill>
                <a:effectLst/>
                <a:latin typeface="+mn-lt"/>
                <a:ea typeface="+mn-ea"/>
                <a:cs typeface="+mn-cs"/>
              </a:rPr>
              <a:t>vistazo</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oportuno</a:t>
            </a:r>
            <a:r>
              <a:rPr lang="en-US" sz="1200" b="0" kern="1200" dirty="0" smtClean="0">
                <a:solidFill>
                  <a:schemeClr val="tx1"/>
                </a:solidFill>
                <a:effectLst/>
                <a:latin typeface="+mn-lt"/>
                <a:ea typeface="+mn-ea"/>
                <a:cs typeface="+mn-cs"/>
              </a:rPr>
              <a:t> y sin </a:t>
            </a:r>
            <a:r>
              <a:rPr lang="en-US" sz="1200" b="0" kern="1200" dirty="0" err="1" smtClean="0">
                <a:solidFill>
                  <a:schemeClr val="tx1"/>
                </a:solidFill>
                <a:effectLst/>
                <a:latin typeface="+mn-lt"/>
                <a:ea typeface="+mn-ea"/>
                <a:cs typeface="+mn-cs"/>
              </a:rPr>
              <a:t>precedentes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sobre</a:t>
            </a:r>
            <a:r>
              <a:rPr lang="en-US" sz="1200" b="0" kern="1200" dirty="0" smtClean="0">
                <a:solidFill>
                  <a:schemeClr val="tx1"/>
                </a:solidFill>
                <a:effectLst/>
                <a:latin typeface="+mn-lt"/>
                <a:ea typeface="+mn-ea"/>
                <a:cs typeface="+mn-cs"/>
              </a:rPr>
              <a:t> la </a:t>
            </a:r>
            <a:r>
              <a:rPr lang="en-US" sz="1200" b="0" kern="1200" dirty="0" err="1" smtClean="0">
                <a:solidFill>
                  <a:schemeClr val="tx1"/>
                </a:solidFill>
                <a:effectLst/>
                <a:latin typeface="+mn-lt"/>
                <a:ea typeface="+mn-ea"/>
                <a:cs typeface="+mn-cs"/>
              </a:rPr>
              <a:t>práctica</a:t>
            </a:r>
            <a:r>
              <a:rPr lang="en-US" sz="1200" b="0" kern="1200" dirty="0" smtClean="0">
                <a:solidFill>
                  <a:schemeClr val="tx1"/>
                </a:solidFill>
                <a:effectLst/>
                <a:latin typeface="+mn-lt"/>
                <a:ea typeface="+mn-ea"/>
                <a:cs typeface="+mn-cs"/>
              </a:rPr>
              <a:t> actual de la </a:t>
            </a:r>
            <a:r>
              <a:rPr lang="en-US" sz="1200" b="0" kern="1200" dirty="0" err="1" smtClean="0">
                <a:solidFill>
                  <a:schemeClr val="tx1"/>
                </a:solidFill>
                <a:effectLst/>
                <a:latin typeface="+mn-lt"/>
                <a:ea typeface="+mn-ea"/>
                <a:cs typeface="+mn-cs"/>
              </a:rPr>
              <a:t>gestión</a:t>
            </a:r>
            <a:r>
              <a:rPr lang="en-US" sz="1200" b="0" kern="1200" dirty="0" smtClean="0">
                <a:solidFill>
                  <a:schemeClr val="tx1"/>
                </a:solidFill>
                <a:effectLst/>
                <a:latin typeface="+mn-lt"/>
                <a:ea typeface="+mn-ea"/>
                <a:cs typeface="+mn-cs"/>
              </a:rPr>
              <a:t> de </a:t>
            </a:r>
            <a:r>
              <a:rPr lang="en-US" sz="1200" b="0" kern="1200" dirty="0" err="1" smtClean="0">
                <a:solidFill>
                  <a:schemeClr val="tx1"/>
                </a:solidFill>
                <a:effectLst/>
                <a:latin typeface="+mn-lt"/>
                <a:ea typeface="+mn-ea"/>
                <a:cs typeface="+mn-cs"/>
              </a:rPr>
              <a:t>requisitos</a:t>
            </a:r>
            <a:r>
              <a:rPr lang="en-US" sz="1200" b="0" kern="1200" dirty="0" smtClean="0">
                <a:solidFill>
                  <a:schemeClr val="tx1"/>
                </a:solidFill>
                <a:effectLst/>
                <a:latin typeface="+mn-lt"/>
                <a:ea typeface="+mn-ea"/>
                <a:cs typeface="+mn-cs"/>
              </a:rPr>
              <a:t> y </a:t>
            </a:r>
            <a:r>
              <a:rPr lang="en-US" sz="1200" b="0" kern="1200" dirty="0" err="1" smtClean="0">
                <a:solidFill>
                  <a:schemeClr val="tx1"/>
                </a:solidFill>
                <a:effectLst/>
                <a:latin typeface="+mn-lt"/>
                <a:ea typeface="+mn-ea"/>
                <a:cs typeface="+mn-cs"/>
              </a:rPr>
              <a:t>su</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impacto</a:t>
            </a:r>
            <a:r>
              <a:rPr lang="en-US" sz="1200" b="0" kern="1200" dirty="0" smtClean="0">
                <a:solidFill>
                  <a:schemeClr val="tx1"/>
                </a:solidFill>
                <a:effectLst/>
                <a:latin typeface="+mn-lt"/>
                <a:ea typeface="+mn-ea"/>
                <a:cs typeface="+mn-cs"/>
              </a:rPr>
              <a:t> en los </a:t>
            </a:r>
            <a:r>
              <a:rPr lang="en-US" sz="1200" b="0" kern="1200" dirty="0" err="1" smtClean="0">
                <a:solidFill>
                  <a:schemeClr val="tx1"/>
                </a:solidFill>
                <a:effectLst/>
                <a:latin typeface="+mn-lt"/>
                <a:ea typeface="+mn-ea"/>
                <a:cs typeface="+mn-cs"/>
              </a:rPr>
              <a:t>proyectos</a:t>
            </a:r>
            <a:r>
              <a:rPr lang="en-US" sz="1200" b="0" kern="1200" dirty="0" smtClean="0">
                <a:solidFill>
                  <a:schemeClr val="tx1"/>
                </a:solidFill>
                <a:effectLst/>
                <a:latin typeface="+mn-lt"/>
                <a:ea typeface="+mn-ea"/>
                <a:cs typeface="+mn-cs"/>
              </a:rPr>
              <a:t> y </a:t>
            </a:r>
            <a:r>
              <a:rPr lang="en-US" sz="1200" b="0" kern="1200" dirty="0" err="1" smtClean="0">
                <a:solidFill>
                  <a:schemeClr val="tx1"/>
                </a:solidFill>
                <a:effectLst/>
                <a:latin typeface="+mn-lt"/>
                <a:ea typeface="+mn-ea"/>
                <a:cs typeface="+mn-cs"/>
              </a:rPr>
              <a:t>programas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que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incluye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datos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exclusivos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análisis</a:t>
            </a:r>
            <a:r>
              <a:rPr lang="en-US" sz="1200" b="0" kern="1200" dirty="0" smtClean="0">
                <a:solidFill>
                  <a:schemeClr val="tx1"/>
                </a:solidFill>
                <a:effectLst/>
                <a:latin typeface="+mn-lt"/>
                <a:ea typeface="+mn-ea"/>
                <a:cs typeface="+mn-cs"/>
              </a:rPr>
              <a:t> y </a:t>
            </a:r>
            <a:r>
              <a:rPr lang="en-US" sz="1200" b="0" kern="1200" dirty="0" err="1" smtClean="0">
                <a:solidFill>
                  <a:schemeClr val="tx1"/>
                </a:solidFill>
                <a:effectLst/>
                <a:latin typeface="+mn-lt"/>
                <a:ea typeface="+mn-ea"/>
                <a:cs typeface="+mn-cs"/>
              </a:rPr>
              <a:t>perspectivas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relacionadas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sobre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temas</a:t>
            </a:r>
            <a:r>
              <a:rPr lang="en-US" sz="1200" b="0" kern="1200" dirty="0" smtClean="0">
                <a:solidFill>
                  <a:schemeClr val="tx1"/>
                </a:solidFill>
                <a:effectLst/>
                <a:latin typeface="+mn-lt"/>
                <a:ea typeface="+mn-ea"/>
                <a:cs typeface="+mn-cs"/>
              </a:rPr>
              <a:t> y </a:t>
            </a:r>
            <a:r>
              <a:rPr lang="en-US" sz="1200" b="0" kern="1200" dirty="0" err="1" smtClean="0">
                <a:solidFill>
                  <a:schemeClr val="tx1"/>
                </a:solidFill>
                <a:effectLst/>
                <a:latin typeface="+mn-lt"/>
                <a:ea typeface="+mn-ea"/>
                <a:cs typeface="+mn-cs"/>
              </a:rPr>
              <a:t>cuestiones</a:t>
            </a:r>
            <a:r>
              <a:rPr lang="en-US" sz="1200" b="0" kern="1200" dirty="0" smtClean="0">
                <a:solidFill>
                  <a:schemeClr val="tx1"/>
                </a:solidFill>
                <a:effectLst/>
                <a:latin typeface="+mn-lt"/>
                <a:ea typeface="+mn-ea"/>
                <a:cs typeface="+mn-cs"/>
              </a:rPr>
              <a:t> clave. </a:t>
            </a:r>
          </a:p>
          <a:p>
            <a:r>
              <a:rPr lang="en-US" sz="1200" b="0" kern="1200" dirty="0" smtClean="0">
                <a:solidFill>
                  <a:schemeClr val="tx1"/>
                </a:solidFill>
                <a:effectLst/>
                <a:latin typeface="+mn-lt"/>
                <a:ea typeface="+mn-ea"/>
                <a:cs typeface="+mn-cs"/>
              </a:rPr>
              <a:t>En particular: </a:t>
            </a:r>
            <a:endParaRPr lang="en-US" dirty="0" smtClean="0"/>
          </a:p>
          <a:p>
            <a:pPr marL="171450" indent="-171450">
              <a:buFont typeface="Wingdings" charset="0"/>
              <a:buChar char=""/>
            </a:pPr>
            <a:r>
              <a:rPr lang="en-US" sz="1200" kern="1200" dirty="0" smtClean="0">
                <a:solidFill>
                  <a:schemeClr val="tx1"/>
                </a:solidFill>
                <a:effectLst/>
                <a:latin typeface="Wingdings"/>
                <a:ea typeface="+mn-ea"/>
                <a:cs typeface="+mn-cs"/>
              </a:rPr>
              <a:t> </a:t>
            </a:r>
            <a:r>
              <a:rPr lang="en-US" sz="1200" b="0" kern="1200" dirty="0" smtClean="0">
                <a:solidFill>
                  <a:schemeClr val="tx1"/>
                </a:solidFill>
                <a:effectLst/>
                <a:latin typeface="+mn-lt"/>
                <a:ea typeface="+mn-ea"/>
                <a:cs typeface="+mn-cs"/>
              </a:rPr>
              <a:t>Los </a:t>
            </a:r>
            <a:r>
              <a:rPr lang="en-US" sz="1200" b="0" kern="1200" dirty="0" err="1" smtClean="0">
                <a:solidFill>
                  <a:schemeClr val="tx1"/>
                </a:solidFill>
                <a:effectLst/>
                <a:latin typeface="+mn-lt"/>
                <a:ea typeface="+mn-ea"/>
                <a:cs typeface="+mn-cs"/>
              </a:rPr>
              <a:t>recursos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críticos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requeridos</a:t>
            </a:r>
            <a:r>
              <a:rPr lang="en-US" sz="1200" b="0" kern="1200" dirty="0" smtClean="0">
                <a:solidFill>
                  <a:schemeClr val="tx1"/>
                </a:solidFill>
                <a:effectLst/>
                <a:latin typeface="+mn-lt"/>
                <a:ea typeface="+mn-ea"/>
                <a:cs typeface="+mn-cs"/>
              </a:rPr>
              <a:t>; </a:t>
            </a:r>
          </a:p>
          <a:p>
            <a:r>
              <a:rPr lang="en-US" sz="1200" kern="1200" dirty="0" smtClean="0">
                <a:solidFill>
                  <a:schemeClr val="tx1"/>
                </a:solidFill>
                <a:effectLst/>
                <a:latin typeface="Wingdings"/>
                <a:ea typeface="+mn-ea"/>
                <a:cs typeface="+mn-cs"/>
              </a:rPr>
              <a:t>  </a:t>
            </a:r>
            <a:r>
              <a:rPr lang="en-US" sz="1200" b="0" kern="1200" dirty="0" smtClean="0">
                <a:solidFill>
                  <a:schemeClr val="tx1"/>
                </a:solidFill>
                <a:effectLst/>
                <a:latin typeface="+mn-lt"/>
                <a:ea typeface="+mn-ea"/>
                <a:cs typeface="+mn-cs"/>
              </a:rPr>
              <a:t>La </a:t>
            </a:r>
            <a:r>
              <a:rPr lang="en-US" sz="1200" b="0" kern="1200" dirty="0" err="1" smtClean="0">
                <a:solidFill>
                  <a:schemeClr val="tx1"/>
                </a:solidFill>
                <a:effectLst/>
                <a:latin typeface="+mn-lt"/>
                <a:ea typeface="+mn-ea"/>
                <a:cs typeface="+mn-cs"/>
              </a:rPr>
              <a:t>capacitación</a:t>
            </a:r>
            <a:r>
              <a:rPr lang="en-US" sz="1200" b="0" kern="1200" dirty="0" smtClean="0">
                <a:solidFill>
                  <a:schemeClr val="tx1"/>
                </a:solidFill>
                <a:effectLst/>
                <a:latin typeface="+mn-lt"/>
                <a:ea typeface="+mn-ea"/>
                <a:cs typeface="+mn-cs"/>
              </a:rPr>
              <a:t> y el </a:t>
            </a:r>
            <a:r>
              <a:rPr lang="en-US" sz="1200" b="0" kern="1200" dirty="0" err="1" smtClean="0">
                <a:solidFill>
                  <a:schemeClr val="tx1"/>
                </a:solidFill>
                <a:effectLst/>
                <a:latin typeface="+mn-lt"/>
                <a:ea typeface="+mn-ea"/>
                <a:cs typeface="+mn-cs"/>
              </a:rPr>
              <a:t>apoyo</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que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las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organizaciones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necesitan</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ofrecer</a:t>
            </a:r>
            <a:r>
              <a:rPr lang="en-US" sz="1200" b="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Wingdings"/>
                <a:ea typeface="+mn-ea"/>
                <a:cs typeface="+mn-cs"/>
              </a:rPr>
              <a:t>  </a:t>
            </a:r>
            <a:r>
              <a:rPr lang="en-US" sz="1200" b="0" kern="1200" dirty="0" smtClean="0">
                <a:solidFill>
                  <a:schemeClr val="tx1"/>
                </a:solidFill>
                <a:effectLst/>
                <a:latin typeface="+mn-lt"/>
                <a:ea typeface="+mn-ea"/>
                <a:cs typeface="+mn-cs"/>
              </a:rPr>
              <a:t>Los </a:t>
            </a:r>
            <a:r>
              <a:rPr lang="en-US" sz="1200" b="0" kern="1200" dirty="0" err="1" smtClean="0">
                <a:solidFill>
                  <a:schemeClr val="tx1"/>
                </a:solidFill>
                <a:effectLst/>
                <a:latin typeface="+mn-lt"/>
                <a:ea typeface="+mn-ea"/>
                <a:cs typeface="+mn-cs"/>
              </a:rPr>
              <a:t>procesos</a:t>
            </a:r>
            <a:r>
              <a:rPr lang="en-US" sz="1200" b="0" kern="1200" dirty="0" smtClean="0">
                <a:solidFill>
                  <a:schemeClr val="tx1"/>
                </a:solidFill>
                <a:effectLst/>
                <a:latin typeface="+mn-lt"/>
                <a:ea typeface="+mn-ea"/>
                <a:cs typeface="+mn-cs"/>
              </a:rPr>
              <a:t> y </a:t>
            </a:r>
            <a:r>
              <a:rPr lang="en-US" sz="1200" b="0" kern="1200" dirty="0" err="1" smtClean="0">
                <a:solidFill>
                  <a:schemeClr val="tx1"/>
                </a:solidFill>
                <a:effectLst/>
                <a:latin typeface="+mn-lt"/>
                <a:ea typeface="+mn-ea"/>
                <a:cs typeface="+mn-cs"/>
              </a:rPr>
              <a:t>buenas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prácticas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que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deben</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seguirse</a:t>
            </a:r>
            <a:r>
              <a:rPr lang="en-US" sz="1200" b="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Wingdings"/>
                <a:ea typeface="+mn-ea"/>
                <a:cs typeface="+mn-cs"/>
              </a:rPr>
              <a:t>  </a:t>
            </a:r>
            <a:r>
              <a:rPr lang="en-US" sz="1200" b="0" kern="1200" dirty="0" smtClean="0">
                <a:solidFill>
                  <a:schemeClr val="tx1"/>
                </a:solidFill>
                <a:effectLst/>
                <a:latin typeface="+mn-lt"/>
                <a:ea typeface="+mn-ea"/>
                <a:cs typeface="+mn-cs"/>
              </a:rPr>
              <a:t>Mucho </a:t>
            </a:r>
            <a:r>
              <a:rPr lang="en-US" sz="1200" b="0" kern="1200" dirty="0" err="1" smtClean="0">
                <a:solidFill>
                  <a:schemeClr val="tx1"/>
                </a:solidFill>
                <a:effectLst/>
                <a:latin typeface="+mn-lt"/>
                <a:ea typeface="+mn-ea"/>
                <a:cs typeface="+mn-cs"/>
              </a:rPr>
              <a:t>más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importante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aquello</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que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las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organizaciones</a:t>
            </a:r>
            <a:r>
              <a:rPr lang="en-US" sz="1200" b="0" kern="1200" dirty="0" smtClean="0">
                <a:solidFill>
                  <a:schemeClr val="tx1"/>
                </a:solidFill>
                <a:effectLst/>
                <a:latin typeface="+mn-lt"/>
                <a:ea typeface="+mn-ea"/>
                <a:cs typeface="+mn-cs"/>
              </a:rPr>
              <a:t> de alto </a:t>
            </a:r>
            <a:r>
              <a:rPr lang="en-US" sz="1200" b="0" kern="1200" dirty="0" err="1" smtClean="0">
                <a:solidFill>
                  <a:schemeClr val="tx1"/>
                </a:solidFill>
                <a:effectLst/>
                <a:latin typeface="+mn-lt"/>
                <a:ea typeface="+mn-ea"/>
                <a:cs typeface="+mn-cs"/>
              </a:rPr>
              <a:t>desempeño</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hacen</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mejor</a:t>
            </a:r>
            <a:r>
              <a:rPr lang="en-US" sz="1200" b="0" kern="1200" dirty="0" smtClean="0">
                <a:solidFill>
                  <a:schemeClr val="tx1"/>
                </a:solidFill>
                <a:effectLst/>
                <a:latin typeface="+mn-lt"/>
                <a:ea typeface="+mn-ea"/>
                <a:cs typeface="+mn-cs"/>
              </a:rPr>
              <a:t> o de </a:t>
            </a:r>
            <a:r>
              <a:rPr lang="en-US" sz="1200" b="0" kern="1200" dirty="0" err="1" smtClean="0">
                <a:solidFill>
                  <a:schemeClr val="tx1"/>
                </a:solidFill>
                <a:effectLst/>
                <a:latin typeface="+mn-lt"/>
                <a:ea typeface="+mn-ea"/>
                <a:cs typeface="+mn-cs"/>
              </a:rPr>
              <a:t>otra</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manera</a:t>
            </a:r>
            <a:r>
              <a:rPr lang="en-US" sz="1200" b="0" kern="1200" dirty="0" smtClean="0">
                <a:solidFill>
                  <a:schemeClr val="tx1"/>
                </a:solidFill>
                <a:effectLst/>
                <a:latin typeface="+mn-lt"/>
                <a:ea typeface="+mn-ea"/>
                <a:cs typeface="+mn-cs"/>
              </a:rPr>
              <a:t> </a:t>
            </a:r>
            <a:endParaRPr lang="en-US" dirty="0" smtClean="0">
              <a:effectLst/>
            </a:endParaRPr>
          </a:p>
          <a:p>
            <a:r>
              <a:rPr lang="en-US" sz="1200" b="0" kern="1200" dirty="0" smtClean="0">
                <a:solidFill>
                  <a:schemeClr val="tx1"/>
                </a:solidFill>
                <a:effectLst/>
                <a:latin typeface="+mn-lt"/>
                <a:ea typeface="+mn-ea"/>
                <a:cs typeface="+mn-cs"/>
              </a:rPr>
              <a:t>En </a:t>
            </a:r>
            <a:r>
              <a:rPr lang="en-US" sz="1200" b="0" kern="1200" dirty="0" err="1" smtClean="0">
                <a:solidFill>
                  <a:schemeClr val="tx1"/>
                </a:solidFill>
                <a:effectLst/>
                <a:latin typeface="+mn-lt"/>
                <a:ea typeface="+mn-ea"/>
                <a:cs typeface="+mn-cs"/>
              </a:rPr>
              <a:t>este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informe</a:t>
            </a:r>
            <a:r>
              <a:rPr lang="en-US" sz="1200" b="0" kern="1200" dirty="0" smtClean="0">
                <a:solidFill>
                  <a:schemeClr val="tx1"/>
                </a:solidFill>
                <a:effectLst/>
                <a:latin typeface="+mn-lt"/>
                <a:ea typeface="+mn-ea"/>
                <a:cs typeface="+mn-cs"/>
              </a:rPr>
              <a:t> se </a:t>
            </a:r>
            <a:r>
              <a:rPr lang="en-US" sz="1200" b="0" kern="1200" dirty="0" err="1" smtClean="0">
                <a:solidFill>
                  <a:schemeClr val="tx1"/>
                </a:solidFill>
                <a:effectLst/>
                <a:latin typeface="+mn-lt"/>
                <a:ea typeface="+mn-ea"/>
                <a:cs typeface="+mn-cs"/>
              </a:rPr>
              <a:t>incluyen</a:t>
            </a:r>
            <a:r>
              <a:rPr lang="en-US" sz="1200" b="0" kern="1200" dirty="0" smtClean="0">
                <a:solidFill>
                  <a:schemeClr val="tx1"/>
                </a:solidFill>
                <a:effectLst/>
                <a:latin typeface="+mn-lt"/>
                <a:ea typeface="+mn-ea"/>
                <a:cs typeface="+mn-cs"/>
              </a:rPr>
              <a:t> los </a:t>
            </a:r>
            <a:r>
              <a:rPr lang="en-US" sz="1200" b="0" kern="1200" dirty="0" err="1" smtClean="0">
                <a:solidFill>
                  <a:schemeClr val="tx1"/>
                </a:solidFill>
                <a:effectLst/>
                <a:latin typeface="+mn-lt"/>
                <a:ea typeface="+mn-ea"/>
                <a:cs typeface="+mn-cs"/>
              </a:rPr>
              <a:t>hallazgos</a:t>
            </a:r>
            <a:r>
              <a:rPr lang="en-US" sz="1200" b="0" kern="1200" dirty="0" smtClean="0">
                <a:solidFill>
                  <a:schemeClr val="tx1"/>
                </a:solidFill>
                <a:effectLst/>
                <a:latin typeface="+mn-lt"/>
                <a:ea typeface="+mn-ea"/>
                <a:cs typeface="+mn-cs"/>
              </a:rPr>
              <a:t> de un </a:t>
            </a:r>
            <a:r>
              <a:rPr lang="en-US" sz="1200" b="0" kern="1200" dirty="0" err="1" smtClean="0">
                <a:solidFill>
                  <a:schemeClr val="tx1"/>
                </a:solidFill>
                <a:effectLst/>
                <a:latin typeface="+mn-lt"/>
                <a:ea typeface="+mn-ea"/>
                <a:cs typeface="+mn-cs"/>
              </a:rPr>
              <a:t>detallado</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proyecto</a:t>
            </a:r>
            <a:r>
              <a:rPr lang="en-US" sz="1200" b="0" kern="1200" dirty="0" smtClean="0">
                <a:solidFill>
                  <a:schemeClr val="tx1"/>
                </a:solidFill>
                <a:effectLst/>
                <a:latin typeface="+mn-lt"/>
                <a:ea typeface="+mn-ea"/>
                <a:cs typeface="+mn-cs"/>
              </a:rPr>
              <a:t> de </a:t>
            </a:r>
            <a:r>
              <a:rPr lang="en-US" sz="1200" b="0" kern="1200" dirty="0" err="1" smtClean="0">
                <a:solidFill>
                  <a:schemeClr val="tx1"/>
                </a:solidFill>
                <a:effectLst/>
                <a:latin typeface="+mn-lt"/>
                <a:ea typeface="+mn-ea"/>
                <a:cs typeface="+mn-cs"/>
              </a:rPr>
              <a:t>investigación</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realizado</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por</a:t>
            </a:r>
            <a:r>
              <a:rPr lang="en-US" sz="1200" b="0" kern="1200" dirty="0" smtClean="0">
                <a:solidFill>
                  <a:schemeClr val="tx1"/>
                </a:solidFill>
                <a:effectLst/>
                <a:latin typeface="+mn-lt"/>
                <a:ea typeface="+mn-ea"/>
                <a:cs typeface="+mn-cs"/>
              </a:rPr>
              <a:t> PMI en mayo de 2014. </a:t>
            </a:r>
          </a:p>
          <a:p>
            <a:endParaRPr lang="en-US" sz="1200" b="0" kern="1200" dirty="0" smtClean="0">
              <a:solidFill>
                <a:schemeClr val="tx1"/>
              </a:solidFill>
              <a:effectLst/>
              <a:latin typeface="+mn-lt"/>
              <a:ea typeface="+mn-ea"/>
              <a:cs typeface="+mn-cs"/>
            </a:endParaRPr>
          </a:p>
          <a:p>
            <a:r>
              <a:rPr lang="en-US" sz="1200" b="0" kern="1200" dirty="0" smtClean="0">
                <a:solidFill>
                  <a:schemeClr val="tx1"/>
                </a:solidFill>
                <a:effectLst/>
                <a:latin typeface="+mn-lt"/>
                <a:ea typeface="+mn-ea"/>
                <a:cs typeface="+mn-cs"/>
              </a:rPr>
              <a:t>La </a:t>
            </a:r>
            <a:r>
              <a:rPr lang="en-US" sz="1200" b="0" kern="1200" dirty="0" err="1" smtClean="0">
                <a:solidFill>
                  <a:schemeClr val="tx1"/>
                </a:solidFill>
                <a:effectLst/>
                <a:latin typeface="+mn-lt"/>
                <a:ea typeface="+mn-ea"/>
                <a:cs typeface="+mn-cs"/>
              </a:rPr>
              <a:t>investigación</a:t>
            </a:r>
            <a:r>
              <a:rPr lang="en-US" sz="1200" b="0" kern="1200" dirty="0" smtClean="0">
                <a:solidFill>
                  <a:schemeClr val="tx1"/>
                </a:solidFill>
                <a:effectLst/>
                <a:latin typeface="+mn-lt"/>
                <a:ea typeface="+mn-ea"/>
                <a:cs typeface="+mn-cs"/>
              </a:rPr>
              <a:t> se </a:t>
            </a:r>
            <a:r>
              <a:rPr lang="en-US" sz="1200" b="0" kern="1200" dirty="0" err="1" smtClean="0">
                <a:solidFill>
                  <a:schemeClr val="tx1"/>
                </a:solidFill>
                <a:effectLst/>
                <a:latin typeface="+mn-lt"/>
                <a:ea typeface="+mn-ea"/>
                <a:cs typeface="+mn-cs"/>
              </a:rPr>
              <a:t>efectuo</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para</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entender</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mejor</a:t>
            </a:r>
            <a:r>
              <a:rPr lang="en-US" sz="1200" b="0" kern="1200" dirty="0" smtClean="0">
                <a:solidFill>
                  <a:schemeClr val="tx1"/>
                </a:solidFill>
                <a:effectLst/>
                <a:latin typeface="+mn-lt"/>
                <a:ea typeface="+mn-ea"/>
                <a:cs typeface="+mn-cs"/>
              </a:rPr>
              <a:t> la </a:t>
            </a:r>
            <a:r>
              <a:rPr lang="en-US" sz="1200" b="0" kern="1200" dirty="0" err="1" smtClean="0">
                <a:solidFill>
                  <a:schemeClr val="tx1"/>
                </a:solidFill>
                <a:effectLst/>
                <a:latin typeface="+mn-lt"/>
                <a:ea typeface="+mn-ea"/>
                <a:cs typeface="+mn-cs"/>
              </a:rPr>
              <a:t>competencia</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crítica</a:t>
            </a:r>
            <a:r>
              <a:rPr lang="en-US" sz="1200" b="0" kern="1200" dirty="0" smtClean="0">
                <a:solidFill>
                  <a:schemeClr val="tx1"/>
                </a:solidFill>
                <a:effectLst/>
                <a:latin typeface="+mn-lt"/>
                <a:ea typeface="+mn-ea"/>
                <a:cs typeface="+mn-cs"/>
              </a:rPr>
              <a:t> de </a:t>
            </a:r>
            <a:r>
              <a:rPr lang="en-US" sz="1200" b="0" kern="1200" dirty="0" err="1" smtClean="0">
                <a:solidFill>
                  <a:schemeClr val="tx1"/>
                </a:solidFill>
                <a:effectLst/>
                <a:latin typeface="+mn-lt"/>
                <a:ea typeface="+mn-ea"/>
                <a:cs typeface="+mn-cs"/>
              </a:rPr>
              <a:t>definir</a:t>
            </a:r>
            <a:r>
              <a:rPr lang="en-US" sz="1200" b="0" kern="1200" dirty="0" smtClean="0">
                <a:solidFill>
                  <a:schemeClr val="tx1"/>
                </a:solidFill>
                <a:effectLst/>
                <a:latin typeface="+mn-lt"/>
                <a:ea typeface="+mn-ea"/>
                <a:cs typeface="+mn-cs"/>
              </a:rPr>
              <a:t> y </a:t>
            </a:r>
            <a:r>
              <a:rPr lang="en-US" sz="1200" b="0" kern="1200" dirty="0" err="1" smtClean="0">
                <a:solidFill>
                  <a:schemeClr val="tx1"/>
                </a:solidFill>
                <a:effectLst/>
                <a:latin typeface="+mn-lt"/>
                <a:ea typeface="+mn-ea"/>
                <a:cs typeface="+mn-cs"/>
              </a:rPr>
              <a:t>gestionar</a:t>
            </a:r>
            <a:r>
              <a:rPr lang="en-US" sz="1200" b="0" kern="1200" dirty="0" smtClean="0">
                <a:solidFill>
                  <a:schemeClr val="tx1"/>
                </a:solidFill>
                <a:effectLst/>
                <a:latin typeface="+mn-lt"/>
                <a:ea typeface="+mn-ea"/>
                <a:cs typeface="+mn-cs"/>
              </a:rPr>
              <a:t> los </a:t>
            </a:r>
            <a:r>
              <a:rPr lang="en-US" sz="1200" b="0" kern="1200" dirty="0" err="1" smtClean="0">
                <a:solidFill>
                  <a:schemeClr val="tx1"/>
                </a:solidFill>
                <a:effectLst/>
                <a:latin typeface="+mn-lt"/>
                <a:ea typeface="+mn-ea"/>
                <a:cs typeface="+mn-cs"/>
              </a:rPr>
              <a:t>requisitos</a:t>
            </a:r>
            <a:r>
              <a:rPr lang="en-US" sz="1200" b="0" kern="1200" dirty="0" smtClean="0">
                <a:solidFill>
                  <a:schemeClr val="tx1"/>
                </a:solidFill>
                <a:effectLst/>
                <a:latin typeface="+mn-lt"/>
                <a:ea typeface="+mn-ea"/>
                <a:cs typeface="+mn-cs"/>
              </a:rPr>
              <a:t> de </a:t>
            </a:r>
            <a:r>
              <a:rPr lang="en-US" sz="1200" b="0" kern="1200" dirty="0" err="1" smtClean="0">
                <a:solidFill>
                  <a:schemeClr val="tx1"/>
                </a:solidFill>
                <a:effectLst/>
                <a:latin typeface="+mn-lt"/>
                <a:ea typeface="+mn-ea"/>
                <a:cs typeface="+mn-cs"/>
              </a:rPr>
              <a:t>las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organizaciones</a:t>
            </a:r>
            <a:r>
              <a:rPr lang="en-US" sz="1200" b="0" kern="1200" dirty="0" smtClean="0">
                <a:solidFill>
                  <a:schemeClr val="tx1"/>
                </a:solidFill>
                <a:effectLst/>
                <a:latin typeface="+mn-lt"/>
                <a:ea typeface="+mn-ea"/>
                <a:cs typeface="+mn-cs"/>
              </a:rPr>
              <a:t>, y </a:t>
            </a:r>
            <a:r>
              <a:rPr lang="en-US" sz="1200" b="0" kern="1200" dirty="0" err="1" smtClean="0">
                <a:solidFill>
                  <a:schemeClr val="tx1"/>
                </a:solidFill>
                <a:effectLst/>
                <a:latin typeface="+mn-lt"/>
                <a:ea typeface="+mn-ea"/>
                <a:cs typeface="+mn-cs"/>
              </a:rPr>
              <a:t>cómo</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dicha</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capacidad</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contribuye</a:t>
            </a:r>
            <a:r>
              <a:rPr lang="en-US" sz="1200" b="0" kern="1200" dirty="0" smtClean="0">
                <a:solidFill>
                  <a:schemeClr val="tx1"/>
                </a:solidFill>
                <a:effectLst/>
                <a:latin typeface="+mn-lt"/>
                <a:ea typeface="+mn-ea"/>
                <a:cs typeface="+mn-cs"/>
              </a:rPr>
              <a:t> al </a:t>
            </a:r>
            <a:r>
              <a:rPr lang="en-US" sz="1200" b="0" kern="1200" dirty="0" err="1" smtClean="0">
                <a:solidFill>
                  <a:schemeClr val="tx1"/>
                </a:solidFill>
                <a:effectLst/>
                <a:latin typeface="+mn-lt"/>
                <a:ea typeface="+mn-ea"/>
                <a:cs typeface="+mn-cs"/>
              </a:rPr>
              <a:t>éxito</a:t>
            </a:r>
            <a:r>
              <a:rPr lang="en-US" sz="1200" b="0" kern="1200" dirty="0" smtClean="0">
                <a:solidFill>
                  <a:schemeClr val="tx1"/>
                </a:solidFill>
                <a:effectLst/>
                <a:latin typeface="+mn-lt"/>
                <a:ea typeface="+mn-ea"/>
                <a:cs typeface="+mn-cs"/>
              </a:rPr>
              <a:t> de </a:t>
            </a:r>
            <a:r>
              <a:rPr lang="en-US" sz="1200" b="0" kern="1200" dirty="0" err="1" smtClean="0">
                <a:solidFill>
                  <a:schemeClr val="tx1"/>
                </a:solidFill>
                <a:effectLst/>
                <a:latin typeface="+mn-lt"/>
                <a:ea typeface="+mn-ea"/>
                <a:cs typeface="+mn-cs"/>
              </a:rPr>
              <a:t>proyectos</a:t>
            </a:r>
            <a:r>
              <a:rPr lang="en-US" sz="1200" b="0" kern="1200" dirty="0" smtClean="0">
                <a:solidFill>
                  <a:schemeClr val="tx1"/>
                </a:solidFill>
                <a:effectLst/>
                <a:latin typeface="+mn-lt"/>
                <a:ea typeface="+mn-ea"/>
                <a:cs typeface="+mn-cs"/>
              </a:rPr>
              <a:t> y </a:t>
            </a:r>
            <a:r>
              <a:rPr lang="en-US" sz="1200" b="0" kern="1200" dirty="0" err="1" smtClean="0">
                <a:solidFill>
                  <a:schemeClr val="tx1"/>
                </a:solidFill>
                <a:effectLst/>
                <a:latin typeface="+mn-lt"/>
                <a:ea typeface="+mn-ea"/>
                <a:cs typeface="+mn-cs"/>
              </a:rPr>
              <a:t>programas</a:t>
            </a:r>
            <a:r>
              <a:rPr lang="en-US" sz="1200" b="0" kern="1200" dirty="0" smtClean="0">
                <a:solidFill>
                  <a:schemeClr val="tx1"/>
                </a:solidFill>
                <a:effectLst/>
                <a:latin typeface="+mn-lt"/>
                <a:ea typeface="+mn-ea"/>
                <a:cs typeface="+mn-cs"/>
              </a:rPr>
              <a:t>. </a:t>
            </a:r>
          </a:p>
          <a:p>
            <a:endParaRPr lang="en-US" dirty="0" smtClean="0">
              <a:effectLst/>
            </a:endParaRPr>
          </a:p>
          <a:p>
            <a:endParaRPr lang="en-US" dirty="0" smtClean="0"/>
          </a:p>
          <a:p>
            <a:r>
              <a:rPr lang="en-US" sz="1200" kern="1200" dirty="0" smtClean="0">
                <a:solidFill>
                  <a:schemeClr val="tx1"/>
                </a:solidFill>
                <a:effectLst/>
                <a:latin typeface="+mn-lt"/>
                <a:ea typeface="+mn-ea"/>
                <a:cs typeface="+mn-cs"/>
              </a:rPr>
              <a:t>This research clearly shows that organizations continue to experience project issues associated with poor performance of requirements-related activities. Requirements management accounts for a significant portion of the work performed within business analysis. </a:t>
            </a:r>
          </a:p>
          <a:p>
            <a:r>
              <a:rPr lang="en-US" sz="1200" kern="1200" dirty="0" smtClean="0">
                <a:solidFill>
                  <a:schemeClr val="tx1"/>
                </a:solidFill>
                <a:effectLst/>
                <a:latin typeface="+mn-lt"/>
                <a:ea typeface="+mn-ea"/>
                <a:cs typeface="+mn-cs"/>
              </a:rPr>
              <a:t>Organizations that have mature business analysis practices in place today are dramatically improving the probability of project success, but those that do not are seeing the costly effects. </a:t>
            </a:r>
            <a:endParaRPr lang="en-US" dirty="0" smtClean="0">
              <a:effectLst/>
            </a:endParaRPr>
          </a:p>
          <a:p>
            <a:r>
              <a:rPr lang="en-US" sz="1200" kern="1200" dirty="0" smtClean="0">
                <a:solidFill>
                  <a:schemeClr val="tx1"/>
                </a:solidFill>
                <a:effectLst/>
                <a:latin typeface="+mn-lt"/>
                <a:ea typeface="+mn-ea"/>
                <a:cs typeface="+mn-cs"/>
              </a:rPr>
              <a:t>PMI has made a commitment to address the project problems identified through this research. </a:t>
            </a:r>
          </a:p>
          <a:p>
            <a:r>
              <a:rPr lang="en-US" sz="1200" kern="1200" dirty="0" smtClean="0">
                <a:solidFill>
                  <a:schemeClr val="tx1"/>
                </a:solidFill>
                <a:effectLst/>
                <a:latin typeface="+mn-lt"/>
                <a:ea typeface="+mn-ea"/>
                <a:cs typeface="+mn-cs"/>
              </a:rPr>
              <a:t>This practice guide has been developed to help the industry address the project-related issues associated with requirements and business analysis. </a:t>
            </a:r>
          </a:p>
          <a:p>
            <a:r>
              <a:rPr lang="en-US" sz="1200" kern="1200" dirty="0" smtClean="0">
                <a:solidFill>
                  <a:schemeClr val="tx1"/>
                </a:solidFill>
                <a:effectLst/>
                <a:latin typeface="+mn-lt"/>
                <a:ea typeface="+mn-ea"/>
                <a:cs typeface="+mn-cs"/>
              </a:rPr>
              <a:t>Through the development of this practice guide and through the release of other PMI products and services in business analysis, PMI is providing the resources needed to help organizations successfully complete more of their critical initiatives. </a:t>
            </a:r>
          </a:p>
          <a:p>
            <a:r>
              <a:rPr lang="en-US" sz="1200" kern="1200" dirty="0" smtClean="0">
                <a:solidFill>
                  <a:schemeClr val="tx1"/>
                </a:solidFill>
                <a:effectLst/>
                <a:latin typeface="+mn-lt"/>
                <a:ea typeface="+mn-ea"/>
                <a:cs typeface="+mn-cs"/>
              </a:rPr>
              <a:t>PMI’s business analysis initiatives are based on extensive market research. This research provides a better understanding of how to improve business analysis practices on programs and projects, which will lead to more tangible business outcomes and help organizations exceed customer expectations. </a:t>
            </a:r>
            <a:endParaRPr lang="en-US" dirty="0" smtClean="0">
              <a:effectLst/>
            </a:endParaRPr>
          </a:p>
          <a:p>
            <a:endParaRPr lang="en-US" dirty="0"/>
          </a:p>
        </p:txBody>
      </p:sp>
      <p:sp>
        <p:nvSpPr>
          <p:cNvPr id="4" name="Slide Number Placeholder 3"/>
          <p:cNvSpPr>
            <a:spLocks noGrp="1"/>
          </p:cNvSpPr>
          <p:nvPr>
            <p:ph type="sldNum" sz="quarter" idx="10"/>
          </p:nvPr>
        </p:nvSpPr>
        <p:spPr/>
        <p:txBody>
          <a:bodyPr/>
          <a:lstStyle/>
          <a:p>
            <a:pPr>
              <a:defRPr/>
            </a:pPr>
            <a:fld id="{589EF027-583D-41C4-891E-270ED8DE24FF}" type="slidenum">
              <a:rPr lang="en-US" smtClean="0"/>
              <a:pPr>
                <a:defRPr/>
              </a:pPr>
              <a:t>16</a:t>
            </a:fld>
            <a:endParaRPr lang="en-US"/>
          </a:p>
        </p:txBody>
      </p:sp>
    </p:spTree>
    <p:extLst>
      <p:ext uri="{BB962C8B-B14F-4D97-AF65-F5344CB8AC3E}">
        <p14:creationId xmlns:p14="http://schemas.microsoft.com/office/powerpoint/2010/main" val="19995124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sz="2800" dirty="0" err="1" smtClean="0"/>
              <a:t>Corrupción</a:t>
            </a:r>
            <a:r>
              <a:rPr lang="en-US" sz="2800" dirty="0" smtClean="0"/>
              <a:t> del </a:t>
            </a:r>
            <a:r>
              <a:rPr lang="en-US" sz="2800" dirty="0" err="1" smtClean="0"/>
              <a:t>alcance</a:t>
            </a:r>
            <a:r>
              <a:rPr lang="en-US" sz="2800" dirty="0" smtClean="0"/>
              <a:t> </a:t>
            </a:r>
          </a:p>
          <a:p>
            <a:r>
              <a:rPr lang="en-US" sz="2800" dirty="0" err="1" smtClean="0"/>
              <a:t>Comunicaciones</a:t>
            </a:r>
            <a:r>
              <a:rPr lang="en-US" sz="2800" dirty="0" smtClean="0"/>
              <a:t> </a:t>
            </a:r>
            <a:r>
              <a:rPr lang="en-US" sz="2800" dirty="0" err="1" smtClean="0"/>
              <a:t>deficientes</a:t>
            </a:r>
            <a:endParaRPr lang="en-US" sz="2800" dirty="0" smtClean="0"/>
          </a:p>
          <a:p>
            <a:r>
              <a:rPr lang="en-US" sz="2800" dirty="0" err="1" smtClean="0"/>
              <a:t>Falta</a:t>
            </a:r>
            <a:r>
              <a:rPr lang="en-US" sz="2800" dirty="0" smtClean="0"/>
              <a:t> de </a:t>
            </a:r>
            <a:r>
              <a:rPr lang="en-US" sz="2800" dirty="0" err="1" smtClean="0"/>
              <a:t>participación</a:t>
            </a:r>
            <a:r>
              <a:rPr lang="en-US" sz="2800" dirty="0" smtClean="0"/>
              <a:t> de </a:t>
            </a:r>
            <a:r>
              <a:rPr lang="en-US" sz="2800" dirty="0" err="1" smtClean="0"/>
              <a:t>las</a:t>
            </a:r>
            <a:r>
              <a:rPr lang="en-US" sz="2800" dirty="0" smtClean="0"/>
              <a:t> </a:t>
            </a:r>
            <a:r>
              <a:rPr lang="en-US" sz="2800" dirty="0" err="1" smtClean="0"/>
              <a:t>partes</a:t>
            </a:r>
            <a:r>
              <a:rPr lang="en-US" sz="2800" dirty="0" smtClean="0"/>
              <a:t> </a:t>
            </a:r>
            <a:r>
              <a:rPr lang="en-US" sz="2800" dirty="0" err="1" smtClean="0"/>
              <a:t>implicadas</a:t>
            </a:r>
            <a:endParaRPr lang="en-US" sz="2800" dirty="0" smtClean="0"/>
          </a:p>
          <a:p>
            <a:r>
              <a:rPr lang="en-US" sz="2800" dirty="0" err="1" smtClean="0"/>
              <a:t>Apoyo</a:t>
            </a:r>
            <a:r>
              <a:rPr lang="en-US" sz="2800" dirty="0" smtClean="0"/>
              <a:t> </a:t>
            </a:r>
            <a:r>
              <a:rPr lang="en-US" sz="2800" dirty="0" err="1" smtClean="0"/>
              <a:t>inadecuado</a:t>
            </a:r>
            <a:r>
              <a:rPr lang="en-US" sz="2800" dirty="0" smtClean="0"/>
              <a:t> </a:t>
            </a:r>
            <a:r>
              <a:rPr lang="en-US" sz="2800" dirty="0" err="1" smtClean="0"/>
              <a:t>por</a:t>
            </a:r>
            <a:r>
              <a:rPr lang="en-US" sz="2800" dirty="0" smtClean="0"/>
              <a:t> parte del </a:t>
            </a:r>
            <a:r>
              <a:rPr lang="en-US" sz="2800" dirty="0" err="1" smtClean="0"/>
              <a:t>patrocinador</a:t>
            </a:r>
            <a:endParaRPr lang="en-US" sz="2800" dirty="0" smtClean="0"/>
          </a:p>
          <a:p>
            <a:pPr marL="457200" lvl="1" indent="0">
              <a:buNone/>
            </a:pPr>
            <a:endParaRPr lang="en-US" sz="2400" dirty="0" smtClean="0"/>
          </a:p>
          <a:p>
            <a:pPr marL="0" indent="0">
              <a:buNone/>
            </a:pPr>
            <a:r>
              <a:rPr lang="en-US" sz="2800" dirty="0" err="1" smtClean="0"/>
              <a:t>Todos</a:t>
            </a:r>
            <a:r>
              <a:rPr lang="en-US" sz="2800" dirty="0" smtClean="0"/>
              <a:t> </a:t>
            </a:r>
            <a:r>
              <a:rPr lang="en-US" sz="2800" dirty="0" err="1" smtClean="0"/>
              <a:t>estos</a:t>
            </a:r>
            <a:r>
              <a:rPr lang="en-US" sz="2800" dirty="0" smtClean="0"/>
              <a:t> </a:t>
            </a:r>
            <a:r>
              <a:rPr lang="en-US" sz="2800" dirty="0" err="1" smtClean="0"/>
              <a:t>problemas</a:t>
            </a:r>
            <a:r>
              <a:rPr lang="en-US" sz="2800" dirty="0" smtClean="0"/>
              <a:t> </a:t>
            </a:r>
            <a:r>
              <a:rPr lang="en-US" sz="2800" dirty="0" err="1" smtClean="0"/>
              <a:t>tienen</a:t>
            </a:r>
            <a:r>
              <a:rPr lang="en-US" sz="2800" dirty="0" smtClean="0"/>
              <a:t> </a:t>
            </a:r>
            <a:r>
              <a:rPr lang="en-US" sz="2800" dirty="0" err="1" smtClean="0"/>
              <a:t>algo</a:t>
            </a:r>
            <a:r>
              <a:rPr lang="en-US" sz="2800" dirty="0" smtClean="0"/>
              <a:t> en </a:t>
            </a:r>
            <a:r>
              <a:rPr lang="en-US" sz="2800" dirty="0" err="1" smtClean="0"/>
              <a:t>común</a:t>
            </a:r>
            <a:r>
              <a:rPr lang="en-US" sz="2800" dirty="0" smtClean="0"/>
              <a:t>: </a:t>
            </a:r>
          </a:p>
          <a:p>
            <a:r>
              <a:rPr lang="en-US" sz="2800" b="1" i="1" dirty="0" err="1" smtClean="0">
                <a:solidFill>
                  <a:srgbClr val="A71312"/>
                </a:solidFill>
              </a:rPr>
              <a:t>Tienen</a:t>
            </a:r>
            <a:r>
              <a:rPr lang="en-US" sz="2800" b="1" i="1" dirty="0" smtClean="0">
                <a:solidFill>
                  <a:srgbClr val="A71312"/>
                </a:solidFill>
              </a:rPr>
              <a:t> </a:t>
            </a:r>
            <a:r>
              <a:rPr lang="en-US" sz="2800" b="1" i="1" dirty="0" err="1" smtClean="0">
                <a:solidFill>
                  <a:srgbClr val="A71312"/>
                </a:solidFill>
              </a:rPr>
              <a:t>que</a:t>
            </a:r>
            <a:r>
              <a:rPr lang="en-US" sz="2800" b="1" i="1" dirty="0" smtClean="0">
                <a:solidFill>
                  <a:srgbClr val="A71312"/>
                </a:solidFill>
              </a:rPr>
              <a:t> </a:t>
            </a:r>
            <a:r>
              <a:rPr lang="en-US" sz="2800" b="1" i="1" dirty="0" err="1" smtClean="0">
                <a:solidFill>
                  <a:srgbClr val="A71312"/>
                </a:solidFill>
              </a:rPr>
              <a:t>ver</a:t>
            </a:r>
            <a:r>
              <a:rPr lang="en-US" sz="2800" b="1" i="1" dirty="0" smtClean="0">
                <a:solidFill>
                  <a:srgbClr val="A71312"/>
                </a:solidFill>
              </a:rPr>
              <a:t> con los </a:t>
            </a:r>
            <a:r>
              <a:rPr lang="en-US" sz="2800" b="1" i="1" dirty="0" err="1" smtClean="0">
                <a:solidFill>
                  <a:srgbClr val="A71312"/>
                </a:solidFill>
              </a:rPr>
              <a:t>requisitos</a:t>
            </a:r>
            <a:endParaRPr lang="en-US" sz="2800"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0" kern="1200" dirty="0" smtClean="0">
              <a:solidFill>
                <a:schemeClr val="tx1"/>
              </a:solidFill>
              <a:effectLst/>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0" kern="1200" dirty="0" smtClean="0">
              <a:solidFill>
                <a:schemeClr val="tx1"/>
              </a:solidFill>
              <a:effectLst/>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kern="1200" dirty="0" err="1" smtClean="0">
                <a:solidFill>
                  <a:schemeClr val="tx1"/>
                </a:solidFill>
                <a:effectLst/>
                <a:latin typeface="+mn-lt"/>
                <a:ea typeface="+mn-ea"/>
                <a:cs typeface="+mn-cs"/>
              </a:rPr>
              <a:t>Hace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falta</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más</a:t>
            </a:r>
            <a:r>
              <a:rPr lang="en-US" sz="1200" b="0" kern="1200" dirty="0" smtClean="0">
                <a:solidFill>
                  <a:schemeClr val="tx1"/>
                </a:solidFill>
                <a:effectLst/>
                <a:latin typeface="+mn-lt"/>
                <a:ea typeface="+mn-ea"/>
                <a:cs typeface="+mn-cs"/>
              </a:rPr>
              <a:t> de </a:t>
            </a:r>
            <a:r>
              <a:rPr lang="en-US" sz="1200" b="0" kern="1200" dirty="0" err="1" smtClean="0">
                <a:solidFill>
                  <a:schemeClr val="tx1"/>
                </a:solidFill>
                <a:effectLst/>
                <a:latin typeface="+mn-lt"/>
                <a:ea typeface="+mn-ea"/>
                <a:cs typeface="+mn-cs"/>
              </a:rPr>
              <a:t>una</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mano</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para</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contar</a:t>
            </a:r>
            <a:r>
              <a:rPr lang="en-US" sz="1200" b="0" kern="1200" dirty="0" smtClean="0">
                <a:solidFill>
                  <a:schemeClr val="tx1"/>
                </a:solidFill>
                <a:effectLst/>
                <a:latin typeface="+mn-lt"/>
                <a:ea typeface="+mn-ea"/>
                <a:cs typeface="+mn-cs"/>
              </a:rPr>
              <a:t> el </a:t>
            </a:r>
            <a:r>
              <a:rPr lang="en-US" sz="1200" b="0" kern="1200" dirty="0" err="1" smtClean="0">
                <a:solidFill>
                  <a:schemeClr val="tx1"/>
                </a:solidFill>
                <a:effectLst/>
                <a:latin typeface="+mn-lt"/>
                <a:ea typeface="+mn-ea"/>
                <a:cs typeface="+mn-cs"/>
              </a:rPr>
              <a:t>número</a:t>
            </a:r>
            <a:r>
              <a:rPr lang="en-US" sz="1200" b="0" kern="1200" dirty="0" smtClean="0">
                <a:solidFill>
                  <a:schemeClr val="tx1"/>
                </a:solidFill>
                <a:effectLst/>
                <a:latin typeface="+mn-lt"/>
                <a:ea typeface="+mn-ea"/>
                <a:cs typeface="+mn-cs"/>
              </a:rPr>
              <a:t> de </a:t>
            </a:r>
            <a:r>
              <a:rPr lang="en-US" sz="1200" b="0" kern="1200" dirty="0" err="1" smtClean="0">
                <a:solidFill>
                  <a:schemeClr val="tx1"/>
                </a:solidFill>
                <a:effectLst/>
                <a:latin typeface="+mn-lt"/>
                <a:ea typeface="+mn-ea"/>
                <a:cs typeface="+mn-cs"/>
              </a:rPr>
              <a:t>causas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por</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las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que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fracasan</a:t>
            </a:r>
            <a:r>
              <a:rPr lang="en-US" sz="1200" b="0" kern="1200" dirty="0" smtClean="0">
                <a:solidFill>
                  <a:schemeClr val="tx1"/>
                </a:solidFill>
                <a:effectLst/>
                <a:latin typeface="+mn-lt"/>
                <a:ea typeface="+mn-ea"/>
                <a:cs typeface="+mn-cs"/>
              </a:rPr>
              <a:t> los </a:t>
            </a:r>
            <a:r>
              <a:rPr lang="en-US" sz="1200" b="0" kern="1200" dirty="0" err="1" smtClean="0">
                <a:solidFill>
                  <a:schemeClr val="tx1"/>
                </a:solidFill>
                <a:effectLst/>
                <a:latin typeface="+mn-lt"/>
                <a:ea typeface="+mn-ea"/>
                <a:cs typeface="+mn-cs"/>
              </a:rPr>
              <a:t>proyectos</a:t>
            </a:r>
            <a:r>
              <a:rPr lang="en-US" sz="1200" b="0" kern="1200" dirty="0" smtClean="0">
                <a:solidFill>
                  <a:schemeClr val="tx1"/>
                </a:solidFill>
                <a:effectLst/>
                <a:latin typeface="+mn-lt"/>
                <a:ea typeface="+mn-ea"/>
                <a:cs typeface="+mn-cs"/>
              </a:rPr>
              <a:t>. Sin embargo, </a:t>
            </a:r>
            <a:r>
              <a:rPr lang="en-US" sz="1200" b="0" kern="1200" dirty="0" err="1" smtClean="0">
                <a:solidFill>
                  <a:schemeClr val="tx1"/>
                </a:solidFill>
                <a:effectLst/>
                <a:latin typeface="+mn-lt"/>
                <a:ea typeface="+mn-ea"/>
                <a:cs typeface="+mn-cs"/>
              </a:rPr>
              <a:t>dentro</a:t>
            </a:r>
            <a:r>
              <a:rPr lang="en-US" sz="1200" b="0" kern="1200" dirty="0" smtClean="0">
                <a:solidFill>
                  <a:schemeClr val="tx1"/>
                </a:solidFill>
                <a:effectLst/>
                <a:latin typeface="+mn-lt"/>
                <a:ea typeface="+mn-ea"/>
                <a:cs typeface="+mn-cs"/>
              </a:rPr>
              <a:t> de </a:t>
            </a:r>
            <a:r>
              <a:rPr lang="en-US" sz="1200" b="0" kern="1200" dirty="0" err="1" smtClean="0">
                <a:solidFill>
                  <a:schemeClr val="tx1"/>
                </a:solidFill>
                <a:effectLst/>
                <a:latin typeface="+mn-lt"/>
                <a:ea typeface="+mn-ea"/>
                <a:cs typeface="+mn-cs"/>
              </a:rPr>
              <a:t>las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principales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estarán</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siempre</a:t>
            </a:r>
            <a:r>
              <a:rPr lang="en-US" sz="1200" b="0" kern="1200" dirty="0" smtClean="0">
                <a:solidFill>
                  <a:schemeClr val="tx1"/>
                </a:solidFill>
                <a:effectLst/>
                <a:latin typeface="+mn-lt"/>
                <a:ea typeface="+mn-ea"/>
                <a:cs typeface="+mn-cs"/>
              </a:rPr>
              <a:t> la </a:t>
            </a:r>
            <a:r>
              <a:rPr lang="en-US" sz="1200" b="0" kern="1200" dirty="0" err="1" smtClean="0">
                <a:solidFill>
                  <a:schemeClr val="tx1"/>
                </a:solidFill>
                <a:effectLst/>
                <a:latin typeface="+mn-lt"/>
                <a:ea typeface="+mn-ea"/>
                <a:cs typeface="+mn-cs"/>
              </a:rPr>
              <a:t>corrupción</a:t>
            </a:r>
            <a:r>
              <a:rPr lang="en-US" sz="1200" b="0" kern="1200" dirty="0" smtClean="0">
                <a:solidFill>
                  <a:schemeClr val="tx1"/>
                </a:solidFill>
                <a:effectLst/>
                <a:latin typeface="+mn-lt"/>
                <a:ea typeface="+mn-ea"/>
                <a:cs typeface="+mn-cs"/>
              </a:rPr>
              <a:t> del </a:t>
            </a:r>
            <a:r>
              <a:rPr lang="en-US" sz="1200" b="0" kern="1200" dirty="0" err="1" smtClean="0">
                <a:solidFill>
                  <a:schemeClr val="tx1"/>
                </a:solidFill>
                <a:effectLst/>
                <a:latin typeface="+mn-lt"/>
                <a:ea typeface="+mn-ea"/>
                <a:cs typeface="+mn-cs"/>
              </a:rPr>
              <a:t>alcance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comunicaciones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deficientes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falta</a:t>
            </a:r>
            <a:r>
              <a:rPr lang="en-US" sz="1200" b="0" kern="1200" dirty="0" smtClean="0">
                <a:solidFill>
                  <a:schemeClr val="tx1"/>
                </a:solidFill>
                <a:effectLst/>
                <a:latin typeface="+mn-lt"/>
                <a:ea typeface="+mn-ea"/>
                <a:cs typeface="+mn-cs"/>
              </a:rPr>
              <a:t> de </a:t>
            </a:r>
            <a:r>
              <a:rPr lang="en-US" sz="1200" b="0" kern="1200" dirty="0" err="1" smtClean="0">
                <a:solidFill>
                  <a:schemeClr val="tx1"/>
                </a:solidFill>
                <a:effectLst/>
                <a:latin typeface="+mn-lt"/>
                <a:ea typeface="+mn-ea"/>
                <a:cs typeface="+mn-cs"/>
              </a:rPr>
              <a:t>participación</a:t>
            </a:r>
            <a:r>
              <a:rPr lang="en-US" sz="1200" b="0" kern="1200" dirty="0" smtClean="0">
                <a:solidFill>
                  <a:schemeClr val="tx1"/>
                </a:solidFill>
                <a:effectLst/>
                <a:latin typeface="+mn-lt"/>
                <a:ea typeface="+mn-ea"/>
                <a:cs typeface="+mn-cs"/>
              </a:rPr>
              <a:t> de </a:t>
            </a:r>
            <a:r>
              <a:rPr lang="en-US" sz="1200" b="0" kern="1200" dirty="0" err="1" smtClean="0">
                <a:solidFill>
                  <a:schemeClr val="tx1"/>
                </a:solidFill>
                <a:effectLst/>
                <a:latin typeface="+mn-lt"/>
                <a:ea typeface="+mn-ea"/>
                <a:cs typeface="+mn-cs"/>
              </a:rPr>
              <a:t>las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partes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implicadas</a:t>
            </a:r>
            <a:r>
              <a:rPr lang="en-US" sz="1200" b="0" kern="1200" dirty="0" smtClean="0">
                <a:solidFill>
                  <a:schemeClr val="tx1"/>
                </a:solidFill>
                <a:effectLst/>
                <a:latin typeface="+mn-lt"/>
                <a:ea typeface="+mn-ea"/>
                <a:cs typeface="+mn-cs"/>
              </a:rPr>
              <a:t> y </a:t>
            </a:r>
            <a:r>
              <a:rPr lang="en-US" sz="1200" b="0" kern="1200" dirty="0" err="1" smtClean="0">
                <a:solidFill>
                  <a:schemeClr val="tx1"/>
                </a:solidFill>
                <a:effectLst/>
                <a:latin typeface="+mn-lt"/>
                <a:ea typeface="+mn-ea"/>
                <a:cs typeface="+mn-cs"/>
              </a:rPr>
              <a:t>apoyo</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inadecuado</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por</a:t>
            </a:r>
            <a:r>
              <a:rPr lang="en-US" sz="1200" b="0" kern="1200" dirty="0" smtClean="0">
                <a:solidFill>
                  <a:schemeClr val="tx1"/>
                </a:solidFill>
                <a:effectLst/>
                <a:latin typeface="+mn-lt"/>
                <a:ea typeface="+mn-ea"/>
                <a:cs typeface="+mn-cs"/>
              </a:rPr>
              <a:t> parte del </a:t>
            </a:r>
            <a:r>
              <a:rPr lang="en-US" sz="1200" b="0" kern="1200" dirty="0" err="1" smtClean="0">
                <a:solidFill>
                  <a:schemeClr val="tx1"/>
                </a:solidFill>
                <a:effectLst/>
                <a:latin typeface="+mn-lt"/>
                <a:ea typeface="+mn-ea"/>
                <a:cs typeface="+mn-cs"/>
              </a:rPr>
              <a:t>patrocinador</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ejecutivo</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Todos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estos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problemas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tienen</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algo</a:t>
            </a:r>
            <a:r>
              <a:rPr lang="en-US" sz="1200" b="0" kern="1200" dirty="0" smtClean="0">
                <a:solidFill>
                  <a:schemeClr val="tx1"/>
                </a:solidFill>
                <a:effectLst/>
                <a:latin typeface="+mn-lt"/>
                <a:ea typeface="+mn-ea"/>
                <a:cs typeface="+mn-cs"/>
              </a:rPr>
              <a:t> en </a:t>
            </a:r>
            <a:r>
              <a:rPr lang="en-US" sz="1200" b="0" kern="1200" dirty="0" err="1" smtClean="0">
                <a:solidFill>
                  <a:schemeClr val="tx1"/>
                </a:solidFill>
                <a:effectLst/>
                <a:latin typeface="+mn-lt"/>
                <a:ea typeface="+mn-ea"/>
                <a:cs typeface="+mn-cs"/>
              </a:rPr>
              <a:t>común</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tienen</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que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ver</a:t>
            </a:r>
            <a:r>
              <a:rPr lang="en-US" sz="1200" b="0" kern="1200" dirty="0" smtClean="0">
                <a:solidFill>
                  <a:schemeClr val="tx1"/>
                </a:solidFill>
                <a:effectLst/>
                <a:latin typeface="+mn-lt"/>
                <a:ea typeface="+mn-ea"/>
                <a:cs typeface="+mn-cs"/>
              </a:rPr>
              <a:t> con los </a:t>
            </a:r>
            <a:r>
              <a:rPr lang="en-US" sz="1200" b="0" kern="1200" dirty="0" err="1" smtClean="0">
                <a:solidFill>
                  <a:schemeClr val="tx1"/>
                </a:solidFill>
                <a:effectLst/>
                <a:latin typeface="+mn-lt"/>
                <a:ea typeface="+mn-ea"/>
                <a:cs typeface="+mn-cs"/>
              </a:rPr>
              <a:t>requisitos</a:t>
            </a:r>
            <a:r>
              <a:rPr lang="en-US" sz="1200" b="0" kern="1200" dirty="0" smtClean="0">
                <a:solidFill>
                  <a:schemeClr val="tx1"/>
                </a:solidFill>
                <a:effectLst/>
                <a:latin typeface="+mn-lt"/>
                <a:ea typeface="+mn-ea"/>
                <a:cs typeface="+mn-cs"/>
              </a:rPr>
              <a:t> o se </a:t>
            </a:r>
            <a:r>
              <a:rPr lang="en-US" sz="1200" b="0" kern="1200" dirty="0" err="1" smtClean="0">
                <a:solidFill>
                  <a:schemeClr val="tx1"/>
                </a:solidFill>
                <a:effectLst/>
                <a:latin typeface="+mn-lt"/>
                <a:ea typeface="+mn-ea"/>
                <a:cs typeface="+mn-cs"/>
              </a:rPr>
              <a:t>relacionan</a:t>
            </a:r>
            <a:r>
              <a:rPr lang="en-US" sz="1200" b="0" kern="1200" dirty="0" smtClean="0">
                <a:solidFill>
                  <a:schemeClr val="tx1"/>
                </a:solidFill>
                <a:effectLst/>
                <a:latin typeface="+mn-lt"/>
                <a:ea typeface="+mn-ea"/>
                <a:cs typeface="+mn-cs"/>
              </a:rPr>
              <a:t> con </a:t>
            </a:r>
            <a:r>
              <a:rPr lang="en-US" sz="1200" b="0" kern="1200" dirty="0" err="1" smtClean="0">
                <a:solidFill>
                  <a:schemeClr val="tx1"/>
                </a:solidFill>
                <a:effectLst/>
                <a:latin typeface="+mn-lt"/>
                <a:ea typeface="+mn-ea"/>
                <a:cs typeface="+mn-cs"/>
              </a:rPr>
              <a:t>ellos</a:t>
            </a:r>
            <a:r>
              <a:rPr lang="en-US" sz="1200" b="0" kern="1200" dirty="0" smtClean="0">
                <a:solidFill>
                  <a:schemeClr val="tx1"/>
                </a:solidFill>
                <a:effectLst/>
                <a:latin typeface="+mn-lt"/>
                <a:ea typeface="+mn-ea"/>
                <a:cs typeface="+mn-cs"/>
              </a:rPr>
              <a:t>; el </a:t>
            </a:r>
            <a:r>
              <a:rPr lang="en-US" sz="1200" b="0" kern="1200" dirty="0" err="1" smtClean="0">
                <a:solidFill>
                  <a:schemeClr val="tx1"/>
                </a:solidFill>
                <a:effectLst/>
                <a:latin typeface="+mn-lt"/>
                <a:ea typeface="+mn-ea"/>
                <a:cs typeface="+mn-cs"/>
              </a:rPr>
              <a:t>proceso</a:t>
            </a:r>
            <a:r>
              <a:rPr lang="en-US" sz="1200" b="0" kern="1200" dirty="0" smtClean="0">
                <a:solidFill>
                  <a:schemeClr val="tx1"/>
                </a:solidFill>
                <a:effectLst/>
                <a:latin typeface="+mn-lt"/>
                <a:ea typeface="+mn-ea"/>
                <a:cs typeface="+mn-cs"/>
              </a:rPr>
              <a:t> de </a:t>
            </a:r>
            <a:r>
              <a:rPr lang="en-US" sz="1200" b="0" kern="1200" dirty="0" err="1" smtClean="0">
                <a:solidFill>
                  <a:schemeClr val="tx1"/>
                </a:solidFill>
                <a:effectLst/>
                <a:latin typeface="+mn-lt"/>
                <a:ea typeface="+mn-ea"/>
                <a:cs typeface="+mn-cs"/>
              </a:rPr>
              <a:t>identificar</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definir</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documentar</a:t>
            </a:r>
            <a:r>
              <a:rPr lang="en-US" sz="1200" b="0" kern="1200" dirty="0" smtClean="0">
                <a:solidFill>
                  <a:schemeClr val="tx1"/>
                </a:solidFill>
                <a:effectLst/>
                <a:latin typeface="+mn-lt"/>
                <a:ea typeface="+mn-ea"/>
                <a:cs typeface="+mn-cs"/>
              </a:rPr>
              <a:t> y </a:t>
            </a:r>
            <a:r>
              <a:rPr lang="en-US" sz="1200" b="0" kern="1200" dirty="0" err="1" smtClean="0">
                <a:solidFill>
                  <a:schemeClr val="tx1"/>
                </a:solidFill>
                <a:effectLst/>
                <a:latin typeface="+mn-lt"/>
                <a:ea typeface="+mn-ea"/>
                <a:cs typeface="+mn-cs"/>
              </a:rPr>
              <a:t>gestionar</a:t>
            </a:r>
            <a:r>
              <a:rPr lang="en-US" sz="1200" b="0" kern="1200" dirty="0" smtClean="0">
                <a:solidFill>
                  <a:schemeClr val="tx1"/>
                </a:solidFill>
                <a:effectLst/>
                <a:latin typeface="+mn-lt"/>
                <a:ea typeface="+mn-ea"/>
                <a:cs typeface="+mn-cs"/>
              </a:rPr>
              <a:t> la </a:t>
            </a:r>
            <a:r>
              <a:rPr lang="en-US" sz="1200" b="0" kern="1200" dirty="0" err="1" smtClean="0">
                <a:solidFill>
                  <a:schemeClr val="tx1"/>
                </a:solidFill>
                <a:effectLst/>
                <a:latin typeface="+mn-lt"/>
                <a:ea typeface="+mn-ea"/>
                <a:cs typeface="+mn-cs"/>
              </a:rPr>
              <a:t>solución</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que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debe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entregar</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todo</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proyecto</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satisfactorio</a:t>
            </a:r>
            <a:r>
              <a:rPr lang="en-US" sz="1200" b="0" kern="1200" dirty="0" smtClean="0">
                <a:solidFill>
                  <a:schemeClr val="tx1"/>
                </a:solidFill>
                <a:effectLst/>
                <a:latin typeface="+mn-lt"/>
                <a:ea typeface="+mn-ea"/>
                <a:cs typeface="+mn-cs"/>
              </a:rPr>
              <a:t>. </a:t>
            </a:r>
            <a:endParaRPr lang="en-US" dirty="0" smtClean="0"/>
          </a:p>
          <a:p>
            <a:endParaRPr lang="en-US" dirty="0" smtClean="0"/>
          </a:p>
          <a:p>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mn-lt"/>
                <a:ea typeface="+mn-ea"/>
                <a:cs typeface="+mn-cs"/>
              </a:rPr>
              <a:t>Poor requirements management practices are the second leading cause of project failure, second only to changing organization priorities </a:t>
            </a:r>
          </a:p>
          <a:p>
            <a:endParaRPr lang="en-US" dirty="0"/>
          </a:p>
        </p:txBody>
      </p:sp>
      <p:sp>
        <p:nvSpPr>
          <p:cNvPr id="4" name="Slide Number Placeholder 3"/>
          <p:cNvSpPr>
            <a:spLocks noGrp="1"/>
          </p:cNvSpPr>
          <p:nvPr>
            <p:ph type="sldNum" sz="quarter" idx="10"/>
          </p:nvPr>
        </p:nvSpPr>
        <p:spPr/>
        <p:txBody>
          <a:bodyPr/>
          <a:lstStyle/>
          <a:p>
            <a:pPr>
              <a:defRPr/>
            </a:pPr>
            <a:fld id="{589EF027-583D-41C4-891E-270ED8DE24FF}" type="slidenum">
              <a:rPr lang="en-US" smtClean="0"/>
              <a:pPr>
                <a:defRPr/>
              </a:pPr>
              <a:t>17</a:t>
            </a:fld>
            <a:endParaRPr lang="en-US"/>
          </a:p>
        </p:txBody>
      </p:sp>
    </p:spTree>
    <p:extLst>
      <p:ext uri="{BB962C8B-B14F-4D97-AF65-F5344CB8AC3E}">
        <p14:creationId xmlns:p14="http://schemas.microsoft.com/office/powerpoint/2010/main" val="5336422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i="1" kern="1200" dirty="0" smtClean="0">
                <a:solidFill>
                  <a:schemeClr val="tx1"/>
                </a:solidFill>
                <a:effectLst/>
                <a:latin typeface="+mn-lt"/>
                <a:ea typeface="+mn-ea"/>
                <a:cs typeface="+mn-cs"/>
              </a:rPr>
              <a:t>PMI Pulso de la </a:t>
            </a:r>
            <a:r>
              <a:rPr lang="es-ES_tradnl" sz="1200" i="1" kern="1200" dirty="0" err="1" smtClean="0">
                <a:solidFill>
                  <a:schemeClr val="tx1"/>
                </a:solidFill>
                <a:effectLst/>
                <a:latin typeface="+mn-lt"/>
                <a:ea typeface="+mn-ea"/>
                <a:cs typeface="+mn-cs"/>
              </a:rPr>
              <a:t>Profesión</a:t>
            </a:r>
            <a:r>
              <a:rPr lang="es-ES_tradnl" sz="1200" i="1" kern="1200" baseline="30000" dirty="0" err="1" smtClean="0">
                <a:solidFill>
                  <a:schemeClr val="tx1"/>
                </a:solidFill>
                <a:effectLst/>
                <a:latin typeface="+mn-lt"/>
                <a:ea typeface="+mn-ea"/>
                <a:cs typeface="+mn-cs"/>
              </a:rPr>
              <a:t>TM</a:t>
            </a:r>
            <a:r>
              <a:rPr lang="es-ES_tradnl" sz="1200" i="1" kern="1200" dirty="0" smtClean="0">
                <a:solidFill>
                  <a:schemeClr val="tx1"/>
                </a:solidFill>
                <a:effectLst/>
                <a:latin typeface="+mn-lt"/>
                <a:ea typeface="+mn-ea"/>
                <a:cs typeface="+mn-cs"/>
              </a:rPr>
              <a:t>: Ventajas competitivas de una Gestión Eficaz de Talentos</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180DE374-9170-4238-9387-1C4AD59CEF1A}" type="slidenum">
              <a:rPr lang="en-US" smtClean="0"/>
              <a:pPr/>
              <a:t>18</a:t>
            </a:fld>
            <a:endParaRPr lang="en-US"/>
          </a:p>
        </p:txBody>
      </p:sp>
    </p:spTree>
    <p:extLst>
      <p:ext uri="{BB962C8B-B14F-4D97-AF65-F5344CB8AC3E}">
        <p14:creationId xmlns:p14="http://schemas.microsoft.com/office/powerpoint/2010/main" val="3149479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622300" fontAlgn="auto">
              <a:lnSpc>
                <a:spcPct val="90000"/>
              </a:lnSpc>
              <a:spcBef>
                <a:spcPts val="0"/>
              </a:spcBef>
              <a:spcAft>
                <a:spcPct val="35000"/>
              </a:spcAft>
              <a:buClr>
                <a:srgbClr val="2E4E74"/>
              </a:buClr>
              <a:defRPr/>
            </a:pPr>
            <a:r>
              <a:rPr lang="es-CL" sz="1200" i="1" kern="0" dirty="0" smtClean="0">
                <a:solidFill>
                  <a:srgbClr val="800000"/>
                </a:solidFill>
                <a:latin typeface="+mn-lt"/>
                <a:ea typeface="+mn-ea"/>
                <a:cs typeface="Bliss 2 Light"/>
              </a:rPr>
              <a:t>Procesos de desarrollo formales, entrenamiento continuo y un plan definido de carrera</a:t>
            </a:r>
            <a:endParaRPr lang="es-CL" sz="1200" i="1" kern="0" dirty="0">
              <a:solidFill>
                <a:srgbClr val="800000"/>
              </a:solidFill>
              <a:latin typeface="+mn-lt"/>
              <a:ea typeface="+mn-ea"/>
              <a:cs typeface="Bliss 2 Light"/>
            </a:endParaRPr>
          </a:p>
        </p:txBody>
      </p:sp>
      <p:sp>
        <p:nvSpPr>
          <p:cNvPr id="4" name="Slide Number Placeholder 3"/>
          <p:cNvSpPr>
            <a:spLocks noGrp="1"/>
          </p:cNvSpPr>
          <p:nvPr>
            <p:ph type="sldNum" sz="quarter" idx="10"/>
          </p:nvPr>
        </p:nvSpPr>
        <p:spPr/>
        <p:txBody>
          <a:bodyPr/>
          <a:lstStyle/>
          <a:p>
            <a:fld id="{180DE374-9170-4238-9387-1C4AD59CEF1A}" type="slidenum">
              <a:rPr lang="en-US" smtClean="0"/>
              <a:pPr/>
              <a:t>19</a:t>
            </a:fld>
            <a:endParaRPr lang="en-US"/>
          </a:p>
        </p:txBody>
      </p:sp>
    </p:spTree>
    <p:extLst>
      <p:ext uri="{BB962C8B-B14F-4D97-AF65-F5344CB8AC3E}">
        <p14:creationId xmlns:p14="http://schemas.microsoft.com/office/powerpoint/2010/main" val="18649047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622300" fontAlgn="auto">
              <a:lnSpc>
                <a:spcPct val="90000"/>
              </a:lnSpc>
              <a:spcBef>
                <a:spcPts val="0"/>
              </a:spcBef>
              <a:spcAft>
                <a:spcPct val="35000"/>
              </a:spcAft>
              <a:buClr>
                <a:srgbClr val="2E4E74"/>
              </a:buClr>
              <a:defRPr/>
            </a:pPr>
            <a:r>
              <a:rPr lang="es-CL" sz="1200" i="1" kern="0" dirty="0" smtClean="0">
                <a:solidFill>
                  <a:srgbClr val="800000"/>
                </a:solidFill>
                <a:latin typeface="+mn-lt"/>
                <a:ea typeface="+mn-ea"/>
                <a:cs typeface="Bliss 2 Light"/>
              </a:rPr>
              <a:t>Procesos de desarrollo formales, entrenamiento continuo y un plan definido de carrera</a:t>
            </a:r>
            <a:endParaRPr lang="es-CL" sz="1200" i="1" kern="0" dirty="0">
              <a:solidFill>
                <a:srgbClr val="800000"/>
              </a:solidFill>
              <a:latin typeface="+mn-lt"/>
              <a:ea typeface="+mn-ea"/>
              <a:cs typeface="Bliss 2 Light"/>
            </a:endParaRPr>
          </a:p>
        </p:txBody>
      </p:sp>
      <p:sp>
        <p:nvSpPr>
          <p:cNvPr id="4" name="Slide Number Placeholder 3"/>
          <p:cNvSpPr>
            <a:spLocks noGrp="1"/>
          </p:cNvSpPr>
          <p:nvPr>
            <p:ph type="sldNum" sz="quarter" idx="10"/>
          </p:nvPr>
        </p:nvSpPr>
        <p:spPr/>
        <p:txBody>
          <a:bodyPr/>
          <a:lstStyle/>
          <a:p>
            <a:fld id="{180DE374-9170-4238-9387-1C4AD59CEF1A}" type="slidenum">
              <a:rPr lang="en-US" smtClean="0"/>
              <a:pPr/>
              <a:t>20</a:t>
            </a:fld>
            <a:endParaRPr lang="en-US"/>
          </a:p>
        </p:txBody>
      </p:sp>
    </p:spTree>
    <p:extLst>
      <p:ext uri="{BB962C8B-B14F-4D97-AF65-F5344CB8AC3E}">
        <p14:creationId xmlns:p14="http://schemas.microsoft.com/office/powerpoint/2010/main" val="7357127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_tradnl" sz="1200" b="0" i="0" u="none" strike="noStrike" kern="1200" baseline="0" dirty="0" smtClean="0">
                <a:solidFill>
                  <a:schemeClr val="tx1"/>
                </a:solidFill>
                <a:latin typeface="+mn-lt"/>
                <a:ea typeface="+mn-ea"/>
                <a:cs typeface="+mn-cs"/>
              </a:rPr>
              <a:t> Las organizaciones de alto desempeño</a:t>
            </a:r>
          </a:p>
          <a:p>
            <a:r>
              <a:rPr lang="es-ES_tradnl" sz="1200" b="0" i="0" u="none" strike="noStrike" kern="1200" baseline="0" dirty="0" smtClean="0">
                <a:solidFill>
                  <a:schemeClr val="tx1"/>
                </a:solidFill>
                <a:latin typeface="+mn-lt"/>
                <a:ea typeface="+mn-ea"/>
                <a:cs typeface="+mn-cs"/>
              </a:rPr>
              <a:t>comprenden las ventajas de alinear</a:t>
            </a:r>
          </a:p>
          <a:p>
            <a:r>
              <a:rPr lang="es-ES_tradnl" sz="1200" b="0" i="0" u="none" strike="noStrike" kern="1200" baseline="0" dirty="0" smtClean="0">
                <a:solidFill>
                  <a:schemeClr val="tx1"/>
                </a:solidFill>
                <a:latin typeface="+mn-lt"/>
                <a:ea typeface="+mn-ea"/>
                <a:cs typeface="+mn-cs"/>
              </a:rPr>
              <a:t>la </a:t>
            </a:r>
            <a:r>
              <a:rPr lang="es-ES_tradnl" sz="1200" b="0" i="0" u="none" strike="noStrike" kern="1200" baseline="0" dirty="0" err="1" smtClean="0">
                <a:solidFill>
                  <a:schemeClr val="tx1"/>
                </a:solidFill>
                <a:latin typeface="+mn-lt"/>
                <a:ea typeface="+mn-ea"/>
                <a:cs typeface="+mn-cs"/>
              </a:rPr>
              <a:t>gesti</a:t>
            </a:r>
            <a:r>
              <a:rPr lang="es-ES_tradnl" sz="1200" b="0" i="0" u="none" strike="noStrike" kern="1200" baseline="0" dirty="0" smtClean="0">
                <a:solidFill>
                  <a:schemeClr val="tx1"/>
                </a:solidFill>
                <a:latin typeface="+mn-lt"/>
                <a:ea typeface="+mn-ea"/>
                <a:cs typeface="+mn-cs"/>
              </a:rPr>
              <a:t>—n de talentos a la estrategia</a:t>
            </a:r>
          </a:p>
          <a:p>
            <a:r>
              <a:rPr lang="es-ES_tradnl" sz="1200" b="0" i="0" u="none" strike="noStrike" kern="1200" baseline="0" dirty="0" smtClean="0">
                <a:solidFill>
                  <a:schemeClr val="tx1"/>
                </a:solidFill>
                <a:latin typeface="+mn-lt"/>
                <a:ea typeface="+mn-ea"/>
                <a:cs typeface="+mn-cs"/>
              </a:rPr>
              <a:t> organizativa y logran ya estas ventajas:</a:t>
            </a:r>
          </a:p>
          <a:p>
            <a:r>
              <a:rPr lang="es-ES_tradnl" sz="1200" b="0" i="0" u="none" strike="noStrike" kern="1200" baseline="0" dirty="0" err="1" smtClean="0">
                <a:solidFill>
                  <a:schemeClr val="tx1"/>
                </a:solidFill>
                <a:latin typeface="+mn-lt"/>
                <a:ea typeface="+mn-ea"/>
                <a:cs typeface="+mn-cs"/>
              </a:rPr>
              <a:t>êndices</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m‡s</a:t>
            </a:r>
            <a:r>
              <a:rPr lang="es-ES_tradnl" sz="1200" b="0" i="0" u="none" strike="noStrike" kern="1200" baseline="0" dirty="0" smtClean="0">
                <a:solidFill>
                  <a:schemeClr val="tx1"/>
                </a:solidFill>
                <a:latin typeface="+mn-lt"/>
                <a:ea typeface="+mn-ea"/>
                <a:cs typeface="+mn-cs"/>
              </a:rPr>
              <a:t> altos de </a:t>
            </a:r>
            <a:r>
              <a:rPr lang="es-ES_tradnl" sz="1200" b="0" i="0" u="none" strike="noStrike" kern="1200" baseline="0" dirty="0" err="1" smtClean="0">
                <a:solidFill>
                  <a:schemeClr val="tx1"/>
                </a:solidFill>
                <a:latin typeface="+mn-lt"/>
                <a:ea typeface="+mn-ea"/>
                <a:cs typeface="+mn-cs"/>
              </a:rPr>
              <a:t>Žxito</a:t>
            </a:r>
            <a:endParaRPr lang="es-ES_tradnl" sz="1200" b="0" i="0" u="none" strike="noStrike" kern="1200" baseline="0" dirty="0" smtClean="0">
              <a:solidFill>
                <a:schemeClr val="tx1"/>
              </a:solidFill>
              <a:latin typeface="+mn-lt"/>
              <a:ea typeface="+mn-ea"/>
              <a:cs typeface="+mn-cs"/>
            </a:endParaRPr>
          </a:p>
          <a:p>
            <a:r>
              <a:rPr lang="es-ES_tradnl" sz="1200" b="0" i="0" u="none" strike="noStrike" kern="1200" baseline="0" dirty="0" smtClean="0">
                <a:solidFill>
                  <a:schemeClr val="tx1"/>
                </a:solidFill>
                <a:latin typeface="+mn-lt"/>
                <a:ea typeface="+mn-ea"/>
                <a:cs typeface="+mn-cs"/>
              </a:rPr>
              <a:t>en los proyectos</a:t>
            </a:r>
          </a:p>
          <a:p>
            <a:r>
              <a:rPr lang="es-ES_tradnl" sz="1200" b="0" i="0" u="none" strike="noStrike" kern="1200" baseline="0" dirty="0" smtClean="0">
                <a:solidFill>
                  <a:schemeClr val="tx1"/>
                </a:solidFill>
                <a:latin typeface="+mn-lt"/>
                <a:ea typeface="+mn-ea"/>
                <a:cs typeface="+mn-cs"/>
              </a:rPr>
              <a:t>Se arriesgan menos d—lares</a:t>
            </a:r>
          </a:p>
          <a:p>
            <a:r>
              <a:rPr lang="es-ES_tradnl" sz="1200" b="0" i="0" u="none" strike="noStrike" kern="1200" baseline="0" dirty="0" smtClean="0">
                <a:solidFill>
                  <a:schemeClr val="tx1"/>
                </a:solidFill>
                <a:latin typeface="+mn-lt"/>
                <a:ea typeface="+mn-ea"/>
                <a:cs typeface="+mn-cs"/>
              </a:rPr>
              <a:t>de los proyectos</a:t>
            </a:r>
            <a:endParaRPr lang="en-US" dirty="0"/>
          </a:p>
        </p:txBody>
      </p:sp>
      <p:sp>
        <p:nvSpPr>
          <p:cNvPr id="4" name="Slide Number Placeholder 3"/>
          <p:cNvSpPr>
            <a:spLocks noGrp="1"/>
          </p:cNvSpPr>
          <p:nvPr>
            <p:ph type="sldNum" sz="quarter" idx="10"/>
          </p:nvPr>
        </p:nvSpPr>
        <p:spPr/>
        <p:txBody>
          <a:bodyPr/>
          <a:lstStyle/>
          <a:p>
            <a:fld id="{180DE374-9170-4238-9387-1C4AD59CEF1A}" type="slidenum">
              <a:rPr lang="en-US" smtClean="0"/>
              <a:pPr/>
              <a:t>21</a:t>
            </a:fld>
            <a:endParaRPr lang="en-US"/>
          </a:p>
        </p:txBody>
      </p:sp>
    </p:spTree>
    <p:extLst>
      <p:ext uri="{BB962C8B-B14F-4D97-AF65-F5344CB8AC3E}">
        <p14:creationId xmlns:p14="http://schemas.microsoft.com/office/powerpoint/2010/main" val="15085600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80DE374-9170-4238-9387-1C4AD59CEF1A}" type="slidenum">
              <a:rPr lang="en-US" smtClean="0"/>
              <a:pPr/>
              <a:t>3</a:t>
            </a:fld>
            <a:endParaRPr lang="en-US"/>
          </a:p>
        </p:txBody>
      </p:sp>
    </p:spTree>
    <p:extLst>
      <p:ext uri="{BB962C8B-B14F-4D97-AF65-F5344CB8AC3E}">
        <p14:creationId xmlns:p14="http://schemas.microsoft.com/office/powerpoint/2010/main" val="16678534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effectLst/>
                <a:latin typeface="+mn-lt"/>
                <a:ea typeface="+mn-ea"/>
                <a:cs typeface="+mn-cs"/>
              </a:rPr>
              <a:t>Fuente</a:t>
            </a:r>
            <a:r>
              <a:rPr lang="en-US" sz="1200" kern="1200" dirty="0" smtClean="0">
                <a:solidFill>
                  <a:schemeClr val="tx1"/>
                </a:solidFill>
                <a:effectLst/>
                <a:latin typeface="+mn-lt"/>
                <a:ea typeface="+mn-ea"/>
                <a:cs typeface="+mn-cs"/>
              </a:rPr>
              <a:t>: </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s-ES_tradnl" sz="1200" kern="1200" dirty="0" smtClean="0">
                <a:solidFill>
                  <a:schemeClr val="tx1"/>
                </a:solidFill>
                <a:effectLst/>
                <a:latin typeface="+mn-lt"/>
                <a:ea typeface="+mn-ea"/>
                <a:cs typeface="+mn-cs"/>
              </a:rPr>
              <a:t>“Gestión Del Talento: Una Estrategia Diferenciada Para Un Entorno Global”, Jiménez Alfonso, </a:t>
            </a:r>
            <a:r>
              <a:rPr lang="es-ES_tradnl" sz="1200" kern="1200" dirty="0" err="1" smtClean="0">
                <a:solidFill>
                  <a:schemeClr val="tx1"/>
                </a:solidFill>
                <a:effectLst/>
                <a:latin typeface="+mn-lt"/>
                <a:ea typeface="+mn-ea"/>
                <a:cs typeface="+mn-cs"/>
              </a:rPr>
              <a:t>Hillier-Fry</a:t>
            </a:r>
            <a:r>
              <a:rPr lang="es-ES_tradnl" sz="1200" kern="1200" dirty="0" smtClean="0">
                <a:solidFill>
                  <a:schemeClr val="tx1"/>
                </a:solidFill>
                <a:effectLst/>
                <a:latin typeface="+mn-lt"/>
                <a:ea typeface="+mn-ea"/>
                <a:cs typeface="+mn-cs"/>
              </a:rPr>
              <a:t> Camilla y Díaz Javier, Harvard Deusto Business </a:t>
            </a:r>
            <a:r>
              <a:rPr lang="es-ES_tradnl" sz="1200" kern="1200" dirty="0" err="1" smtClean="0">
                <a:solidFill>
                  <a:schemeClr val="tx1"/>
                </a:solidFill>
                <a:effectLst/>
                <a:latin typeface="+mn-lt"/>
                <a:ea typeface="+mn-ea"/>
                <a:cs typeface="+mn-cs"/>
              </a:rPr>
              <a:t>Review</a:t>
            </a:r>
            <a:r>
              <a:rPr lang="es-ES_tradnl" sz="1200" kern="1200" dirty="0" smtClean="0">
                <a:solidFill>
                  <a:schemeClr val="tx1"/>
                </a:solidFill>
                <a:effectLst/>
                <a:latin typeface="+mn-lt"/>
                <a:ea typeface="+mn-ea"/>
                <a:cs typeface="+mn-cs"/>
              </a:rPr>
              <a:t>, España, Noviembre de 2008.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_tradnl"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_tradnl" sz="1200" kern="1200" dirty="0" smtClean="0">
                <a:solidFill>
                  <a:schemeClr val="tx1"/>
                </a:solidFill>
                <a:effectLst/>
                <a:latin typeface="+mn-lt"/>
                <a:ea typeface="+mn-ea"/>
                <a:cs typeface="+mn-cs"/>
              </a:rPr>
              <a:t>Alfonso Jiménez es Socio director de </a:t>
            </a:r>
            <a:r>
              <a:rPr lang="es-ES_tradnl" sz="1200" kern="1200" dirty="0" err="1" smtClean="0">
                <a:solidFill>
                  <a:schemeClr val="tx1"/>
                </a:solidFill>
                <a:effectLst/>
                <a:latin typeface="+mn-lt"/>
                <a:ea typeface="+mn-ea"/>
                <a:cs typeface="+mn-cs"/>
              </a:rPr>
              <a:t>PeopleMatters</a:t>
            </a:r>
            <a:r>
              <a:rPr lang="es-ES_tradnl" sz="1200" kern="1200" dirty="0" smtClean="0">
                <a:solidFill>
                  <a:schemeClr val="tx1"/>
                </a:solidFill>
                <a:effectLst/>
                <a:latin typeface="+mn-lt"/>
                <a:ea typeface="+mn-ea"/>
                <a:cs typeface="+mn-cs"/>
              </a:rPr>
              <a:t>, Camilla </a:t>
            </a:r>
            <a:r>
              <a:rPr lang="es-ES_tradnl" sz="1200" kern="1200" dirty="0" err="1" smtClean="0">
                <a:solidFill>
                  <a:schemeClr val="tx1"/>
                </a:solidFill>
                <a:effectLst/>
                <a:latin typeface="+mn-lt"/>
                <a:ea typeface="+mn-ea"/>
                <a:cs typeface="+mn-cs"/>
              </a:rPr>
              <a:t>Hillier-Fry</a:t>
            </a:r>
            <a:r>
              <a:rPr lang="es-ES_tradnl" sz="1200" kern="1200" dirty="0" smtClean="0">
                <a:solidFill>
                  <a:schemeClr val="tx1"/>
                </a:solidFill>
                <a:effectLst/>
                <a:latin typeface="+mn-lt"/>
                <a:ea typeface="+mn-ea"/>
                <a:cs typeface="+mn-cs"/>
              </a:rPr>
              <a:t> es Socio de </a:t>
            </a:r>
            <a:r>
              <a:rPr lang="es-ES_tradnl" sz="1200" kern="1200" dirty="0" err="1" smtClean="0">
                <a:solidFill>
                  <a:schemeClr val="tx1"/>
                </a:solidFill>
                <a:effectLst/>
                <a:latin typeface="+mn-lt"/>
                <a:ea typeface="+mn-ea"/>
                <a:cs typeface="+mn-cs"/>
              </a:rPr>
              <a:t>PeopleMatters</a:t>
            </a:r>
            <a:r>
              <a:rPr lang="es-ES_tradnl" sz="1200" kern="1200" dirty="0" smtClean="0">
                <a:solidFill>
                  <a:schemeClr val="tx1"/>
                </a:solidFill>
                <a:effectLst/>
                <a:latin typeface="+mn-lt"/>
                <a:ea typeface="+mn-ea"/>
                <a:cs typeface="+mn-cs"/>
              </a:rPr>
              <a:t> y Javier Díaz es Consultor de </a:t>
            </a:r>
            <a:r>
              <a:rPr lang="es-ES_tradnl" sz="1200" kern="1200" dirty="0" err="1" smtClean="0">
                <a:solidFill>
                  <a:schemeClr val="tx1"/>
                </a:solidFill>
                <a:effectLst/>
                <a:latin typeface="+mn-lt"/>
                <a:ea typeface="+mn-ea"/>
                <a:cs typeface="+mn-cs"/>
              </a:rPr>
              <a:t>PeopleMatters</a:t>
            </a:r>
            <a:r>
              <a:rPr lang="es-ES_tradnl" sz="1200" kern="1200" dirty="0" smtClean="0">
                <a:solidFill>
                  <a:schemeClr val="tx1"/>
                </a:solidFill>
                <a:effectLst/>
                <a:latin typeface="+mn-lt"/>
                <a:ea typeface="+mn-ea"/>
                <a:cs typeface="+mn-cs"/>
              </a:rPr>
              <a:t>. El artículo está disponible en internet en: </a:t>
            </a:r>
            <a:r>
              <a:rPr lang="es-ES_tradnl" sz="1200" kern="1200" dirty="0" smtClean="0">
                <a:solidFill>
                  <a:schemeClr val="tx1"/>
                </a:solidFill>
                <a:effectLst/>
                <a:latin typeface="+mn-lt"/>
                <a:ea typeface="+mn-ea"/>
                <a:cs typeface="+mn-cs"/>
                <a:hlinkClick r:id="rId3" invalidUrl="http://www.peoplematters.com/Archivos/Descargas/Internacional/Gesti%C3%B3n del Talento Global_HDBR_0811.pdf"/>
              </a:rPr>
              <a:t>http://www.peoplematters.com/Archivos/Descargas/Internacional/Gesti%C3%B3n%20del%20Talento%20Global_HDBR_0811.pdf</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80DE374-9170-4238-9387-1C4AD59CEF1A}" type="slidenum">
              <a:rPr lang="en-US" smtClean="0"/>
              <a:pPr/>
              <a:t>23</a:t>
            </a:fld>
            <a:endParaRPr lang="en-US"/>
          </a:p>
        </p:txBody>
      </p:sp>
    </p:spTree>
    <p:extLst>
      <p:ext uri="{BB962C8B-B14F-4D97-AF65-F5344CB8AC3E}">
        <p14:creationId xmlns:p14="http://schemas.microsoft.com/office/powerpoint/2010/main" val="17936012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effectLst/>
                <a:latin typeface="+mn-lt"/>
                <a:ea typeface="+mn-ea"/>
                <a:cs typeface="+mn-cs"/>
              </a:rPr>
              <a:t>Fuente</a:t>
            </a:r>
            <a:r>
              <a:rPr lang="en-US" sz="1200"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Enfoque</a:t>
            </a:r>
            <a:r>
              <a:rPr lang="en-US" sz="1200" i="1" kern="1200" dirty="0" smtClean="0">
                <a:solidFill>
                  <a:schemeClr val="tx1"/>
                </a:solidFill>
                <a:effectLst/>
                <a:latin typeface="+mn-lt"/>
                <a:ea typeface="+mn-ea"/>
                <a:cs typeface="+mn-cs"/>
              </a:rPr>
              <a:t> integral de </a:t>
            </a:r>
            <a:r>
              <a:rPr lang="en-US" sz="1200" i="1" kern="1200" dirty="0" err="1" smtClean="0">
                <a:solidFill>
                  <a:schemeClr val="tx1"/>
                </a:solidFill>
                <a:effectLst/>
                <a:latin typeface="+mn-lt"/>
                <a:ea typeface="+mn-ea"/>
                <a:cs typeface="+mn-cs"/>
              </a:rPr>
              <a:t>Gestión</a:t>
            </a:r>
            <a:r>
              <a:rPr lang="en-US" sz="1200" i="1" kern="1200" dirty="0" smtClean="0">
                <a:solidFill>
                  <a:schemeClr val="tx1"/>
                </a:solidFill>
                <a:effectLst/>
                <a:latin typeface="+mn-lt"/>
                <a:ea typeface="+mn-ea"/>
                <a:cs typeface="+mn-cs"/>
              </a:rPr>
              <a:t> del </a:t>
            </a:r>
            <a:r>
              <a:rPr lang="en-US" sz="1200" i="1" kern="1200" dirty="0" err="1" smtClean="0">
                <a:solidFill>
                  <a:schemeClr val="tx1"/>
                </a:solidFill>
                <a:effectLst/>
                <a:latin typeface="+mn-lt"/>
                <a:ea typeface="+mn-ea"/>
                <a:cs typeface="+mn-cs"/>
              </a:rPr>
              <a:t>Talento</a:t>
            </a:r>
            <a:r>
              <a:rPr lang="en-US" sz="1200" i="1"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PeopleMatters</a:t>
            </a:r>
            <a:r>
              <a:rPr lang="en-US" sz="1200" kern="1200" dirty="0" smtClean="0">
                <a:solidFill>
                  <a:schemeClr val="tx1"/>
                </a:solidFill>
                <a:effectLst/>
                <a:latin typeface="+mn-lt"/>
                <a:ea typeface="+mn-ea"/>
                <a:cs typeface="+mn-cs"/>
              </a:rPr>
              <a:t>, 2008 </a:t>
            </a:r>
            <a:endParaRPr lang="en-US" dirty="0" smtClean="0">
              <a:effectLst/>
            </a:endParaRP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effectLst/>
                <a:latin typeface="+mn-lt"/>
                <a:ea typeface="+mn-ea"/>
                <a:cs typeface="+mn-cs"/>
              </a:rPr>
              <a:t>Fuente</a:t>
            </a:r>
            <a:r>
              <a:rPr lang="en-US" sz="1200" kern="1200" dirty="0" smtClean="0">
                <a:solidFill>
                  <a:schemeClr val="tx1"/>
                </a:solidFill>
                <a:effectLst/>
                <a:latin typeface="+mn-lt"/>
                <a:ea typeface="+mn-ea"/>
                <a:cs typeface="+mn-cs"/>
              </a:rPr>
              <a:t>: </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s-ES_tradnl" sz="1200" kern="1200" dirty="0" smtClean="0">
                <a:solidFill>
                  <a:schemeClr val="tx1"/>
                </a:solidFill>
                <a:effectLst/>
                <a:latin typeface="+mn-lt"/>
                <a:ea typeface="+mn-ea"/>
                <a:cs typeface="+mn-cs"/>
              </a:rPr>
              <a:t>“Gestión Del Talento: Una Estrategia Diferenciada Para Un Entorno Global”, Jiménez Alfonso, </a:t>
            </a:r>
            <a:r>
              <a:rPr lang="es-ES_tradnl" sz="1200" kern="1200" dirty="0" err="1" smtClean="0">
                <a:solidFill>
                  <a:schemeClr val="tx1"/>
                </a:solidFill>
                <a:effectLst/>
                <a:latin typeface="+mn-lt"/>
                <a:ea typeface="+mn-ea"/>
                <a:cs typeface="+mn-cs"/>
              </a:rPr>
              <a:t>Hillier-Fry</a:t>
            </a:r>
            <a:r>
              <a:rPr lang="es-ES_tradnl" sz="1200" kern="1200" dirty="0" smtClean="0">
                <a:solidFill>
                  <a:schemeClr val="tx1"/>
                </a:solidFill>
                <a:effectLst/>
                <a:latin typeface="+mn-lt"/>
                <a:ea typeface="+mn-ea"/>
                <a:cs typeface="+mn-cs"/>
              </a:rPr>
              <a:t> Camilla y Díaz Javier, Harvard Deusto Business </a:t>
            </a:r>
            <a:r>
              <a:rPr lang="es-ES_tradnl" sz="1200" kern="1200" dirty="0" err="1" smtClean="0">
                <a:solidFill>
                  <a:schemeClr val="tx1"/>
                </a:solidFill>
                <a:effectLst/>
                <a:latin typeface="+mn-lt"/>
                <a:ea typeface="+mn-ea"/>
                <a:cs typeface="+mn-cs"/>
              </a:rPr>
              <a:t>Review</a:t>
            </a:r>
            <a:r>
              <a:rPr lang="es-ES_tradnl" sz="1200" kern="1200" dirty="0" smtClean="0">
                <a:solidFill>
                  <a:schemeClr val="tx1"/>
                </a:solidFill>
                <a:effectLst/>
                <a:latin typeface="+mn-lt"/>
                <a:ea typeface="+mn-ea"/>
                <a:cs typeface="+mn-cs"/>
              </a:rPr>
              <a:t>, España, Noviembre de 2008. </a:t>
            </a:r>
          </a:p>
          <a:p>
            <a:endParaRPr lang="en-US" dirty="0" smtClean="0"/>
          </a:p>
          <a:p>
            <a:r>
              <a:rPr lang="es-ES_tradnl" dirty="0" smtClean="0"/>
              <a:t>Para que la gestión de talentos sea eficaz lo crucial es que tenga vínculos estrechos con la estrategia organizativa. </a:t>
            </a:r>
            <a:endParaRPr lang="en-US" dirty="0" smtClean="0"/>
          </a:p>
          <a:p>
            <a:r>
              <a:rPr lang="es-ES_tradnl" dirty="0" smtClean="0"/>
              <a:t>La alineación de la gestión de talentos a la estrategia organizativa puede crear la ventaja competitiva.</a:t>
            </a:r>
            <a:endParaRPr lang="en-US" dirty="0" smtClean="0"/>
          </a:p>
          <a:p>
            <a:r>
              <a:rPr lang="es-ES_tradnl" dirty="0" smtClean="0"/>
              <a:t>Lamentablemente, sólo 45% de las organizaciones presentan una alineación considerable o adecuada de los programas de gestión de talentos a la estrategia organizativa.</a:t>
            </a:r>
          </a:p>
          <a:p>
            <a:r>
              <a:rPr lang="es-ES_tradnl" dirty="0" smtClean="0"/>
              <a:t>Esto significa que 55% de las organizaciones tienen aún mucho por hacer para mejorar la eficacia de los programas de gestión de talentos.</a:t>
            </a:r>
            <a:r>
              <a:rPr lang="en-US" dirty="0" smtClean="0"/>
              <a:t>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180DE374-9170-4238-9387-1C4AD59CEF1A}" type="slidenum">
              <a:rPr lang="en-US" smtClean="0"/>
              <a:pPr/>
              <a:t>24</a:t>
            </a:fld>
            <a:endParaRPr lang="en-US"/>
          </a:p>
        </p:txBody>
      </p:sp>
    </p:spTree>
    <p:extLst>
      <p:ext uri="{BB962C8B-B14F-4D97-AF65-F5344CB8AC3E}">
        <p14:creationId xmlns:p14="http://schemas.microsoft.com/office/powerpoint/2010/main" val="19799892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dirty="0" smtClean="0"/>
              <a:t>Compañía multinacional, con su sede central en los Estados Unidos y centros de desarrollo en los cinco continentes. Centro de desarrollo en Buenos Aires.</a:t>
            </a:r>
          </a:p>
          <a:p>
            <a:r>
              <a:rPr lang="es-ES_tradnl" dirty="0" smtClean="0"/>
              <a:t>Actividad principal es brindar servicios de desarrollo de software para clientes externos a nivel mundial</a:t>
            </a:r>
            <a:r>
              <a:rPr lang="en-US" dirty="0" smtClean="0"/>
              <a:t>.</a:t>
            </a:r>
          </a:p>
          <a:p>
            <a:r>
              <a:rPr lang="es-ES_tradnl" dirty="0" smtClean="0"/>
              <a:t>El desarrollo de la industria y la escasez de profesionales hace que la competencia por los recursos humanos calificados sea un aspecto crítico de la gestión estratégica en compañías donde el capital humano es el activo principal.</a:t>
            </a:r>
            <a:endParaRPr lang="en-US" dirty="0" smtClean="0"/>
          </a:p>
          <a:p>
            <a:r>
              <a:rPr lang="en-US" dirty="0" smtClean="0"/>
              <a:t> </a:t>
            </a:r>
            <a:r>
              <a:rPr lang="es-ES_tradnl" dirty="0" smtClean="0"/>
              <a:t>La Gerencia General ha considerado apuntalar a la Dirección de Recursos Humanos mediante el proyecto de Implantación del Programa Integrado de Gestión del Talento Humano, para poder captar, retener y desarrollar el capital humano, permitiendo que el crecimiento requerido por el negocio pueda ser sustentado con la cantidad y calidad de talentos requeridos.</a:t>
            </a:r>
          </a:p>
          <a:p>
            <a:r>
              <a:rPr lang="es-ES_tradnl" dirty="0" smtClean="0"/>
              <a:t>Importante área de mejora al develar una brecha que indica que el desarrollo de las habilidades técnicas es superior al desarrollo de las habilidades de liderazgo y de gestión empresarial.  </a:t>
            </a:r>
            <a:endParaRPr lang="en-US" dirty="0" smtClean="0"/>
          </a:p>
        </p:txBody>
      </p:sp>
      <p:sp>
        <p:nvSpPr>
          <p:cNvPr id="4" name="Slide Number Placeholder 3"/>
          <p:cNvSpPr>
            <a:spLocks noGrp="1"/>
          </p:cNvSpPr>
          <p:nvPr>
            <p:ph type="sldNum" sz="quarter" idx="10"/>
          </p:nvPr>
        </p:nvSpPr>
        <p:spPr/>
        <p:txBody>
          <a:bodyPr/>
          <a:lstStyle/>
          <a:p>
            <a:fld id="{B7C0B13C-4129-B74C-9DEB-4A8EED7D18B9}" type="slidenum">
              <a:rPr lang="es-ES_tradnl" smtClean="0"/>
              <a:t>25</a:t>
            </a:fld>
            <a:endParaRPr lang="es-ES_tradnl"/>
          </a:p>
        </p:txBody>
      </p:sp>
    </p:spTree>
    <p:extLst>
      <p:ext uri="{BB962C8B-B14F-4D97-AF65-F5344CB8AC3E}">
        <p14:creationId xmlns:p14="http://schemas.microsoft.com/office/powerpoint/2010/main" val="1173214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_tradnl" dirty="0"/>
          </a:p>
        </p:txBody>
      </p:sp>
      <p:sp>
        <p:nvSpPr>
          <p:cNvPr id="4" name="Slide Number Placeholder 3"/>
          <p:cNvSpPr>
            <a:spLocks noGrp="1"/>
          </p:cNvSpPr>
          <p:nvPr>
            <p:ph type="sldNum" sz="quarter" idx="10"/>
          </p:nvPr>
        </p:nvSpPr>
        <p:spPr/>
        <p:txBody>
          <a:bodyPr/>
          <a:lstStyle/>
          <a:p>
            <a:fld id="{180DE374-9170-4238-9387-1C4AD59CEF1A}" type="slidenum">
              <a:rPr lang="en-US" smtClean="0"/>
              <a:pPr/>
              <a:t>26</a:t>
            </a:fld>
            <a:endParaRPr lang="en-US"/>
          </a:p>
        </p:txBody>
      </p:sp>
    </p:spTree>
    <p:extLst>
      <p:ext uri="{BB962C8B-B14F-4D97-AF65-F5344CB8AC3E}">
        <p14:creationId xmlns:p14="http://schemas.microsoft.com/office/powerpoint/2010/main" val="16044142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algn="l"/>
            <a:r>
              <a:rPr lang="en-US" sz="1200" dirty="0" smtClean="0"/>
              <a:t>MODELO</a:t>
            </a:r>
            <a:r>
              <a:rPr lang="en-US" sz="1200" baseline="0" dirty="0" smtClean="0"/>
              <a:t> DE GESTION DEL TALENTO</a:t>
            </a:r>
            <a:endParaRPr lang="en-US" sz="1200" dirty="0" smtClean="0"/>
          </a:p>
          <a:p>
            <a:pPr algn="l"/>
            <a:r>
              <a:rPr lang="en-US" sz="1200" dirty="0" err="1" smtClean="0"/>
              <a:t>Adaptado</a:t>
            </a:r>
            <a:r>
              <a:rPr lang="en-US" sz="1200" baseline="0" dirty="0" smtClean="0"/>
              <a:t> de</a:t>
            </a:r>
            <a:r>
              <a:rPr lang="en-US" sz="1200" dirty="0" smtClean="0"/>
              <a:t>: “Demystifying Talent Management – Unleash People’s Potential to Deliver Superior Results”, Kimberly </a:t>
            </a:r>
            <a:r>
              <a:rPr lang="en-US" sz="1200" dirty="0" err="1" smtClean="0"/>
              <a:t>Janson</a:t>
            </a:r>
            <a:r>
              <a:rPr lang="en-US" sz="1200" dirty="0" smtClean="0"/>
              <a:t>, Maven House Press,2015. </a:t>
            </a:r>
          </a:p>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ES_tradnl" dirty="0" smtClean="0"/>
              <a:t>El modelo Gestión del Talento se conforma de dos grandes procesos: la Gestión del Desempeño y la Gestión del Desarrollo</a:t>
            </a:r>
            <a:r>
              <a:rPr lang="en-US" dirty="0" smtClean="0"/>
              <a:t> </a:t>
            </a:r>
          </a:p>
          <a:p>
            <a:endParaRPr lang="en-US" dirty="0" smtClean="0"/>
          </a:p>
          <a:p>
            <a:r>
              <a:rPr lang="es-ES_tradnl" dirty="0" smtClean="0"/>
              <a:t>La gestión del desempeño es el proceso de establecer la dirección, dar información acerca de cómo la persona se está desenvolviendo, y ayudarla a superarse a través de sesiones de </a:t>
            </a:r>
            <a:r>
              <a:rPr lang="es-ES_tradnl" dirty="0" err="1" smtClean="0"/>
              <a:t>coaching</a:t>
            </a:r>
            <a:r>
              <a:rPr lang="es-ES_tradnl" dirty="0" smtClean="0"/>
              <a:t>, </a:t>
            </a:r>
            <a:r>
              <a:rPr lang="es-ES_tradnl" dirty="0" err="1" smtClean="0"/>
              <a:t>feedback</a:t>
            </a:r>
            <a:r>
              <a:rPr lang="es-ES_tradnl" dirty="0" smtClean="0"/>
              <a:t>, </a:t>
            </a:r>
            <a:r>
              <a:rPr lang="es-ES_tradnl" dirty="0" err="1" smtClean="0"/>
              <a:t>feedforward</a:t>
            </a:r>
            <a:r>
              <a:rPr lang="es-ES_tradnl" dirty="0" smtClean="0"/>
              <a:t> y revisión del desempeño.</a:t>
            </a:r>
          </a:p>
          <a:p>
            <a:r>
              <a:rPr lang="es-ES_tradnl" dirty="0" smtClean="0"/>
              <a:t>La gestión del Desarrollo considera los planes individuales de desarrollo, los planes de carrera, el desarrollo de carrera, los planes de sucesión, las competencias, los valores, los modelos de liderazgo, las evaluaciones del desempeño basadas en un mix de métodos de evaluación como 360°, evaluación por competencias y otros, y las evaluaciones de necesidades.</a:t>
            </a:r>
            <a:endParaRPr lang="en-US" dirty="0" smtClean="0"/>
          </a:p>
          <a:p>
            <a:r>
              <a:rPr lang="es-ES_tradnl" dirty="0" smtClean="0"/>
              <a:t>Se deben considerar los valores, el estilo de liderazgo predominante y la cultura de la organización como condicionantes en el establecimiento de las competencias.</a:t>
            </a:r>
            <a:endParaRPr lang="en-US" dirty="0" smtClean="0"/>
          </a:p>
          <a:p>
            <a:endParaRPr lang="en-US" dirty="0" smtClean="0"/>
          </a:p>
          <a:p>
            <a:r>
              <a:rPr lang="es-ES_tradnl" dirty="0" smtClean="0"/>
              <a:t>El </a:t>
            </a:r>
            <a:r>
              <a:rPr lang="es-ES_tradnl" dirty="0" err="1" smtClean="0"/>
              <a:t>feedback</a:t>
            </a:r>
            <a:r>
              <a:rPr lang="es-ES_tradnl" dirty="0" smtClean="0"/>
              <a:t> o retroalimentación es “dar información acerca de algo que ha sucedido”.</a:t>
            </a:r>
          </a:p>
          <a:p>
            <a:r>
              <a:rPr lang="es-ES_tradnl" dirty="0" smtClean="0"/>
              <a:t>“El desafío fundamental del </a:t>
            </a:r>
            <a:r>
              <a:rPr lang="es-ES_tradnl" dirty="0" err="1" smtClean="0"/>
              <a:t>feedback</a:t>
            </a:r>
            <a:r>
              <a:rPr lang="es-ES_tradnl" dirty="0" smtClean="0"/>
              <a:t> es que se enfoca en el pasado y el pasado no se puede cambiar” </a:t>
            </a:r>
          </a:p>
          <a:p>
            <a:endParaRPr lang="es-ES_tradnl" dirty="0" smtClean="0"/>
          </a:p>
          <a:p>
            <a:r>
              <a:rPr lang="es-ES_tradnl" dirty="0" err="1" smtClean="0"/>
              <a:t>Feedforward</a:t>
            </a:r>
            <a:r>
              <a:rPr lang="es-ES_tradnl" dirty="0" smtClean="0"/>
              <a:t>, diseñado por Marshall </a:t>
            </a:r>
            <a:r>
              <a:rPr lang="es-ES_tradnl" dirty="0" err="1" smtClean="0"/>
              <a:t>Goldsmith</a:t>
            </a:r>
            <a:r>
              <a:rPr lang="es-ES_tradnl" dirty="0" smtClean="0"/>
              <a:t>, “quién propone enfocarse totalmente en el futuro en lugar de reflejar el pasado que no se puede cambiar. La meta es obtener sugerencias sobre cómo ser exitoso en una determinada área en el futuro”.   </a:t>
            </a:r>
            <a:endParaRPr lang="en-US" dirty="0" smtClean="0"/>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ES_tradnl" dirty="0" err="1" smtClean="0"/>
              <a:t>Coaching</a:t>
            </a:r>
            <a:r>
              <a:rPr lang="es-ES_tradnl" dirty="0" smtClean="0"/>
              <a:t> son “conversaciones entre el líder y su empleado en el cual se identifican áreas de crecimiento, se crean planes de desarrollo, se desarrollan ejercicios y se controla el progreso”</a:t>
            </a:r>
            <a:r>
              <a:rPr lang="en-US" dirty="0" smtClean="0"/>
              <a:t> </a:t>
            </a:r>
          </a:p>
          <a:p>
            <a:endParaRPr lang="en-US" dirty="0"/>
          </a:p>
        </p:txBody>
      </p:sp>
      <p:sp>
        <p:nvSpPr>
          <p:cNvPr id="4" name="Slide Number Placeholder 3"/>
          <p:cNvSpPr>
            <a:spLocks noGrp="1"/>
          </p:cNvSpPr>
          <p:nvPr>
            <p:ph type="sldNum" sz="quarter" idx="10"/>
          </p:nvPr>
        </p:nvSpPr>
        <p:spPr/>
        <p:txBody>
          <a:bodyPr/>
          <a:lstStyle/>
          <a:p>
            <a:fld id="{180DE374-9170-4238-9387-1C4AD59CEF1A}" type="slidenum">
              <a:rPr lang="en-US" smtClean="0"/>
              <a:pPr/>
              <a:t>28</a:t>
            </a:fld>
            <a:endParaRPr lang="en-US"/>
          </a:p>
        </p:txBody>
      </p:sp>
    </p:spTree>
    <p:extLst>
      <p:ext uri="{BB962C8B-B14F-4D97-AF65-F5344CB8AC3E}">
        <p14:creationId xmlns:p14="http://schemas.microsoft.com/office/powerpoint/2010/main" val="19831490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_tradnl" dirty="0"/>
          </a:p>
        </p:txBody>
      </p:sp>
      <p:sp>
        <p:nvSpPr>
          <p:cNvPr id="4" name="Slide Number Placeholder 3"/>
          <p:cNvSpPr>
            <a:spLocks noGrp="1"/>
          </p:cNvSpPr>
          <p:nvPr>
            <p:ph type="sldNum" sz="quarter" idx="10"/>
          </p:nvPr>
        </p:nvSpPr>
        <p:spPr/>
        <p:txBody>
          <a:bodyPr/>
          <a:lstStyle/>
          <a:p>
            <a:fld id="{180DE374-9170-4238-9387-1C4AD59CEF1A}" type="slidenum">
              <a:rPr lang="en-US" smtClean="0"/>
              <a:pPr/>
              <a:t>29</a:t>
            </a:fld>
            <a:endParaRPr lang="en-US"/>
          </a:p>
        </p:txBody>
      </p:sp>
    </p:spTree>
    <p:extLst>
      <p:ext uri="{BB962C8B-B14F-4D97-AF65-F5344CB8AC3E}">
        <p14:creationId xmlns:p14="http://schemas.microsoft.com/office/powerpoint/2010/main" val="16234029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effectLst/>
                <a:latin typeface="+mn-lt"/>
                <a:ea typeface="+mn-ea"/>
                <a:cs typeface="+mn-cs"/>
              </a:rPr>
              <a:t>Fuente</a:t>
            </a:r>
            <a:r>
              <a:rPr lang="en-US" sz="1200" kern="1200" dirty="0" smtClean="0">
                <a:solidFill>
                  <a:schemeClr val="tx1"/>
                </a:solidFill>
                <a:effectLst/>
                <a:latin typeface="+mn-lt"/>
                <a:ea typeface="+mn-ea"/>
                <a:cs typeface="+mn-cs"/>
              </a:rPr>
              <a:t>: </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s-ES_tradnl" sz="1200" kern="1200" dirty="0" smtClean="0">
                <a:solidFill>
                  <a:schemeClr val="tx1"/>
                </a:solidFill>
                <a:effectLst/>
                <a:latin typeface="+mn-lt"/>
                <a:ea typeface="+mn-ea"/>
                <a:cs typeface="+mn-cs"/>
              </a:rPr>
              <a:t>“Gestión Del Talento: Una Estrategia Diferenciada Para Un Entorno Global”, Jiménez Alfonso, </a:t>
            </a:r>
            <a:r>
              <a:rPr lang="es-ES_tradnl" sz="1200" kern="1200" dirty="0" err="1" smtClean="0">
                <a:solidFill>
                  <a:schemeClr val="tx1"/>
                </a:solidFill>
                <a:effectLst/>
                <a:latin typeface="+mn-lt"/>
                <a:ea typeface="+mn-ea"/>
                <a:cs typeface="+mn-cs"/>
              </a:rPr>
              <a:t>Hillier-Fry</a:t>
            </a:r>
            <a:r>
              <a:rPr lang="es-ES_tradnl" sz="1200" kern="1200" dirty="0" smtClean="0">
                <a:solidFill>
                  <a:schemeClr val="tx1"/>
                </a:solidFill>
                <a:effectLst/>
                <a:latin typeface="+mn-lt"/>
                <a:ea typeface="+mn-ea"/>
                <a:cs typeface="+mn-cs"/>
              </a:rPr>
              <a:t> Camilla y Díaz Javier, Harvard Deusto Business </a:t>
            </a:r>
            <a:r>
              <a:rPr lang="es-ES_tradnl" sz="1200" kern="1200" dirty="0" err="1" smtClean="0">
                <a:solidFill>
                  <a:schemeClr val="tx1"/>
                </a:solidFill>
                <a:effectLst/>
                <a:latin typeface="+mn-lt"/>
                <a:ea typeface="+mn-ea"/>
                <a:cs typeface="+mn-cs"/>
              </a:rPr>
              <a:t>Review</a:t>
            </a:r>
            <a:r>
              <a:rPr lang="es-ES_tradnl" sz="1200" kern="1200" dirty="0" smtClean="0">
                <a:solidFill>
                  <a:schemeClr val="tx1"/>
                </a:solidFill>
                <a:effectLst/>
                <a:latin typeface="+mn-lt"/>
                <a:ea typeface="+mn-ea"/>
                <a:cs typeface="+mn-cs"/>
              </a:rPr>
              <a:t>, España, Noviembre de 2008.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_tradnl" sz="1200" kern="1200" dirty="0" smtClean="0">
              <a:solidFill>
                <a:schemeClr val="tx1"/>
              </a:solidFill>
              <a:effectLst/>
              <a:latin typeface="+mn-lt"/>
              <a:ea typeface="+mn-ea"/>
              <a:cs typeface="+mn-cs"/>
            </a:endParaRPr>
          </a:p>
          <a:p>
            <a:r>
              <a:rPr lang="es-ES_tradnl" sz="1200" kern="1200" dirty="0" smtClean="0">
                <a:solidFill>
                  <a:schemeClr val="tx1"/>
                </a:solidFill>
                <a:effectLst/>
                <a:latin typeface="+mn-lt"/>
                <a:ea typeface="+mn-ea"/>
                <a:cs typeface="+mn-cs"/>
              </a:rPr>
              <a:t>El objetivo principal del </a:t>
            </a:r>
            <a:r>
              <a:rPr lang="es-ES_tradnl" sz="1200" i="1" kern="1200" dirty="0" smtClean="0">
                <a:solidFill>
                  <a:schemeClr val="tx1"/>
                </a:solidFill>
                <a:effectLst/>
                <a:latin typeface="+mn-lt"/>
                <a:ea typeface="+mn-ea"/>
                <a:cs typeface="+mn-cs"/>
              </a:rPr>
              <a:t>Programa Integrado de Gestión del Talento Humano</a:t>
            </a:r>
            <a:r>
              <a:rPr lang="es-ES_tradnl" sz="1200" kern="1200" dirty="0" smtClean="0">
                <a:solidFill>
                  <a:schemeClr val="tx1"/>
                </a:solidFill>
                <a:effectLst/>
                <a:latin typeface="+mn-lt"/>
                <a:ea typeface="+mn-ea"/>
                <a:cs typeface="+mn-cs"/>
              </a:rPr>
              <a:t> es fortalecer el desarrollo del capital humano de la compañía y elevar el talento del plantel profesional de manera que permita a los mandos directivos, gerenciales e intermedios absorber el crecimiento planificado sin impactar la calidad de los servicios prestados por </a:t>
            </a:r>
            <a:r>
              <a:rPr lang="es-ES_tradnl" sz="1200" kern="1200" dirty="0" err="1" smtClean="0">
                <a:solidFill>
                  <a:schemeClr val="tx1"/>
                </a:solidFill>
                <a:effectLst/>
                <a:latin typeface="+mn-lt"/>
                <a:ea typeface="+mn-ea"/>
                <a:cs typeface="+mn-cs"/>
              </a:rPr>
              <a:t>SoftCo</a:t>
            </a:r>
            <a:r>
              <a:rPr lang="es-ES_tradnl" sz="1200" kern="1200" dirty="0" smtClean="0">
                <a:solidFill>
                  <a:schemeClr val="tx1"/>
                </a:solidFill>
                <a:effectLst/>
                <a:latin typeface="+mn-lt"/>
                <a:ea typeface="+mn-ea"/>
                <a:cs typeface="+mn-cs"/>
              </a:rPr>
              <a:t> Argentina a sus clientes internacionales.</a:t>
            </a:r>
            <a:endParaRPr lang="en-US" sz="1200" kern="1200" dirty="0" smtClean="0">
              <a:solidFill>
                <a:schemeClr val="tx1"/>
              </a:solidFill>
              <a:effectLst/>
              <a:latin typeface="+mn-lt"/>
              <a:ea typeface="+mn-ea"/>
              <a:cs typeface="+mn-cs"/>
            </a:endParaRPr>
          </a:p>
          <a:p>
            <a:r>
              <a:rPr lang="es-ES_tradnl" sz="1200" kern="1200" dirty="0" smtClean="0">
                <a:solidFill>
                  <a:schemeClr val="tx1"/>
                </a:solidFill>
                <a:effectLst/>
                <a:latin typeface="+mn-lt"/>
                <a:ea typeface="+mn-ea"/>
                <a:cs typeface="+mn-cs"/>
              </a:rPr>
              <a:t>A través de este programa se pretende que los mandos gerenciales obtengan claridad de cómo debería estar configurada la fuerza de trabajo para cumplir con los objetivos estratégicos de la compañía; que puedan identificar las competencias necesarias de desarrollar en los colaboradores para reforzar las ventajas competitivas actuales y las requeridas en el futuro, y se aseguren que el perfil de talento logrado, es el adecuado para llevar adelante la estrategia de manera exitosa. Además, desarrollar la habilidad de empoderamiento a fin de permitir asumir mayores responsabilidades y autoridad, mediante la confianza y la comunicación en pro de alcanzar los objetivos comunes planteados.</a:t>
            </a:r>
            <a:endParaRPr lang="en-US" sz="1200" kern="1200" dirty="0" smtClean="0">
              <a:solidFill>
                <a:schemeClr val="tx1"/>
              </a:solidFill>
              <a:effectLst/>
              <a:latin typeface="+mn-lt"/>
              <a:ea typeface="+mn-ea"/>
              <a:cs typeface="+mn-cs"/>
            </a:endParaRPr>
          </a:p>
          <a:p>
            <a:r>
              <a:rPr lang="es-ES_tradnl" sz="1200" kern="1200" dirty="0" smtClean="0">
                <a:solidFill>
                  <a:schemeClr val="tx1"/>
                </a:solidFill>
                <a:effectLst/>
                <a:latin typeface="+mn-lt"/>
                <a:ea typeface="+mn-ea"/>
                <a:cs typeface="+mn-cs"/>
              </a:rPr>
              <a:t>Los mandos medios brindarán el apoyo requerido a los mandos superiores para cumplir los objetivos estratégicos dado que estarán preparados y tendrán colaboradores capaces y motivados.</a:t>
            </a:r>
            <a:endParaRPr lang="en-US" sz="1200" kern="1200" dirty="0" smtClean="0">
              <a:solidFill>
                <a:schemeClr val="tx1"/>
              </a:solidFill>
              <a:effectLst/>
              <a:latin typeface="+mn-lt"/>
              <a:ea typeface="+mn-ea"/>
              <a:cs typeface="+mn-cs"/>
            </a:endParaRPr>
          </a:p>
          <a:p>
            <a:r>
              <a:rPr lang="es-ES_tradnl" sz="1200" kern="1200" dirty="0" smtClean="0">
                <a:solidFill>
                  <a:schemeClr val="tx1"/>
                </a:solidFill>
                <a:effectLst/>
                <a:latin typeface="+mn-lt"/>
                <a:ea typeface="+mn-ea"/>
                <a:cs typeface="+mn-cs"/>
              </a:rPr>
              <a:t>El personal contará con más elementos para planificar su desarrollo profesional, entenderá cuales son las expectativas de sus posiciones y conocerá sus fortalezas y áreas para desarrollar.</a:t>
            </a:r>
            <a:endParaRPr lang="en-US" sz="1200" kern="1200" dirty="0" smtClean="0">
              <a:solidFill>
                <a:schemeClr val="tx1"/>
              </a:solidFill>
              <a:effectLst/>
              <a:latin typeface="+mn-lt"/>
              <a:ea typeface="+mn-ea"/>
              <a:cs typeface="+mn-cs"/>
            </a:endParaRPr>
          </a:p>
          <a:p>
            <a:r>
              <a:rPr lang="es-ES_tradnl" sz="1200" kern="1200" dirty="0" smtClean="0">
                <a:solidFill>
                  <a:schemeClr val="tx1"/>
                </a:solidFill>
                <a:effectLst/>
                <a:latin typeface="+mn-lt"/>
                <a:ea typeface="+mn-ea"/>
                <a:cs typeface="+mn-cs"/>
              </a:rPr>
              <a:t>El Departamento de Recursos Humanos podrá asegurar un sistema de gestión del capital humano en base a la gestión por competencias, que permita alinear las acciones cotidianas de los colaboradores con la estrategia, con procesos eficaces y métricas para la toma de decisión.  </a:t>
            </a:r>
            <a:endParaRPr lang="en-US" sz="1200" kern="1200" dirty="0" smtClean="0">
              <a:solidFill>
                <a:schemeClr val="tx1"/>
              </a:solidFill>
              <a:effectLst/>
              <a:latin typeface="+mn-lt"/>
              <a:ea typeface="+mn-ea"/>
              <a:cs typeface="+mn-cs"/>
            </a:endParaRPr>
          </a:p>
          <a:p>
            <a:r>
              <a:rPr lang="es-ES_tradnl" sz="1200" kern="1200" dirty="0" smtClean="0">
                <a:solidFill>
                  <a:schemeClr val="tx1"/>
                </a:solidFill>
                <a:effectLst/>
                <a:latin typeface="+mn-lt"/>
                <a:ea typeface="+mn-ea"/>
                <a:cs typeface="+mn-cs"/>
              </a:rPr>
              <a:t>Todo lo enunciado anteriormente redundará en un mejor desempeño del personal, mayor productividad y mejor servicio al cliente, lo que generará nuevas oportunidades de negocio y el crecimiento de la compañía. </a:t>
            </a:r>
            <a:endParaRPr lang="en-US" sz="1200" kern="1200" dirty="0" smtClean="0">
              <a:solidFill>
                <a:schemeClr val="tx1"/>
              </a:solidFill>
              <a:effectLst/>
              <a:latin typeface="+mn-lt"/>
              <a:ea typeface="+mn-ea"/>
              <a:cs typeface="+mn-cs"/>
            </a:endParaRPr>
          </a:p>
          <a:p>
            <a:r>
              <a:rPr lang="es-ES_tradnl" sz="1200" kern="1200" dirty="0" smtClean="0">
                <a:solidFill>
                  <a:schemeClr val="tx1"/>
                </a:solidFill>
                <a:effectLst/>
                <a:latin typeface="+mn-lt"/>
                <a:ea typeface="+mn-ea"/>
                <a:cs typeface="+mn-cs"/>
              </a:rPr>
              <a:t>Con seguridad esto aumentará el valor de mercado de la empresa al incrementar sustancialmente su capital intelectual.</a:t>
            </a: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ES_tradnl"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80DE374-9170-4238-9387-1C4AD59CEF1A}" type="slidenum">
              <a:rPr lang="en-US" smtClean="0"/>
              <a:pPr/>
              <a:t>30</a:t>
            </a:fld>
            <a:endParaRPr lang="en-US"/>
          </a:p>
        </p:txBody>
      </p:sp>
    </p:spTree>
    <p:extLst>
      <p:ext uri="{BB962C8B-B14F-4D97-AF65-F5344CB8AC3E}">
        <p14:creationId xmlns:p14="http://schemas.microsoft.com/office/powerpoint/2010/main" val="3659452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ctr">
              <a:buNone/>
            </a:pPr>
            <a:r>
              <a:rPr lang="es-ES_tradnl" sz="1400" b="1" i="1" dirty="0" smtClean="0">
                <a:solidFill>
                  <a:srgbClr val="C00000"/>
                </a:solidFill>
                <a:effectLst>
                  <a:outerShdw blurRad="50800" dist="50800" dir="5400000" algn="ctr" rotWithShape="0">
                    <a:schemeClr val="bg1"/>
                  </a:outerShdw>
                </a:effectLst>
              </a:rPr>
              <a:t>Es </a:t>
            </a:r>
            <a:r>
              <a:rPr lang="es-ES_tradnl" sz="1400" b="1" i="1" dirty="0" smtClean="0">
                <a:solidFill>
                  <a:srgbClr val="EC671C"/>
                </a:solidFill>
                <a:latin typeface="Arial"/>
                <a:cs typeface="Arial"/>
              </a:rPr>
              <a:t>esencial para el éxito </a:t>
            </a:r>
            <a:r>
              <a:rPr lang="es-ES_tradnl" sz="1400" b="1" i="1" dirty="0" smtClean="0">
                <a:solidFill>
                  <a:srgbClr val="C00000"/>
                </a:solidFill>
                <a:effectLst>
                  <a:outerShdw blurRad="50800" dist="50800" dir="5400000" algn="ctr" rotWithShape="0">
                    <a:schemeClr val="bg1"/>
                  </a:outerShdw>
                </a:effectLst>
              </a:rPr>
              <a:t>de cualquier esfuerzo - ya sea en deportes, guerra o en negocios - </a:t>
            </a:r>
            <a:r>
              <a:rPr lang="es-ES_tradnl" sz="1400" b="1" i="1" dirty="0" smtClean="0">
                <a:solidFill>
                  <a:srgbClr val="EC671C"/>
                </a:solidFill>
                <a:latin typeface="Arial"/>
                <a:cs typeface="Arial"/>
              </a:rPr>
              <a:t>emplear</a:t>
            </a:r>
            <a:r>
              <a:rPr lang="es-ES_tradnl" sz="1400" b="1" i="1" dirty="0" smtClean="0">
                <a:solidFill>
                  <a:srgbClr val="C00000"/>
                </a:solidFill>
                <a:effectLst>
                  <a:outerShdw blurRad="50800" dist="50800" dir="5400000" algn="ctr" rotWithShape="0">
                    <a:schemeClr val="bg1"/>
                  </a:outerShdw>
                </a:effectLst>
              </a:rPr>
              <a:t> </a:t>
            </a:r>
            <a:r>
              <a:rPr lang="es-ES_tradnl" sz="1400" b="1" i="1" dirty="0" smtClean="0">
                <a:solidFill>
                  <a:srgbClr val="EC671C"/>
                </a:solidFill>
                <a:latin typeface="Arial"/>
                <a:cs typeface="Arial"/>
              </a:rPr>
              <a:t>individuos capaces de implementar y ejecutar la estrategia</a:t>
            </a:r>
            <a:r>
              <a:rPr lang="es-ES_tradnl" sz="1400" b="1" i="1" dirty="0" smtClean="0">
                <a:solidFill>
                  <a:srgbClr val="C00000"/>
                </a:solidFill>
                <a:effectLst>
                  <a:outerShdw blurRad="50800" dist="50800" dir="5400000" algn="ctr" rotWithShape="0">
                    <a:schemeClr val="bg1"/>
                  </a:outerShdw>
                </a:effectLst>
              </a:rPr>
              <a:t>.</a:t>
            </a:r>
          </a:p>
          <a:p>
            <a:r>
              <a:rPr lang="es-ES_tradnl" dirty="0" smtClean="0">
                <a:effectLst>
                  <a:outerShdw blurRad="50800" dist="50800" dir="5400000" algn="ctr" rotWithShape="0">
                    <a:schemeClr val="bg1"/>
                  </a:outerShdw>
                </a:effectLst>
              </a:rPr>
              <a:t>Sin embargo, muchas organizaciones </a:t>
            </a:r>
            <a:r>
              <a:rPr lang="es-ES_tradnl" b="1" dirty="0" smtClean="0">
                <a:solidFill>
                  <a:srgbClr val="C01901"/>
                </a:solidFill>
                <a:effectLst>
                  <a:outerShdw blurRad="50800" dist="50800" dir="5400000" algn="ctr" rotWithShape="0">
                    <a:schemeClr val="bg1"/>
                  </a:outerShdw>
                </a:effectLst>
              </a:rPr>
              <a:t>"hablan por hablar" </a:t>
            </a:r>
            <a:r>
              <a:rPr lang="es-ES_tradnl" dirty="0" smtClean="0">
                <a:effectLst>
                  <a:outerShdw blurRad="50800" dist="50800" dir="5400000" algn="ctr" rotWithShape="0">
                    <a:schemeClr val="bg1"/>
                  </a:outerShdw>
                </a:effectLst>
              </a:rPr>
              <a:t>sobre el valor del talento </a:t>
            </a:r>
            <a:r>
              <a:rPr lang="es-ES_tradnl" b="1" dirty="0" smtClean="0">
                <a:solidFill>
                  <a:srgbClr val="C01901"/>
                </a:solidFill>
                <a:effectLst>
                  <a:outerShdw blurRad="50800" dist="50800" dir="5400000" algn="ctr" rotWithShape="0">
                    <a:schemeClr val="bg1"/>
                  </a:outerShdw>
                </a:effectLst>
              </a:rPr>
              <a:t>sin tomar medidas efectivas </a:t>
            </a:r>
            <a:r>
              <a:rPr lang="es-ES_tradnl" dirty="0" smtClean="0">
                <a:effectLst>
                  <a:outerShdw blurRad="50800" dist="50800" dir="5400000" algn="ctr" rotWithShape="0">
                    <a:schemeClr val="bg1"/>
                  </a:outerShdw>
                </a:effectLst>
              </a:rPr>
              <a:t>para contratar, desarrollar y retener a las personas necesarias para convertir la estrategia corporativa en realidad.</a:t>
            </a:r>
          </a:p>
          <a:p>
            <a:r>
              <a:rPr lang="es-ES_tradnl" sz="1400" b="1" dirty="0" smtClean="0">
                <a:solidFill>
                  <a:srgbClr val="ED661C"/>
                </a:solidFill>
                <a:effectLst>
                  <a:outerShdw blurRad="50800" dist="50800" dir="5400000" algn="ctr" rotWithShape="0">
                    <a:schemeClr val="bg1"/>
                  </a:outerShdw>
                </a:effectLst>
              </a:rPr>
              <a:t>Sólo el 17% </a:t>
            </a:r>
            <a:r>
              <a:rPr lang="es-ES_tradnl" dirty="0" smtClean="0">
                <a:effectLst>
                  <a:outerShdw blurRad="50800" dist="50800" dir="5400000" algn="ctr" rotWithShape="0">
                    <a:schemeClr val="bg1"/>
                  </a:outerShdw>
                </a:effectLst>
              </a:rPr>
              <a:t>de los encuestados dice que sus estrategias de gestión del talento reaccionan rápido a las condiciones cambiantes del negocio, mientras que para un tercio, una respuesta eficaz tarda varios años. </a:t>
            </a:r>
          </a:p>
          <a:p>
            <a:endParaRPr lang="en-US" dirty="0" smtClean="0"/>
          </a:p>
          <a:p>
            <a:endParaRPr lang="en-US" dirty="0" smtClean="0"/>
          </a:p>
          <a:p>
            <a:r>
              <a:rPr lang="en-US" dirty="0" smtClean="0"/>
              <a:t>This </a:t>
            </a:r>
            <a:r>
              <a:rPr lang="en-US" dirty="0" smtClean="0"/>
              <a:t>report draws on two main sources for its research and findings: l. A survey of 548 senior executives from a wide range of industries and functions. Fifty-two percent of respondents are C-level executives, with the remainder from senior management. Respondents are also globally diverse: 31% from North America; 28% from Asia-Pacific; 27% from Western Europe; with the rest from Latin America, Eastern Europe, the Middle East, and Africa. Fifty-eight percent of participants work for companies with more than $1 billion in annual revenue; 26% for businesses with more than $10 billion. 2. A series of in-depth interviews with corporate leaders and academic experts. We thank them for their valuable insights.</a:t>
            </a:r>
            <a:endParaRPr lang="es-ES_tradnl" dirty="0"/>
          </a:p>
        </p:txBody>
      </p:sp>
      <p:sp>
        <p:nvSpPr>
          <p:cNvPr id="4" name="Slide Number Placeholder 3"/>
          <p:cNvSpPr>
            <a:spLocks noGrp="1"/>
          </p:cNvSpPr>
          <p:nvPr>
            <p:ph type="sldNum" sz="quarter" idx="10"/>
          </p:nvPr>
        </p:nvSpPr>
        <p:spPr/>
        <p:txBody>
          <a:bodyPr/>
          <a:lstStyle/>
          <a:p>
            <a:fld id="{B7C0B13C-4129-B74C-9DEB-4A8EED7D18B9}" type="slidenum">
              <a:rPr lang="es-ES_tradnl" smtClean="0"/>
              <a:t>31</a:t>
            </a:fld>
            <a:endParaRPr lang="es-ES_tradnl"/>
          </a:p>
        </p:txBody>
      </p:sp>
    </p:spTree>
    <p:extLst>
      <p:ext uri="{BB962C8B-B14F-4D97-AF65-F5344CB8AC3E}">
        <p14:creationId xmlns:p14="http://schemas.microsoft.com/office/powerpoint/2010/main" val="9334996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effectLst/>
                <a:latin typeface="+mn-lt"/>
                <a:ea typeface="+mn-ea"/>
                <a:cs typeface="+mn-cs"/>
              </a:rPr>
              <a:t>Fuente</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The McKinsey Quarterly, </a:t>
            </a:r>
            <a:r>
              <a:rPr lang="en-US" sz="1200" kern="1200" dirty="0" smtClean="0">
                <a:solidFill>
                  <a:schemeClr val="tx1"/>
                </a:solidFill>
                <a:effectLst/>
                <a:latin typeface="+mn-lt"/>
                <a:ea typeface="+mn-ea"/>
                <a:cs typeface="+mn-cs"/>
              </a:rPr>
              <a:t>2008, </a:t>
            </a:r>
            <a:r>
              <a:rPr lang="en-US" sz="1200" kern="1200" dirty="0" err="1" smtClean="0">
                <a:solidFill>
                  <a:schemeClr val="tx1"/>
                </a:solidFill>
                <a:effectLst/>
                <a:latin typeface="+mn-lt"/>
                <a:ea typeface="+mn-ea"/>
                <a:cs typeface="+mn-cs"/>
              </a:rPr>
              <a:t>número</a:t>
            </a:r>
            <a:r>
              <a:rPr lang="en-US" sz="1200" kern="1200" dirty="0" smtClean="0">
                <a:solidFill>
                  <a:schemeClr val="tx1"/>
                </a:solidFill>
                <a:effectLst/>
                <a:latin typeface="+mn-lt"/>
                <a:ea typeface="+mn-ea"/>
                <a:cs typeface="+mn-cs"/>
              </a:rPr>
              <a:t> 1. </a:t>
            </a:r>
            <a:endParaRPr lang="en-US" dirty="0" smtClean="0">
              <a:effectLst/>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180DE374-9170-4238-9387-1C4AD59CEF1A}" type="slidenum">
              <a:rPr lang="en-US" smtClean="0"/>
              <a:pPr/>
              <a:t>32</a:t>
            </a:fld>
            <a:endParaRPr lang="en-US"/>
          </a:p>
        </p:txBody>
      </p:sp>
    </p:spTree>
    <p:extLst>
      <p:ext uri="{BB962C8B-B14F-4D97-AF65-F5344CB8AC3E}">
        <p14:creationId xmlns:p14="http://schemas.microsoft.com/office/powerpoint/2010/main" val="14180464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622300" fontAlgn="auto">
              <a:lnSpc>
                <a:spcPct val="90000"/>
              </a:lnSpc>
              <a:spcBef>
                <a:spcPts val="0"/>
              </a:spcBef>
              <a:spcAft>
                <a:spcPct val="35000"/>
              </a:spcAft>
              <a:buClr>
                <a:srgbClr val="2E4E74"/>
              </a:buClr>
              <a:defRPr/>
            </a:pPr>
            <a:r>
              <a:rPr lang="es-CL" sz="1200" i="1" kern="0" dirty="0" smtClean="0">
                <a:solidFill>
                  <a:srgbClr val="800000"/>
                </a:solidFill>
                <a:latin typeface="+mn-lt"/>
                <a:ea typeface="+mn-ea"/>
                <a:cs typeface="Bliss 2 Light"/>
              </a:rPr>
              <a:t>Procesos de desarrollo formales, entrenamiento continuo y un plan definido de carrera</a:t>
            </a:r>
            <a:endParaRPr lang="es-CL" sz="1200" i="1" kern="0" dirty="0">
              <a:solidFill>
                <a:srgbClr val="800000"/>
              </a:solidFill>
              <a:latin typeface="+mn-lt"/>
              <a:ea typeface="+mn-ea"/>
              <a:cs typeface="Bliss 2 Light"/>
            </a:endParaRPr>
          </a:p>
        </p:txBody>
      </p:sp>
      <p:sp>
        <p:nvSpPr>
          <p:cNvPr id="4" name="Slide Number Placeholder 3"/>
          <p:cNvSpPr>
            <a:spLocks noGrp="1"/>
          </p:cNvSpPr>
          <p:nvPr>
            <p:ph type="sldNum" sz="quarter" idx="10"/>
          </p:nvPr>
        </p:nvSpPr>
        <p:spPr/>
        <p:txBody>
          <a:bodyPr/>
          <a:lstStyle/>
          <a:p>
            <a:fld id="{180DE374-9170-4238-9387-1C4AD59CEF1A}" type="slidenum">
              <a:rPr lang="en-US" smtClean="0"/>
              <a:pPr/>
              <a:t>33</a:t>
            </a:fld>
            <a:endParaRPr lang="en-US"/>
          </a:p>
        </p:txBody>
      </p:sp>
    </p:spTree>
    <p:extLst>
      <p:ext uri="{BB962C8B-B14F-4D97-AF65-F5344CB8AC3E}">
        <p14:creationId xmlns:p14="http://schemas.microsoft.com/office/powerpoint/2010/main" val="18367529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Entre</a:t>
            </a:r>
            <a:r>
              <a:rPr lang="en-US" baseline="0" dirty="0" smtClean="0"/>
              <a:t> 2010 y 2020 se </a:t>
            </a:r>
            <a:r>
              <a:rPr lang="en-US" baseline="0" dirty="0" err="1" smtClean="0"/>
              <a:t>crearán</a:t>
            </a:r>
            <a:r>
              <a:rPr lang="en-US" baseline="0" dirty="0" smtClean="0"/>
              <a:t> 15.7 </a:t>
            </a:r>
            <a:r>
              <a:rPr lang="en-US" baseline="0" dirty="0" err="1" smtClean="0"/>
              <a:t>millones</a:t>
            </a:r>
            <a:r>
              <a:rPr lang="en-US" baseline="0" dirty="0" smtClean="0"/>
              <a:t> de </a:t>
            </a:r>
            <a:r>
              <a:rPr lang="en-US" baseline="0" dirty="0" err="1" smtClean="0"/>
              <a:t>puestos</a:t>
            </a:r>
            <a:r>
              <a:rPr lang="en-US" baseline="0" dirty="0" smtClean="0"/>
              <a:t> de DP. </a:t>
            </a:r>
          </a:p>
          <a:p>
            <a:r>
              <a:rPr lang="en-US" baseline="0" dirty="0" err="1" smtClean="0"/>
              <a:t>Podríamos</a:t>
            </a:r>
            <a:r>
              <a:rPr lang="en-US" baseline="0" dirty="0" smtClean="0"/>
              <a:t> </a:t>
            </a:r>
            <a:r>
              <a:rPr lang="en-US" baseline="0" dirty="0" err="1" smtClean="0"/>
              <a:t>decir</a:t>
            </a:r>
            <a:r>
              <a:rPr lang="en-US" baseline="0" dirty="0" smtClean="0"/>
              <a:t> que en </a:t>
            </a:r>
            <a:r>
              <a:rPr lang="en-US" baseline="0" dirty="0" err="1" smtClean="0"/>
              <a:t>promedio</a:t>
            </a:r>
            <a:r>
              <a:rPr lang="en-US" baseline="0" dirty="0" smtClean="0"/>
              <a:t> son </a:t>
            </a:r>
            <a:r>
              <a:rPr lang="en-US" baseline="0" dirty="0" err="1" smtClean="0"/>
              <a:t>más</a:t>
            </a:r>
            <a:r>
              <a:rPr lang="en-US" baseline="0" dirty="0" smtClean="0"/>
              <a:t> de 1.5 </a:t>
            </a:r>
            <a:r>
              <a:rPr lang="en-US" baseline="0" dirty="0" err="1" smtClean="0"/>
              <a:t>millones</a:t>
            </a:r>
            <a:r>
              <a:rPr lang="en-US" baseline="0" dirty="0" smtClean="0"/>
              <a:t> </a:t>
            </a:r>
            <a:r>
              <a:rPr lang="en-US" baseline="0" dirty="0" err="1" smtClean="0"/>
              <a:t>por</a:t>
            </a:r>
            <a:r>
              <a:rPr lang="en-US" baseline="0" dirty="0" smtClean="0"/>
              <a:t> </a:t>
            </a:r>
            <a:r>
              <a:rPr lang="en-US" baseline="0" dirty="0" err="1" smtClean="0"/>
              <a:t>año</a:t>
            </a:r>
            <a:r>
              <a:rPr lang="en-US" baseline="0" dirty="0" smtClean="0"/>
              <a:t>.</a:t>
            </a:r>
          </a:p>
          <a:p>
            <a:endParaRPr lang="en-US" baseline="0" dirty="0" smtClean="0"/>
          </a:p>
          <a:p>
            <a:endParaRPr lang="en-US" baseline="0" dirty="0" smtClean="0"/>
          </a:p>
          <a:p>
            <a:r>
              <a:rPr lang="es-ES_tradnl" sz="1200" b="0" i="0" u="none" strike="noStrike" kern="1200" baseline="0" dirty="0" err="1" smtClean="0">
                <a:solidFill>
                  <a:schemeClr val="tx1"/>
                </a:solidFill>
                <a:latin typeface="+mn-lt"/>
                <a:ea typeface="+mn-ea"/>
                <a:cs typeface="+mn-cs"/>
              </a:rPr>
              <a:t>It</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is</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essential</a:t>
            </a:r>
            <a:r>
              <a:rPr lang="es-ES_tradnl" sz="1200" b="0" i="0" u="none" strike="noStrike" kern="1200" baseline="0" dirty="0" smtClean="0">
                <a:solidFill>
                  <a:schemeClr val="tx1"/>
                </a:solidFill>
                <a:latin typeface="+mn-lt"/>
                <a:ea typeface="+mn-ea"/>
                <a:cs typeface="+mn-cs"/>
              </a:rPr>
              <a:t> to </a:t>
            </a:r>
            <a:r>
              <a:rPr lang="es-ES_tradnl" sz="1200" b="0" i="0" u="none" strike="noStrike" kern="1200" baseline="0" dirty="0" err="1" smtClean="0">
                <a:solidFill>
                  <a:schemeClr val="tx1"/>
                </a:solidFill>
                <a:latin typeface="+mn-lt"/>
                <a:ea typeface="+mn-ea"/>
                <a:cs typeface="+mn-cs"/>
              </a:rPr>
              <a:t>the</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success</a:t>
            </a:r>
            <a:r>
              <a:rPr lang="es-ES_tradnl" sz="1200" b="0" i="0" u="none" strike="noStrike" kern="1200" baseline="0" dirty="0" smtClean="0">
                <a:solidFill>
                  <a:schemeClr val="tx1"/>
                </a:solidFill>
                <a:latin typeface="+mn-lt"/>
                <a:ea typeface="+mn-ea"/>
                <a:cs typeface="+mn-cs"/>
              </a:rPr>
              <a:t> of </a:t>
            </a:r>
            <a:r>
              <a:rPr lang="es-ES_tradnl" sz="1200" b="0" i="0" u="none" strike="noStrike" kern="1200" baseline="0" dirty="0" err="1" smtClean="0">
                <a:solidFill>
                  <a:schemeClr val="tx1"/>
                </a:solidFill>
                <a:latin typeface="+mn-lt"/>
                <a:ea typeface="+mn-ea"/>
                <a:cs typeface="+mn-cs"/>
              </a:rPr>
              <a:t>any</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endeavor</a:t>
            </a:r>
            <a:r>
              <a:rPr lang="es-ES_tradnl" sz="1200" b="0" i="0" u="none" strike="noStrike" kern="1200" baseline="0" dirty="0" smtClean="0">
                <a:solidFill>
                  <a:schemeClr val="tx1"/>
                </a:solidFill>
                <a:latin typeface="+mn-lt"/>
                <a:ea typeface="+mn-ea"/>
                <a:cs typeface="+mn-cs"/>
              </a:rPr>
              <a:t>—</a:t>
            </a:r>
            <a:r>
              <a:rPr lang="es-ES_tradnl" sz="1200" b="0" i="0" u="none" strike="noStrike" kern="1200" baseline="0" dirty="0" err="1" smtClean="0">
                <a:solidFill>
                  <a:schemeClr val="tx1"/>
                </a:solidFill>
                <a:latin typeface="+mn-lt"/>
                <a:ea typeface="+mn-ea"/>
                <a:cs typeface="+mn-cs"/>
              </a:rPr>
              <a:t>whether</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it</a:t>
            </a:r>
            <a:r>
              <a:rPr lang="es-ES_tradnl" sz="1200" b="0" i="0" u="none" strike="noStrike" kern="1200" baseline="0" dirty="0" smtClean="0">
                <a:solidFill>
                  <a:schemeClr val="tx1"/>
                </a:solidFill>
                <a:latin typeface="+mn-lt"/>
                <a:ea typeface="+mn-ea"/>
                <a:cs typeface="+mn-cs"/>
              </a:rPr>
              <a:t> be </a:t>
            </a:r>
            <a:r>
              <a:rPr lang="es-ES_tradnl" sz="1200" b="0" i="0" u="none" strike="noStrike" kern="1200" baseline="0" dirty="0" err="1" smtClean="0">
                <a:solidFill>
                  <a:schemeClr val="tx1"/>
                </a:solidFill>
                <a:latin typeface="+mn-lt"/>
                <a:ea typeface="+mn-ea"/>
                <a:cs typeface="+mn-cs"/>
              </a:rPr>
              <a:t>sports</a:t>
            </a:r>
            <a:r>
              <a:rPr lang="es-ES_tradnl" sz="1200" b="0" i="0" u="none" strike="noStrike" kern="1200" baseline="0" dirty="0" smtClean="0">
                <a:solidFill>
                  <a:schemeClr val="tx1"/>
                </a:solidFill>
                <a:latin typeface="+mn-lt"/>
                <a:ea typeface="+mn-ea"/>
                <a:cs typeface="+mn-cs"/>
              </a:rPr>
              <a:t>,</a:t>
            </a:r>
          </a:p>
          <a:p>
            <a:r>
              <a:rPr lang="es-ES_tradnl" sz="1200" b="0" i="0" u="none" strike="noStrike" kern="1200" baseline="0" dirty="0" err="1" smtClean="0">
                <a:solidFill>
                  <a:schemeClr val="tx1"/>
                </a:solidFill>
                <a:latin typeface="+mn-lt"/>
                <a:ea typeface="+mn-ea"/>
                <a:cs typeface="+mn-cs"/>
              </a:rPr>
              <a:t>war</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or</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business</a:t>
            </a:r>
            <a:r>
              <a:rPr lang="es-ES_tradnl" sz="1200" b="0" i="0" u="none" strike="noStrike" kern="1200" baseline="0" dirty="0" smtClean="0">
                <a:solidFill>
                  <a:schemeClr val="tx1"/>
                </a:solidFill>
                <a:latin typeface="+mn-lt"/>
                <a:ea typeface="+mn-ea"/>
                <a:cs typeface="+mn-cs"/>
              </a:rPr>
              <a:t>—to </a:t>
            </a:r>
            <a:r>
              <a:rPr lang="es-ES_tradnl" sz="1200" b="0" i="0" u="none" strike="noStrike" kern="1200" baseline="0" dirty="0" err="1" smtClean="0">
                <a:solidFill>
                  <a:schemeClr val="tx1"/>
                </a:solidFill>
                <a:latin typeface="+mn-lt"/>
                <a:ea typeface="+mn-ea"/>
                <a:cs typeface="+mn-cs"/>
              </a:rPr>
              <a:t>employ</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individuals</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capable</a:t>
            </a:r>
            <a:r>
              <a:rPr lang="es-ES_tradnl" sz="1200" b="0" i="0" u="none" strike="noStrike" kern="1200" baseline="0" dirty="0" smtClean="0">
                <a:solidFill>
                  <a:schemeClr val="tx1"/>
                </a:solidFill>
                <a:latin typeface="+mn-lt"/>
                <a:ea typeface="+mn-ea"/>
                <a:cs typeface="+mn-cs"/>
              </a:rPr>
              <a:t> of </a:t>
            </a:r>
            <a:r>
              <a:rPr lang="es-ES_tradnl" sz="1200" b="0" i="0" u="none" strike="noStrike" kern="1200" baseline="0" dirty="0" err="1" smtClean="0">
                <a:solidFill>
                  <a:schemeClr val="tx1"/>
                </a:solidFill>
                <a:latin typeface="+mn-lt"/>
                <a:ea typeface="+mn-ea"/>
                <a:cs typeface="+mn-cs"/>
              </a:rPr>
              <a:t>implementing</a:t>
            </a:r>
            <a:endParaRPr lang="es-ES_tradnl" sz="1200" b="0" i="0" u="none" strike="noStrike" kern="1200" baseline="0" dirty="0" smtClean="0">
              <a:solidFill>
                <a:schemeClr val="tx1"/>
              </a:solidFill>
              <a:latin typeface="+mn-lt"/>
              <a:ea typeface="+mn-ea"/>
              <a:cs typeface="+mn-cs"/>
            </a:endParaRPr>
          </a:p>
          <a:p>
            <a:r>
              <a:rPr lang="es-ES_tradnl" sz="1200" b="0" i="0" u="none" strike="noStrike" kern="1200" baseline="0" dirty="0" smtClean="0">
                <a:solidFill>
                  <a:schemeClr val="tx1"/>
                </a:solidFill>
                <a:latin typeface="+mn-lt"/>
                <a:ea typeface="+mn-ea"/>
                <a:cs typeface="+mn-cs"/>
              </a:rPr>
              <a:t>and </a:t>
            </a:r>
            <a:r>
              <a:rPr lang="es-ES_tradnl" sz="1200" b="0" i="0" u="none" strike="noStrike" kern="1200" baseline="0" dirty="0" err="1" smtClean="0">
                <a:solidFill>
                  <a:schemeClr val="tx1"/>
                </a:solidFill>
                <a:latin typeface="+mn-lt"/>
                <a:ea typeface="+mn-ea"/>
                <a:cs typeface="+mn-cs"/>
              </a:rPr>
              <a:t>executing</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strategy</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However</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many</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organizations</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talk</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the</a:t>
            </a:r>
            <a:endParaRPr lang="es-ES_tradnl" sz="1200" b="0" i="0" u="none" strike="noStrike" kern="1200" baseline="0" dirty="0" smtClean="0">
              <a:solidFill>
                <a:schemeClr val="tx1"/>
              </a:solidFill>
              <a:latin typeface="+mn-lt"/>
              <a:ea typeface="+mn-ea"/>
              <a:cs typeface="+mn-cs"/>
            </a:endParaRPr>
          </a:p>
          <a:p>
            <a:r>
              <a:rPr lang="es-ES_tradnl" sz="1200" b="0" i="0" u="none" strike="noStrike" kern="1200" baseline="0" dirty="0" err="1" smtClean="0">
                <a:solidFill>
                  <a:schemeClr val="tx1"/>
                </a:solidFill>
                <a:latin typeface="+mn-lt"/>
                <a:ea typeface="+mn-ea"/>
                <a:cs typeface="+mn-cs"/>
              </a:rPr>
              <a:t>talk</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on</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the</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value</a:t>
            </a:r>
            <a:r>
              <a:rPr lang="es-ES_tradnl" sz="1200" b="0" i="0" u="none" strike="noStrike" kern="1200" baseline="0" dirty="0" smtClean="0">
                <a:solidFill>
                  <a:schemeClr val="tx1"/>
                </a:solidFill>
                <a:latin typeface="+mn-lt"/>
                <a:ea typeface="+mn-ea"/>
                <a:cs typeface="+mn-cs"/>
              </a:rPr>
              <a:t> of </a:t>
            </a:r>
            <a:r>
              <a:rPr lang="es-ES_tradnl" sz="1200" b="0" i="0" u="none" strike="noStrike" kern="1200" baseline="0" dirty="0" err="1" smtClean="0">
                <a:solidFill>
                  <a:schemeClr val="tx1"/>
                </a:solidFill>
                <a:latin typeface="+mn-lt"/>
                <a:ea typeface="+mn-ea"/>
                <a:cs typeface="+mn-cs"/>
              </a:rPr>
              <a:t>talent</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without</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taking</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effective</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action</a:t>
            </a:r>
            <a:r>
              <a:rPr lang="es-ES_tradnl" sz="1200" b="0" i="0" u="none" strike="noStrike" kern="1200" baseline="0" dirty="0" smtClean="0">
                <a:solidFill>
                  <a:schemeClr val="tx1"/>
                </a:solidFill>
                <a:latin typeface="+mn-lt"/>
                <a:ea typeface="+mn-ea"/>
                <a:cs typeface="+mn-cs"/>
              </a:rPr>
              <a:t> to</a:t>
            </a:r>
          </a:p>
          <a:p>
            <a:r>
              <a:rPr lang="es-ES_tradnl" sz="1200" b="0" i="0" u="none" strike="noStrike" kern="1200" baseline="0" dirty="0" err="1" smtClean="0">
                <a:solidFill>
                  <a:schemeClr val="tx1"/>
                </a:solidFill>
                <a:latin typeface="+mn-lt"/>
                <a:ea typeface="+mn-ea"/>
                <a:cs typeface="+mn-cs"/>
              </a:rPr>
              <a:t>hire</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develop</a:t>
            </a:r>
            <a:r>
              <a:rPr lang="es-ES_tradnl" sz="1200" b="0" i="0" u="none" strike="noStrike" kern="1200" baseline="0" dirty="0" smtClean="0">
                <a:solidFill>
                  <a:schemeClr val="tx1"/>
                </a:solidFill>
                <a:latin typeface="+mn-lt"/>
                <a:ea typeface="+mn-ea"/>
                <a:cs typeface="+mn-cs"/>
              </a:rPr>
              <a:t>, and </a:t>
            </a:r>
            <a:r>
              <a:rPr lang="es-ES_tradnl" sz="1200" b="0" i="0" u="none" strike="noStrike" kern="1200" baseline="0" dirty="0" err="1" smtClean="0">
                <a:solidFill>
                  <a:schemeClr val="tx1"/>
                </a:solidFill>
                <a:latin typeface="+mn-lt"/>
                <a:ea typeface="+mn-ea"/>
                <a:cs typeface="+mn-cs"/>
              </a:rPr>
              <a:t>retain</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the</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people</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needed</a:t>
            </a:r>
            <a:r>
              <a:rPr lang="es-ES_tradnl" sz="1200" b="0" i="0" u="none" strike="noStrike" kern="1200" baseline="0" dirty="0" smtClean="0">
                <a:solidFill>
                  <a:schemeClr val="tx1"/>
                </a:solidFill>
                <a:latin typeface="+mn-lt"/>
                <a:ea typeface="+mn-ea"/>
                <a:cs typeface="+mn-cs"/>
              </a:rPr>
              <a:t> to </a:t>
            </a:r>
            <a:r>
              <a:rPr lang="es-ES_tradnl" sz="1200" b="0" i="0" u="none" strike="noStrike" kern="1200" baseline="0" dirty="0" err="1" smtClean="0">
                <a:solidFill>
                  <a:schemeClr val="tx1"/>
                </a:solidFill>
                <a:latin typeface="+mn-lt"/>
                <a:ea typeface="+mn-ea"/>
                <a:cs typeface="+mn-cs"/>
              </a:rPr>
              <a:t>turn</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corporate</a:t>
            </a:r>
            <a:endParaRPr lang="es-ES_tradnl" sz="1200" b="0" i="0" u="none" strike="noStrike" kern="1200" baseline="0" dirty="0" smtClean="0">
              <a:solidFill>
                <a:schemeClr val="tx1"/>
              </a:solidFill>
              <a:latin typeface="+mn-lt"/>
              <a:ea typeface="+mn-ea"/>
              <a:cs typeface="+mn-cs"/>
            </a:endParaRPr>
          </a:p>
          <a:p>
            <a:r>
              <a:rPr lang="es-ES_tradnl" sz="1200" b="0" i="0" u="none" strike="noStrike" kern="1200" baseline="0" dirty="0" err="1" smtClean="0">
                <a:solidFill>
                  <a:schemeClr val="tx1"/>
                </a:solidFill>
                <a:latin typeface="+mn-lt"/>
                <a:ea typeface="+mn-ea"/>
                <a:cs typeface="+mn-cs"/>
              </a:rPr>
              <a:t>strategy</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into</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reality</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According</a:t>
            </a:r>
            <a:r>
              <a:rPr lang="es-ES_tradnl" sz="1200" b="0" i="0" u="none" strike="noStrike" kern="1200" baseline="0" dirty="0" smtClean="0">
                <a:solidFill>
                  <a:schemeClr val="tx1"/>
                </a:solidFill>
                <a:latin typeface="+mn-lt"/>
                <a:ea typeface="+mn-ea"/>
                <a:cs typeface="+mn-cs"/>
              </a:rPr>
              <a:t> to a global </a:t>
            </a:r>
            <a:r>
              <a:rPr lang="es-ES_tradnl" sz="1200" b="0" i="0" u="none" strike="noStrike" kern="1200" baseline="0" dirty="0" err="1" smtClean="0">
                <a:solidFill>
                  <a:schemeClr val="tx1"/>
                </a:solidFill>
                <a:latin typeface="+mn-lt"/>
                <a:ea typeface="+mn-ea"/>
                <a:cs typeface="+mn-cs"/>
              </a:rPr>
              <a:t>survey</a:t>
            </a:r>
            <a:r>
              <a:rPr lang="es-ES_tradnl" sz="1200" b="0" i="0" u="none" strike="noStrike" kern="1200" baseline="0" dirty="0" smtClean="0">
                <a:solidFill>
                  <a:schemeClr val="tx1"/>
                </a:solidFill>
                <a:latin typeface="+mn-lt"/>
                <a:ea typeface="+mn-ea"/>
                <a:cs typeface="+mn-cs"/>
              </a:rPr>
              <a:t> of 548</a:t>
            </a:r>
          </a:p>
          <a:p>
            <a:r>
              <a:rPr lang="es-ES_tradnl" sz="1200" b="0" i="0" u="none" strike="noStrike" kern="1200" baseline="0" dirty="0" err="1" smtClean="0">
                <a:solidFill>
                  <a:schemeClr val="tx1"/>
                </a:solidFill>
                <a:latin typeface="+mn-lt"/>
                <a:ea typeface="+mn-ea"/>
                <a:cs typeface="+mn-cs"/>
              </a:rPr>
              <a:t>executives</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conducted</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by</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The</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Economist</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Intelligence</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Unit</a:t>
            </a:r>
            <a:r>
              <a:rPr lang="es-ES_tradnl" sz="1200" b="0" i="0" u="none" strike="noStrike" kern="1200" baseline="0" dirty="0" smtClean="0">
                <a:solidFill>
                  <a:schemeClr val="tx1"/>
                </a:solidFill>
                <a:latin typeface="+mn-lt"/>
                <a:ea typeface="+mn-ea"/>
                <a:cs typeface="+mn-cs"/>
              </a:rPr>
              <a:t> and</a:t>
            </a:r>
          </a:p>
          <a:p>
            <a:r>
              <a:rPr lang="es-ES_tradnl" sz="1200" b="0" i="0" u="none" strike="noStrike" kern="1200" baseline="0" dirty="0" err="1" smtClean="0">
                <a:solidFill>
                  <a:schemeClr val="tx1"/>
                </a:solidFill>
                <a:latin typeface="+mn-lt"/>
                <a:ea typeface="+mn-ea"/>
                <a:cs typeface="+mn-cs"/>
              </a:rPr>
              <a:t>sponsored</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by</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the</a:t>
            </a:r>
            <a:r>
              <a:rPr lang="es-ES_tradnl" sz="1200" b="0" i="0" u="none" strike="noStrike" kern="1200" baseline="0" dirty="0" smtClean="0">
                <a:solidFill>
                  <a:schemeClr val="tx1"/>
                </a:solidFill>
                <a:latin typeface="+mn-lt"/>
                <a:ea typeface="+mn-ea"/>
                <a:cs typeface="+mn-cs"/>
              </a:rPr>
              <a:t> Project Management </a:t>
            </a:r>
            <a:r>
              <a:rPr lang="es-ES_tradnl" sz="1200" b="0" i="0" u="none" strike="noStrike" kern="1200" baseline="0" dirty="0" err="1" smtClean="0">
                <a:solidFill>
                  <a:schemeClr val="tx1"/>
                </a:solidFill>
                <a:latin typeface="+mn-lt"/>
                <a:ea typeface="+mn-ea"/>
                <a:cs typeface="+mn-cs"/>
              </a:rPr>
              <a:t>Institute</a:t>
            </a:r>
            <a:r>
              <a:rPr lang="es-ES_tradnl" sz="1200" b="0" i="0" u="none" strike="noStrike" kern="1200" baseline="0" dirty="0" smtClean="0">
                <a:solidFill>
                  <a:schemeClr val="tx1"/>
                </a:solidFill>
                <a:latin typeface="+mn-lt"/>
                <a:ea typeface="+mn-ea"/>
                <a:cs typeface="+mn-cs"/>
              </a:rPr>
              <a:t> (PMI), </a:t>
            </a:r>
            <a:r>
              <a:rPr lang="es-ES_tradnl" sz="1200" b="0" i="0" u="none" strike="noStrike" kern="1200" baseline="0" dirty="0" err="1" smtClean="0">
                <a:solidFill>
                  <a:schemeClr val="tx1"/>
                </a:solidFill>
                <a:latin typeface="+mn-lt"/>
                <a:ea typeface="+mn-ea"/>
                <a:cs typeface="+mn-cs"/>
              </a:rPr>
              <a:t>only</a:t>
            </a:r>
            <a:endParaRPr lang="es-ES_tradnl" sz="1200" b="0" i="0" u="none" strike="noStrike" kern="1200" baseline="0" dirty="0" smtClean="0">
              <a:solidFill>
                <a:schemeClr val="tx1"/>
              </a:solidFill>
              <a:latin typeface="+mn-lt"/>
              <a:ea typeface="+mn-ea"/>
              <a:cs typeface="+mn-cs"/>
            </a:endParaRPr>
          </a:p>
          <a:p>
            <a:r>
              <a:rPr lang="es-ES_tradnl" sz="1200" b="0" i="0" u="none" strike="noStrike" kern="1200" baseline="0" dirty="0" smtClean="0">
                <a:solidFill>
                  <a:schemeClr val="tx1"/>
                </a:solidFill>
                <a:latin typeface="+mn-lt"/>
                <a:ea typeface="+mn-ea"/>
                <a:cs typeface="+mn-cs"/>
              </a:rPr>
              <a:t>17% of </a:t>
            </a:r>
            <a:r>
              <a:rPr lang="es-ES_tradnl" sz="1200" b="0" i="0" u="none" strike="noStrike" kern="1200" baseline="0" dirty="0" err="1" smtClean="0">
                <a:solidFill>
                  <a:schemeClr val="tx1"/>
                </a:solidFill>
                <a:latin typeface="+mn-lt"/>
                <a:ea typeface="+mn-ea"/>
                <a:cs typeface="+mn-cs"/>
              </a:rPr>
              <a:t>respondents</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say</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their</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talent</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management</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strategies</a:t>
            </a:r>
            <a:endParaRPr lang="es-ES_tradnl" sz="1200" b="0" i="0" u="none" strike="noStrike" kern="1200" baseline="0" dirty="0" smtClean="0">
              <a:solidFill>
                <a:schemeClr val="tx1"/>
              </a:solidFill>
              <a:latin typeface="+mn-lt"/>
              <a:ea typeface="+mn-ea"/>
              <a:cs typeface="+mn-cs"/>
            </a:endParaRPr>
          </a:p>
          <a:p>
            <a:r>
              <a:rPr lang="es-ES_tradnl" sz="1200" b="0" i="0" u="none" strike="noStrike" kern="1200" baseline="0" dirty="0" smtClean="0">
                <a:solidFill>
                  <a:schemeClr val="tx1"/>
                </a:solidFill>
                <a:latin typeface="+mn-lt"/>
                <a:ea typeface="+mn-ea"/>
                <a:cs typeface="+mn-cs"/>
              </a:rPr>
              <a:t>are </a:t>
            </a:r>
            <a:r>
              <a:rPr lang="es-ES_tradnl" sz="1200" b="0" i="0" u="none" strike="noStrike" kern="1200" baseline="0" dirty="0" err="1" smtClean="0">
                <a:solidFill>
                  <a:schemeClr val="tx1"/>
                </a:solidFill>
                <a:latin typeface="+mn-lt"/>
                <a:ea typeface="+mn-ea"/>
                <a:cs typeface="+mn-cs"/>
              </a:rPr>
              <a:t>quick</a:t>
            </a:r>
            <a:r>
              <a:rPr lang="es-ES_tradnl" sz="1200" b="0" i="0" u="none" strike="noStrike" kern="1200" baseline="0" dirty="0" smtClean="0">
                <a:solidFill>
                  <a:schemeClr val="tx1"/>
                </a:solidFill>
                <a:latin typeface="+mn-lt"/>
                <a:ea typeface="+mn-ea"/>
                <a:cs typeface="+mn-cs"/>
              </a:rPr>
              <a:t> to </a:t>
            </a:r>
            <a:r>
              <a:rPr lang="es-ES_tradnl" sz="1200" b="0" i="0" u="none" strike="noStrike" kern="1200" baseline="0" dirty="0" err="1" smtClean="0">
                <a:solidFill>
                  <a:schemeClr val="tx1"/>
                </a:solidFill>
                <a:latin typeface="+mn-lt"/>
                <a:ea typeface="+mn-ea"/>
                <a:cs typeface="+mn-cs"/>
              </a:rPr>
              <a:t>react</a:t>
            </a:r>
            <a:r>
              <a:rPr lang="es-ES_tradnl" sz="1200" b="0" i="0" u="none" strike="noStrike" kern="1200" baseline="0" dirty="0" smtClean="0">
                <a:solidFill>
                  <a:schemeClr val="tx1"/>
                </a:solidFill>
                <a:latin typeface="+mn-lt"/>
                <a:ea typeface="+mn-ea"/>
                <a:cs typeface="+mn-cs"/>
              </a:rPr>
              <a:t> to </a:t>
            </a:r>
            <a:r>
              <a:rPr lang="es-ES_tradnl" sz="1200" b="0" i="0" u="none" strike="noStrike" kern="1200" baseline="0" dirty="0" err="1" smtClean="0">
                <a:solidFill>
                  <a:schemeClr val="tx1"/>
                </a:solidFill>
                <a:latin typeface="+mn-lt"/>
                <a:ea typeface="+mn-ea"/>
                <a:cs typeface="+mn-cs"/>
              </a:rPr>
              <a:t>changing</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business</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conditions</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whereas</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for</a:t>
            </a:r>
            <a:endParaRPr lang="es-ES_tradnl" sz="1200" b="0" i="0" u="none" strike="noStrike" kern="1200" baseline="0" dirty="0" smtClean="0">
              <a:solidFill>
                <a:schemeClr val="tx1"/>
              </a:solidFill>
              <a:latin typeface="+mn-lt"/>
              <a:ea typeface="+mn-ea"/>
              <a:cs typeface="+mn-cs"/>
            </a:endParaRPr>
          </a:p>
          <a:p>
            <a:r>
              <a:rPr lang="es-ES_tradnl" sz="1200" b="0" i="0" u="none" strike="noStrike" kern="1200" baseline="0" dirty="0" err="1" smtClean="0">
                <a:solidFill>
                  <a:schemeClr val="tx1"/>
                </a:solidFill>
                <a:latin typeface="+mn-lt"/>
                <a:ea typeface="+mn-ea"/>
                <a:cs typeface="+mn-cs"/>
              </a:rPr>
              <a:t>one-third</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effective</a:t>
            </a:r>
            <a:r>
              <a:rPr lang="es-ES_tradnl" sz="1200" b="0" i="0" u="none" strike="noStrike" kern="1200" baseline="0" dirty="0" smtClean="0">
                <a:solidFill>
                  <a:schemeClr val="tx1"/>
                </a:solidFill>
                <a:latin typeface="+mn-lt"/>
                <a:ea typeface="+mn-ea"/>
                <a:cs typeface="+mn-cs"/>
              </a:rPr>
              <a:t> response </a:t>
            </a:r>
            <a:r>
              <a:rPr lang="es-ES_tradnl" sz="1200" b="0" i="0" u="none" strike="noStrike" kern="1200" baseline="0" dirty="0" err="1" smtClean="0">
                <a:solidFill>
                  <a:schemeClr val="tx1"/>
                </a:solidFill>
                <a:latin typeface="+mn-lt"/>
                <a:ea typeface="+mn-ea"/>
                <a:cs typeface="+mn-cs"/>
              </a:rPr>
              <a:t>takes</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several</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years</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or</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longer</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Such</a:t>
            </a:r>
            <a:endParaRPr lang="es-ES_tradnl" sz="1200" b="0" i="0" u="none" strike="noStrike" kern="1200" baseline="0" dirty="0" smtClean="0">
              <a:solidFill>
                <a:schemeClr val="tx1"/>
              </a:solidFill>
              <a:latin typeface="+mn-lt"/>
              <a:ea typeface="+mn-ea"/>
              <a:cs typeface="+mn-cs"/>
            </a:endParaRPr>
          </a:p>
          <a:p>
            <a:r>
              <a:rPr lang="es-ES_tradnl" sz="1200" b="0" i="0" u="none" strike="noStrike" kern="1200" baseline="0" dirty="0" err="1" smtClean="0">
                <a:solidFill>
                  <a:schemeClr val="tx1"/>
                </a:solidFill>
                <a:latin typeface="+mn-lt"/>
                <a:ea typeface="+mn-ea"/>
                <a:cs typeface="+mn-cs"/>
              </a:rPr>
              <a:t>widespread</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weakness</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takes</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its</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toll</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On</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average</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for</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all</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companies</a:t>
            </a:r>
            <a:endParaRPr lang="es-ES_tradnl" sz="1200" b="0" i="0" u="none" strike="noStrike" kern="1200" baseline="0" dirty="0" smtClean="0">
              <a:solidFill>
                <a:schemeClr val="tx1"/>
              </a:solidFill>
              <a:latin typeface="+mn-lt"/>
              <a:ea typeface="+mn-ea"/>
              <a:cs typeface="+mn-cs"/>
            </a:endParaRPr>
          </a:p>
          <a:p>
            <a:r>
              <a:rPr lang="es-ES_tradnl" sz="1200" b="0" i="0" u="none" strike="noStrike" kern="1200" baseline="0" dirty="0" err="1" smtClean="0">
                <a:solidFill>
                  <a:schemeClr val="tx1"/>
                </a:solidFill>
                <a:latin typeface="+mn-lt"/>
                <a:ea typeface="+mn-ea"/>
                <a:cs typeface="+mn-cs"/>
              </a:rPr>
              <a:t>surveyed</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talent</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deficiencies</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significantly</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hamper</a:t>
            </a:r>
            <a:r>
              <a:rPr lang="es-ES_tradnl" sz="1200" b="0" i="0" u="none" strike="noStrike" kern="1200" baseline="0" dirty="0" smtClean="0">
                <a:solidFill>
                  <a:schemeClr val="tx1"/>
                </a:solidFill>
                <a:latin typeface="+mn-lt"/>
                <a:ea typeface="+mn-ea"/>
                <a:cs typeface="+mn-cs"/>
              </a:rPr>
              <a:t> 40% of </a:t>
            </a:r>
            <a:r>
              <a:rPr lang="es-ES_tradnl" sz="1200" b="0" i="0" u="none" strike="noStrike" kern="1200" baseline="0" dirty="0" err="1" smtClean="0">
                <a:solidFill>
                  <a:schemeClr val="tx1"/>
                </a:solidFill>
                <a:latin typeface="+mn-lt"/>
                <a:ea typeface="+mn-ea"/>
                <a:cs typeface="+mn-cs"/>
              </a:rPr>
              <a:t>strategy</a:t>
            </a:r>
            <a:endParaRPr lang="es-ES_tradnl" sz="1200" b="0" i="0" u="none" strike="noStrike" kern="1200" baseline="0" dirty="0" smtClean="0">
              <a:solidFill>
                <a:schemeClr val="tx1"/>
              </a:solidFill>
              <a:latin typeface="+mn-lt"/>
              <a:ea typeface="+mn-ea"/>
              <a:cs typeface="+mn-cs"/>
            </a:endParaRPr>
          </a:p>
          <a:p>
            <a:r>
              <a:rPr lang="es-ES_tradnl" sz="1200" b="0" i="0" u="none" strike="noStrike" kern="1200" baseline="0" dirty="0" err="1" smtClean="0">
                <a:solidFill>
                  <a:schemeClr val="tx1"/>
                </a:solidFill>
                <a:latin typeface="+mn-lt"/>
                <a:ea typeface="+mn-ea"/>
                <a:cs typeface="+mn-cs"/>
              </a:rPr>
              <a:t>implementation</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efforts</a:t>
            </a:r>
            <a:r>
              <a:rPr lang="es-ES_tradnl" sz="1200" b="0" i="0" u="none" strike="noStrike" kern="1200" baseline="0" dirty="0" smtClean="0">
                <a:solidFill>
                  <a:schemeClr val="tx1"/>
                </a:solidFill>
                <a:latin typeface="+mn-lt"/>
                <a:ea typeface="+mn-ea"/>
                <a:cs typeface="+mn-cs"/>
              </a:rPr>
              <a:t>.</a:t>
            </a:r>
          </a:p>
          <a:p>
            <a:endParaRPr lang="es-ES_tradnl" sz="1200" b="0" i="0" u="none" strike="noStrike" kern="1200" baseline="0" dirty="0" smtClean="0">
              <a:solidFill>
                <a:schemeClr val="tx1"/>
              </a:solidFill>
              <a:latin typeface="+mn-lt"/>
              <a:ea typeface="+mn-ea"/>
              <a:cs typeface="+mn-cs"/>
            </a:endParaRP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180DE374-9170-4238-9387-1C4AD59CEF1A}" type="slidenum">
              <a:rPr lang="en-US" smtClean="0"/>
              <a:pPr/>
              <a:t>4</a:t>
            </a:fld>
            <a:endParaRPr lang="en-US"/>
          </a:p>
        </p:txBody>
      </p:sp>
    </p:spTree>
    <p:extLst>
      <p:ext uri="{BB962C8B-B14F-4D97-AF65-F5344CB8AC3E}">
        <p14:creationId xmlns:p14="http://schemas.microsoft.com/office/powerpoint/2010/main" val="19441051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Entre</a:t>
            </a:r>
            <a:r>
              <a:rPr lang="en-US" baseline="0" dirty="0" smtClean="0"/>
              <a:t> 2010 y 2020 se </a:t>
            </a:r>
            <a:r>
              <a:rPr lang="en-US" baseline="0" dirty="0" err="1" smtClean="0"/>
              <a:t>crearán</a:t>
            </a:r>
            <a:r>
              <a:rPr lang="en-US" baseline="0" dirty="0" smtClean="0"/>
              <a:t> 15.7 </a:t>
            </a:r>
            <a:r>
              <a:rPr lang="en-US" baseline="0" dirty="0" err="1" smtClean="0"/>
              <a:t>millones</a:t>
            </a:r>
            <a:r>
              <a:rPr lang="en-US" baseline="0" dirty="0" smtClean="0"/>
              <a:t> de </a:t>
            </a:r>
            <a:r>
              <a:rPr lang="en-US" baseline="0" dirty="0" err="1" smtClean="0"/>
              <a:t>puestos</a:t>
            </a:r>
            <a:r>
              <a:rPr lang="en-US" baseline="0" dirty="0" smtClean="0"/>
              <a:t> de DP. </a:t>
            </a:r>
          </a:p>
          <a:p>
            <a:r>
              <a:rPr lang="en-US" baseline="0" dirty="0" err="1" smtClean="0"/>
              <a:t>Podríamos</a:t>
            </a:r>
            <a:r>
              <a:rPr lang="en-US" baseline="0" dirty="0" smtClean="0"/>
              <a:t> </a:t>
            </a:r>
            <a:r>
              <a:rPr lang="en-US" baseline="0" dirty="0" err="1" smtClean="0"/>
              <a:t>decir</a:t>
            </a:r>
            <a:r>
              <a:rPr lang="en-US" baseline="0" dirty="0" smtClean="0"/>
              <a:t> que en </a:t>
            </a:r>
            <a:r>
              <a:rPr lang="en-US" baseline="0" dirty="0" err="1" smtClean="0"/>
              <a:t>promedio</a:t>
            </a:r>
            <a:r>
              <a:rPr lang="en-US" baseline="0" dirty="0" smtClean="0"/>
              <a:t> son </a:t>
            </a:r>
            <a:r>
              <a:rPr lang="en-US" baseline="0" dirty="0" err="1" smtClean="0"/>
              <a:t>más</a:t>
            </a:r>
            <a:r>
              <a:rPr lang="en-US" baseline="0" dirty="0" smtClean="0"/>
              <a:t> de 1.5 </a:t>
            </a:r>
            <a:r>
              <a:rPr lang="en-US" baseline="0" dirty="0" err="1" smtClean="0"/>
              <a:t>millones</a:t>
            </a:r>
            <a:r>
              <a:rPr lang="en-US" baseline="0" dirty="0" smtClean="0"/>
              <a:t> </a:t>
            </a:r>
            <a:r>
              <a:rPr lang="en-US" baseline="0" dirty="0" err="1" smtClean="0"/>
              <a:t>por</a:t>
            </a:r>
            <a:r>
              <a:rPr lang="en-US" baseline="0" dirty="0" smtClean="0"/>
              <a:t> </a:t>
            </a:r>
            <a:r>
              <a:rPr lang="en-US" baseline="0" dirty="0" err="1" smtClean="0"/>
              <a:t>año</a:t>
            </a:r>
            <a:r>
              <a:rPr lang="en-US" baseline="0" dirty="0" smtClean="0"/>
              <a:t>.</a:t>
            </a:r>
          </a:p>
          <a:p>
            <a:endParaRPr lang="en-US" baseline="0" dirty="0" smtClean="0"/>
          </a:p>
          <a:p>
            <a:endParaRPr lang="en-US" baseline="0" dirty="0" smtClean="0"/>
          </a:p>
          <a:p>
            <a:r>
              <a:rPr lang="es-ES_tradnl" sz="1200" b="0" i="0" u="none" strike="noStrike" kern="1200" baseline="0" dirty="0" err="1" smtClean="0">
                <a:solidFill>
                  <a:schemeClr val="tx1"/>
                </a:solidFill>
                <a:latin typeface="+mn-lt"/>
                <a:ea typeface="+mn-ea"/>
                <a:cs typeface="+mn-cs"/>
              </a:rPr>
              <a:t>It</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is</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essential</a:t>
            </a:r>
            <a:r>
              <a:rPr lang="es-ES_tradnl" sz="1200" b="0" i="0" u="none" strike="noStrike" kern="1200" baseline="0" dirty="0" smtClean="0">
                <a:solidFill>
                  <a:schemeClr val="tx1"/>
                </a:solidFill>
                <a:latin typeface="+mn-lt"/>
                <a:ea typeface="+mn-ea"/>
                <a:cs typeface="+mn-cs"/>
              </a:rPr>
              <a:t> to </a:t>
            </a:r>
            <a:r>
              <a:rPr lang="es-ES_tradnl" sz="1200" b="0" i="0" u="none" strike="noStrike" kern="1200" baseline="0" dirty="0" err="1" smtClean="0">
                <a:solidFill>
                  <a:schemeClr val="tx1"/>
                </a:solidFill>
                <a:latin typeface="+mn-lt"/>
                <a:ea typeface="+mn-ea"/>
                <a:cs typeface="+mn-cs"/>
              </a:rPr>
              <a:t>the</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success</a:t>
            </a:r>
            <a:r>
              <a:rPr lang="es-ES_tradnl" sz="1200" b="0" i="0" u="none" strike="noStrike" kern="1200" baseline="0" dirty="0" smtClean="0">
                <a:solidFill>
                  <a:schemeClr val="tx1"/>
                </a:solidFill>
                <a:latin typeface="+mn-lt"/>
                <a:ea typeface="+mn-ea"/>
                <a:cs typeface="+mn-cs"/>
              </a:rPr>
              <a:t> of </a:t>
            </a:r>
            <a:r>
              <a:rPr lang="es-ES_tradnl" sz="1200" b="0" i="0" u="none" strike="noStrike" kern="1200" baseline="0" dirty="0" err="1" smtClean="0">
                <a:solidFill>
                  <a:schemeClr val="tx1"/>
                </a:solidFill>
                <a:latin typeface="+mn-lt"/>
                <a:ea typeface="+mn-ea"/>
                <a:cs typeface="+mn-cs"/>
              </a:rPr>
              <a:t>any</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endeavor</a:t>
            </a:r>
            <a:r>
              <a:rPr lang="es-ES_tradnl" sz="1200" b="0" i="0" u="none" strike="noStrike" kern="1200" baseline="0" dirty="0" smtClean="0">
                <a:solidFill>
                  <a:schemeClr val="tx1"/>
                </a:solidFill>
                <a:latin typeface="+mn-lt"/>
                <a:ea typeface="+mn-ea"/>
                <a:cs typeface="+mn-cs"/>
              </a:rPr>
              <a:t>—</a:t>
            </a:r>
            <a:r>
              <a:rPr lang="es-ES_tradnl" sz="1200" b="0" i="0" u="none" strike="noStrike" kern="1200" baseline="0" dirty="0" err="1" smtClean="0">
                <a:solidFill>
                  <a:schemeClr val="tx1"/>
                </a:solidFill>
                <a:latin typeface="+mn-lt"/>
                <a:ea typeface="+mn-ea"/>
                <a:cs typeface="+mn-cs"/>
              </a:rPr>
              <a:t>whether</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it</a:t>
            </a:r>
            <a:r>
              <a:rPr lang="es-ES_tradnl" sz="1200" b="0" i="0" u="none" strike="noStrike" kern="1200" baseline="0" dirty="0" smtClean="0">
                <a:solidFill>
                  <a:schemeClr val="tx1"/>
                </a:solidFill>
                <a:latin typeface="+mn-lt"/>
                <a:ea typeface="+mn-ea"/>
                <a:cs typeface="+mn-cs"/>
              </a:rPr>
              <a:t> be </a:t>
            </a:r>
            <a:r>
              <a:rPr lang="es-ES_tradnl" sz="1200" b="0" i="0" u="none" strike="noStrike" kern="1200" baseline="0" dirty="0" err="1" smtClean="0">
                <a:solidFill>
                  <a:schemeClr val="tx1"/>
                </a:solidFill>
                <a:latin typeface="+mn-lt"/>
                <a:ea typeface="+mn-ea"/>
                <a:cs typeface="+mn-cs"/>
              </a:rPr>
              <a:t>sports</a:t>
            </a:r>
            <a:r>
              <a:rPr lang="es-ES_tradnl" sz="1200" b="0" i="0" u="none" strike="noStrike" kern="1200" baseline="0" dirty="0" smtClean="0">
                <a:solidFill>
                  <a:schemeClr val="tx1"/>
                </a:solidFill>
                <a:latin typeface="+mn-lt"/>
                <a:ea typeface="+mn-ea"/>
                <a:cs typeface="+mn-cs"/>
              </a:rPr>
              <a:t>,</a:t>
            </a:r>
          </a:p>
          <a:p>
            <a:r>
              <a:rPr lang="es-ES_tradnl" sz="1200" b="0" i="0" u="none" strike="noStrike" kern="1200" baseline="0" dirty="0" err="1" smtClean="0">
                <a:solidFill>
                  <a:schemeClr val="tx1"/>
                </a:solidFill>
                <a:latin typeface="+mn-lt"/>
                <a:ea typeface="+mn-ea"/>
                <a:cs typeface="+mn-cs"/>
              </a:rPr>
              <a:t>war</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or</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business</a:t>
            </a:r>
            <a:r>
              <a:rPr lang="es-ES_tradnl" sz="1200" b="0" i="0" u="none" strike="noStrike" kern="1200" baseline="0" dirty="0" smtClean="0">
                <a:solidFill>
                  <a:schemeClr val="tx1"/>
                </a:solidFill>
                <a:latin typeface="+mn-lt"/>
                <a:ea typeface="+mn-ea"/>
                <a:cs typeface="+mn-cs"/>
              </a:rPr>
              <a:t>—to </a:t>
            </a:r>
            <a:r>
              <a:rPr lang="es-ES_tradnl" sz="1200" b="0" i="0" u="none" strike="noStrike" kern="1200" baseline="0" dirty="0" err="1" smtClean="0">
                <a:solidFill>
                  <a:schemeClr val="tx1"/>
                </a:solidFill>
                <a:latin typeface="+mn-lt"/>
                <a:ea typeface="+mn-ea"/>
                <a:cs typeface="+mn-cs"/>
              </a:rPr>
              <a:t>employ</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individuals</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capable</a:t>
            </a:r>
            <a:r>
              <a:rPr lang="es-ES_tradnl" sz="1200" b="0" i="0" u="none" strike="noStrike" kern="1200" baseline="0" dirty="0" smtClean="0">
                <a:solidFill>
                  <a:schemeClr val="tx1"/>
                </a:solidFill>
                <a:latin typeface="+mn-lt"/>
                <a:ea typeface="+mn-ea"/>
                <a:cs typeface="+mn-cs"/>
              </a:rPr>
              <a:t> of </a:t>
            </a:r>
            <a:r>
              <a:rPr lang="es-ES_tradnl" sz="1200" b="0" i="0" u="none" strike="noStrike" kern="1200" baseline="0" dirty="0" err="1" smtClean="0">
                <a:solidFill>
                  <a:schemeClr val="tx1"/>
                </a:solidFill>
                <a:latin typeface="+mn-lt"/>
                <a:ea typeface="+mn-ea"/>
                <a:cs typeface="+mn-cs"/>
              </a:rPr>
              <a:t>implementing</a:t>
            </a:r>
            <a:endParaRPr lang="es-ES_tradnl" sz="1200" b="0" i="0" u="none" strike="noStrike" kern="1200" baseline="0" dirty="0" smtClean="0">
              <a:solidFill>
                <a:schemeClr val="tx1"/>
              </a:solidFill>
              <a:latin typeface="+mn-lt"/>
              <a:ea typeface="+mn-ea"/>
              <a:cs typeface="+mn-cs"/>
            </a:endParaRPr>
          </a:p>
          <a:p>
            <a:r>
              <a:rPr lang="es-ES_tradnl" sz="1200" b="0" i="0" u="none" strike="noStrike" kern="1200" baseline="0" dirty="0" smtClean="0">
                <a:solidFill>
                  <a:schemeClr val="tx1"/>
                </a:solidFill>
                <a:latin typeface="+mn-lt"/>
                <a:ea typeface="+mn-ea"/>
                <a:cs typeface="+mn-cs"/>
              </a:rPr>
              <a:t>and </a:t>
            </a:r>
            <a:r>
              <a:rPr lang="es-ES_tradnl" sz="1200" b="0" i="0" u="none" strike="noStrike" kern="1200" baseline="0" dirty="0" err="1" smtClean="0">
                <a:solidFill>
                  <a:schemeClr val="tx1"/>
                </a:solidFill>
                <a:latin typeface="+mn-lt"/>
                <a:ea typeface="+mn-ea"/>
                <a:cs typeface="+mn-cs"/>
              </a:rPr>
              <a:t>executing</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strategy</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However</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many</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organizations</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talk</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the</a:t>
            </a:r>
            <a:endParaRPr lang="es-ES_tradnl" sz="1200" b="0" i="0" u="none" strike="noStrike" kern="1200" baseline="0" dirty="0" smtClean="0">
              <a:solidFill>
                <a:schemeClr val="tx1"/>
              </a:solidFill>
              <a:latin typeface="+mn-lt"/>
              <a:ea typeface="+mn-ea"/>
              <a:cs typeface="+mn-cs"/>
            </a:endParaRPr>
          </a:p>
          <a:p>
            <a:r>
              <a:rPr lang="es-ES_tradnl" sz="1200" b="0" i="0" u="none" strike="noStrike" kern="1200" baseline="0" dirty="0" err="1" smtClean="0">
                <a:solidFill>
                  <a:schemeClr val="tx1"/>
                </a:solidFill>
                <a:latin typeface="+mn-lt"/>
                <a:ea typeface="+mn-ea"/>
                <a:cs typeface="+mn-cs"/>
              </a:rPr>
              <a:t>talk</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on</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the</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value</a:t>
            </a:r>
            <a:r>
              <a:rPr lang="es-ES_tradnl" sz="1200" b="0" i="0" u="none" strike="noStrike" kern="1200" baseline="0" dirty="0" smtClean="0">
                <a:solidFill>
                  <a:schemeClr val="tx1"/>
                </a:solidFill>
                <a:latin typeface="+mn-lt"/>
                <a:ea typeface="+mn-ea"/>
                <a:cs typeface="+mn-cs"/>
              </a:rPr>
              <a:t> of </a:t>
            </a:r>
            <a:r>
              <a:rPr lang="es-ES_tradnl" sz="1200" b="0" i="0" u="none" strike="noStrike" kern="1200" baseline="0" dirty="0" err="1" smtClean="0">
                <a:solidFill>
                  <a:schemeClr val="tx1"/>
                </a:solidFill>
                <a:latin typeface="+mn-lt"/>
                <a:ea typeface="+mn-ea"/>
                <a:cs typeface="+mn-cs"/>
              </a:rPr>
              <a:t>talent</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without</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taking</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effective</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action</a:t>
            </a:r>
            <a:r>
              <a:rPr lang="es-ES_tradnl" sz="1200" b="0" i="0" u="none" strike="noStrike" kern="1200" baseline="0" dirty="0" smtClean="0">
                <a:solidFill>
                  <a:schemeClr val="tx1"/>
                </a:solidFill>
                <a:latin typeface="+mn-lt"/>
                <a:ea typeface="+mn-ea"/>
                <a:cs typeface="+mn-cs"/>
              </a:rPr>
              <a:t> to</a:t>
            </a:r>
          </a:p>
          <a:p>
            <a:r>
              <a:rPr lang="es-ES_tradnl" sz="1200" b="0" i="0" u="none" strike="noStrike" kern="1200" baseline="0" dirty="0" err="1" smtClean="0">
                <a:solidFill>
                  <a:schemeClr val="tx1"/>
                </a:solidFill>
                <a:latin typeface="+mn-lt"/>
                <a:ea typeface="+mn-ea"/>
                <a:cs typeface="+mn-cs"/>
              </a:rPr>
              <a:t>hire</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develop</a:t>
            </a:r>
            <a:r>
              <a:rPr lang="es-ES_tradnl" sz="1200" b="0" i="0" u="none" strike="noStrike" kern="1200" baseline="0" dirty="0" smtClean="0">
                <a:solidFill>
                  <a:schemeClr val="tx1"/>
                </a:solidFill>
                <a:latin typeface="+mn-lt"/>
                <a:ea typeface="+mn-ea"/>
                <a:cs typeface="+mn-cs"/>
              </a:rPr>
              <a:t>, and </a:t>
            </a:r>
            <a:r>
              <a:rPr lang="es-ES_tradnl" sz="1200" b="0" i="0" u="none" strike="noStrike" kern="1200" baseline="0" dirty="0" err="1" smtClean="0">
                <a:solidFill>
                  <a:schemeClr val="tx1"/>
                </a:solidFill>
                <a:latin typeface="+mn-lt"/>
                <a:ea typeface="+mn-ea"/>
                <a:cs typeface="+mn-cs"/>
              </a:rPr>
              <a:t>retain</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the</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people</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needed</a:t>
            </a:r>
            <a:r>
              <a:rPr lang="es-ES_tradnl" sz="1200" b="0" i="0" u="none" strike="noStrike" kern="1200" baseline="0" dirty="0" smtClean="0">
                <a:solidFill>
                  <a:schemeClr val="tx1"/>
                </a:solidFill>
                <a:latin typeface="+mn-lt"/>
                <a:ea typeface="+mn-ea"/>
                <a:cs typeface="+mn-cs"/>
              </a:rPr>
              <a:t> to </a:t>
            </a:r>
            <a:r>
              <a:rPr lang="es-ES_tradnl" sz="1200" b="0" i="0" u="none" strike="noStrike" kern="1200" baseline="0" dirty="0" err="1" smtClean="0">
                <a:solidFill>
                  <a:schemeClr val="tx1"/>
                </a:solidFill>
                <a:latin typeface="+mn-lt"/>
                <a:ea typeface="+mn-ea"/>
                <a:cs typeface="+mn-cs"/>
              </a:rPr>
              <a:t>turn</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corporate</a:t>
            </a:r>
            <a:endParaRPr lang="es-ES_tradnl" sz="1200" b="0" i="0" u="none" strike="noStrike" kern="1200" baseline="0" dirty="0" smtClean="0">
              <a:solidFill>
                <a:schemeClr val="tx1"/>
              </a:solidFill>
              <a:latin typeface="+mn-lt"/>
              <a:ea typeface="+mn-ea"/>
              <a:cs typeface="+mn-cs"/>
            </a:endParaRPr>
          </a:p>
          <a:p>
            <a:r>
              <a:rPr lang="es-ES_tradnl" sz="1200" b="0" i="0" u="none" strike="noStrike" kern="1200" baseline="0" dirty="0" err="1" smtClean="0">
                <a:solidFill>
                  <a:schemeClr val="tx1"/>
                </a:solidFill>
                <a:latin typeface="+mn-lt"/>
                <a:ea typeface="+mn-ea"/>
                <a:cs typeface="+mn-cs"/>
              </a:rPr>
              <a:t>strategy</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into</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reality</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According</a:t>
            </a:r>
            <a:r>
              <a:rPr lang="es-ES_tradnl" sz="1200" b="0" i="0" u="none" strike="noStrike" kern="1200" baseline="0" dirty="0" smtClean="0">
                <a:solidFill>
                  <a:schemeClr val="tx1"/>
                </a:solidFill>
                <a:latin typeface="+mn-lt"/>
                <a:ea typeface="+mn-ea"/>
                <a:cs typeface="+mn-cs"/>
              </a:rPr>
              <a:t> to a global </a:t>
            </a:r>
            <a:r>
              <a:rPr lang="es-ES_tradnl" sz="1200" b="0" i="0" u="none" strike="noStrike" kern="1200" baseline="0" dirty="0" err="1" smtClean="0">
                <a:solidFill>
                  <a:schemeClr val="tx1"/>
                </a:solidFill>
                <a:latin typeface="+mn-lt"/>
                <a:ea typeface="+mn-ea"/>
                <a:cs typeface="+mn-cs"/>
              </a:rPr>
              <a:t>survey</a:t>
            </a:r>
            <a:r>
              <a:rPr lang="es-ES_tradnl" sz="1200" b="0" i="0" u="none" strike="noStrike" kern="1200" baseline="0" dirty="0" smtClean="0">
                <a:solidFill>
                  <a:schemeClr val="tx1"/>
                </a:solidFill>
                <a:latin typeface="+mn-lt"/>
                <a:ea typeface="+mn-ea"/>
                <a:cs typeface="+mn-cs"/>
              </a:rPr>
              <a:t> of 548</a:t>
            </a:r>
          </a:p>
          <a:p>
            <a:r>
              <a:rPr lang="es-ES_tradnl" sz="1200" b="0" i="0" u="none" strike="noStrike" kern="1200" baseline="0" dirty="0" err="1" smtClean="0">
                <a:solidFill>
                  <a:schemeClr val="tx1"/>
                </a:solidFill>
                <a:latin typeface="+mn-lt"/>
                <a:ea typeface="+mn-ea"/>
                <a:cs typeface="+mn-cs"/>
              </a:rPr>
              <a:t>executives</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conducted</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by</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The</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Economist</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Intelligence</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Unit</a:t>
            </a:r>
            <a:r>
              <a:rPr lang="es-ES_tradnl" sz="1200" b="0" i="0" u="none" strike="noStrike" kern="1200" baseline="0" dirty="0" smtClean="0">
                <a:solidFill>
                  <a:schemeClr val="tx1"/>
                </a:solidFill>
                <a:latin typeface="+mn-lt"/>
                <a:ea typeface="+mn-ea"/>
                <a:cs typeface="+mn-cs"/>
              </a:rPr>
              <a:t> and</a:t>
            </a:r>
          </a:p>
          <a:p>
            <a:r>
              <a:rPr lang="es-ES_tradnl" sz="1200" b="0" i="0" u="none" strike="noStrike" kern="1200" baseline="0" dirty="0" err="1" smtClean="0">
                <a:solidFill>
                  <a:schemeClr val="tx1"/>
                </a:solidFill>
                <a:latin typeface="+mn-lt"/>
                <a:ea typeface="+mn-ea"/>
                <a:cs typeface="+mn-cs"/>
              </a:rPr>
              <a:t>sponsored</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by</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the</a:t>
            </a:r>
            <a:r>
              <a:rPr lang="es-ES_tradnl" sz="1200" b="0" i="0" u="none" strike="noStrike" kern="1200" baseline="0" dirty="0" smtClean="0">
                <a:solidFill>
                  <a:schemeClr val="tx1"/>
                </a:solidFill>
                <a:latin typeface="+mn-lt"/>
                <a:ea typeface="+mn-ea"/>
                <a:cs typeface="+mn-cs"/>
              </a:rPr>
              <a:t> Project Management </a:t>
            </a:r>
            <a:r>
              <a:rPr lang="es-ES_tradnl" sz="1200" b="0" i="0" u="none" strike="noStrike" kern="1200" baseline="0" dirty="0" err="1" smtClean="0">
                <a:solidFill>
                  <a:schemeClr val="tx1"/>
                </a:solidFill>
                <a:latin typeface="+mn-lt"/>
                <a:ea typeface="+mn-ea"/>
                <a:cs typeface="+mn-cs"/>
              </a:rPr>
              <a:t>Institute</a:t>
            </a:r>
            <a:r>
              <a:rPr lang="es-ES_tradnl" sz="1200" b="0" i="0" u="none" strike="noStrike" kern="1200" baseline="0" dirty="0" smtClean="0">
                <a:solidFill>
                  <a:schemeClr val="tx1"/>
                </a:solidFill>
                <a:latin typeface="+mn-lt"/>
                <a:ea typeface="+mn-ea"/>
                <a:cs typeface="+mn-cs"/>
              </a:rPr>
              <a:t> (PMI), </a:t>
            </a:r>
            <a:r>
              <a:rPr lang="es-ES_tradnl" sz="1200" b="0" i="0" u="none" strike="noStrike" kern="1200" baseline="0" dirty="0" err="1" smtClean="0">
                <a:solidFill>
                  <a:schemeClr val="tx1"/>
                </a:solidFill>
                <a:latin typeface="+mn-lt"/>
                <a:ea typeface="+mn-ea"/>
                <a:cs typeface="+mn-cs"/>
              </a:rPr>
              <a:t>only</a:t>
            </a:r>
            <a:endParaRPr lang="es-ES_tradnl" sz="1200" b="0" i="0" u="none" strike="noStrike" kern="1200" baseline="0" dirty="0" smtClean="0">
              <a:solidFill>
                <a:schemeClr val="tx1"/>
              </a:solidFill>
              <a:latin typeface="+mn-lt"/>
              <a:ea typeface="+mn-ea"/>
              <a:cs typeface="+mn-cs"/>
            </a:endParaRPr>
          </a:p>
          <a:p>
            <a:r>
              <a:rPr lang="es-ES_tradnl" sz="1200" b="0" i="0" u="none" strike="noStrike" kern="1200" baseline="0" dirty="0" smtClean="0">
                <a:solidFill>
                  <a:schemeClr val="tx1"/>
                </a:solidFill>
                <a:latin typeface="+mn-lt"/>
                <a:ea typeface="+mn-ea"/>
                <a:cs typeface="+mn-cs"/>
              </a:rPr>
              <a:t>17% of </a:t>
            </a:r>
            <a:r>
              <a:rPr lang="es-ES_tradnl" sz="1200" b="0" i="0" u="none" strike="noStrike" kern="1200" baseline="0" dirty="0" err="1" smtClean="0">
                <a:solidFill>
                  <a:schemeClr val="tx1"/>
                </a:solidFill>
                <a:latin typeface="+mn-lt"/>
                <a:ea typeface="+mn-ea"/>
                <a:cs typeface="+mn-cs"/>
              </a:rPr>
              <a:t>respondents</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say</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their</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talent</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management</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strategies</a:t>
            </a:r>
            <a:endParaRPr lang="es-ES_tradnl" sz="1200" b="0" i="0" u="none" strike="noStrike" kern="1200" baseline="0" dirty="0" smtClean="0">
              <a:solidFill>
                <a:schemeClr val="tx1"/>
              </a:solidFill>
              <a:latin typeface="+mn-lt"/>
              <a:ea typeface="+mn-ea"/>
              <a:cs typeface="+mn-cs"/>
            </a:endParaRPr>
          </a:p>
          <a:p>
            <a:r>
              <a:rPr lang="es-ES_tradnl" sz="1200" b="0" i="0" u="none" strike="noStrike" kern="1200" baseline="0" dirty="0" smtClean="0">
                <a:solidFill>
                  <a:schemeClr val="tx1"/>
                </a:solidFill>
                <a:latin typeface="+mn-lt"/>
                <a:ea typeface="+mn-ea"/>
                <a:cs typeface="+mn-cs"/>
              </a:rPr>
              <a:t>are </a:t>
            </a:r>
            <a:r>
              <a:rPr lang="es-ES_tradnl" sz="1200" b="0" i="0" u="none" strike="noStrike" kern="1200" baseline="0" dirty="0" err="1" smtClean="0">
                <a:solidFill>
                  <a:schemeClr val="tx1"/>
                </a:solidFill>
                <a:latin typeface="+mn-lt"/>
                <a:ea typeface="+mn-ea"/>
                <a:cs typeface="+mn-cs"/>
              </a:rPr>
              <a:t>quick</a:t>
            </a:r>
            <a:r>
              <a:rPr lang="es-ES_tradnl" sz="1200" b="0" i="0" u="none" strike="noStrike" kern="1200" baseline="0" dirty="0" smtClean="0">
                <a:solidFill>
                  <a:schemeClr val="tx1"/>
                </a:solidFill>
                <a:latin typeface="+mn-lt"/>
                <a:ea typeface="+mn-ea"/>
                <a:cs typeface="+mn-cs"/>
              </a:rPr>
              <a:t> to </a:t>
            </a:r>
            <a:r>
              <a:rPr lang="es-ES_tradnl" sz="1200" b="0" i="0" u="none" strike="noStrike" kern="1200" baseline="0" dirty="0" err="1" smtClean="0">
                <a:solidFill>
                  <a:schemeClr val="tx1"/>
                </a:solidFill>
                <a:latin typeface="+mn-lt"/>
                <a:ea typeface="+mn-ea"/>
                <a:cs typeface="+mn-cs"/>
              </a:rPr>
              <a:t>react</a:t>
            </a:r>
            <a:r>
              <a:rPr lang="es-ES_tradnl" sz="1200" b="0" i="0" u="none" strike="noStrike" kern="1200" baseline="0" dirty="0" smtClean="0">
                <a:solidFill>
                  <a:schemeClr val="tx1"/>
                </a:solidFill>
                <a:latin typeface="+mn-lt"/>
                <a:ea typeface="+mn-ea"/>
                <a:cs typeface="+mn-cs"/>
              </a:rPr>
              <a:t> to </a:t>
            </a:r>
            <a:r>
              <a:rPr lang="es-ES_tradnl" sz="1200" b="0" i="0" u="none" strike="noStrike" kern="1200" baseline="0" dirty="0" err="1" smtClean="0">
                <a:solidFill>
                  <a:schemeClr val="tx1"/>
                </a:solidFill>
                <a:latin typeface="+mn-lt"/>
                <a:ea typeface="+mn-ea"/>
                <a:cs typeface="+mn-cs"/>
              </a:rPr>
              <a:t>changing</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business</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conditions</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whereas</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for</a:t>
            </a:r>
            <a:endParaRPr lang="es-ES_tradnl" sz="1200" b="0" i="0" u="none" strike="noStrike" kern="1200" baseline="0" dirty="0" smtClean="0">
              <a:solidFill>
                <a:schemeClr val="tx1"/>
              </a:solidFill>
              <a:latin typeface="+mn-lt"/>
              <a:ea typeface="+mn-ea"/>
              <a:cs typeface="+mn-cs"/>
            </a:endParaRPr>
          </a:p>
          <a:p>
            <a:r>
              <a:rPr lang="es-ES_tradnl" sz="1200" b="0" i="0" u="none" strike="noStrike" kern="1200" baseline="0" dirty="0" err="1" smtClean="0">
                <a:solidFill>
                  <a:schemeClr val="tx1"/>
                </a:solidFill>
                <a:latin typeface="+mn-lt"/>
                <a:ea typeface="+mn-ea"/>
                <a:cs typeface="+mn-cs"/>
              </a:rPr>
              <a:t>one-third</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effective</a:t>
            </a:r>
            <a:r>
              <a:rPr lang="es-ES_tradnl" sz="1200" b="0" i="0" u="none" strike="noStrike" kern="1200" baseline="0" dirty="0" smtClean="0">
                <a:solidFill>
                  <a:schemeClr val="tx1"/>
                </a:solidFill>
                <a:latin typeface="+mn-lt"/>
                <a:ea typeface="+mn-ea"/>
                <a:cs typeface="+mn-cs"/>
              </a:rPr>
              <a:t> response </a:t>
            </a:r>
            <a:r>
              <a:rPr lang="es-ES_tradnl" sz="1200" b="0" i="0" u="none" strike="noStrike" kern="1200" baseline="0" dirty="0" err="1" smtClean="0">
                <a:solidFill>
                  <a:schemeClr val="tx1"/>
                </a:solidFill>
                <a:latin typeface="+mn-lt"/>
                <a:ea typeface="+mn-ea"/>
                <a:cs typeface="+mn-cs"/>
              </a:rPr>
              <a:t>takes</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several</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years</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or</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longer</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Such</a:t>
            </a:r>
            <a:endParaRPr lang="es-ES_tradnl" sz="1200" b="0" i="0" u="none" strike="noStrike" kern="1200" baseline="0" dirty="0" smtClean="0">
              <a:solidFill>
                <a:schemeClr val="tx1"/>
              </a:solidFill>
              <a:latin typeface="+mn-lt"/>
              <a:ea typeface="+mn-ea"/>
              <a:cs typeface="+mn-cs"/>
            </a:endParaRPr>
          </a:p>
          <a:p>
            <a:r>
              <a:rPr lang="es-ES_tradnl" sz="1200" b="0" i="0" u="none" strike="noStrike" kern="1200" baseline="0" dirty="0" err="1" smtClean="0">
                <a:solidFill>
                  <a:schemeClr val="tx1"/>
                </a:solidFill>
                <a:latin typeface="+mn-lt"/>
                <a:ea typeface="+mn-ea"/>
                <a:cs typeface="+mn-cs"/>
              </a:rPr>
              <a:t>widespread</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weakness</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takes</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its</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toll</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On</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average</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for</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all</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companies</a:t>
            </a:r>
            <a:endParaRPr lang="es-ES_tradnl" sz="1200" b="0" i="0" u="none" strike="noStrike" kern="1200" baseline="0" dirty="0" smtClean="0">
              <a:solidFill>
                <a:schemeClr val="tx1"/>
              </a:solidFill>
              <a:latin typeface="+mn-lt"/>
              <a:ea typeface="+mn-ea"/>
              <a:cs typeface="+mn-cs"/>
            </a:endParaRPr>
          </a:p>
          <a:p>
            <a:r>
              <a:rPr lang="es-ES_tradnl" sz="1200" b="0" i="0" u="none" strike="noStrike" kern="1200" baseline="0" dirty="0" err="1" smtClean="0">
                <a:solidFill>
                  <a:schemeClr val="tx1"/>
                </a:solidFill>
                <a:latin typeface="+mn-lt"/>
                <a:ea typeface="+mn-ea"/>
                <a:cs typeface="+mn-cs"/>
              </a:rPr>
              <a:t>surveyed</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talent</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deficiencies</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significantly</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hamper</a:t>
            </a:r>
            <a:r>
              <a:rPr lang="es-ES_tradnl" sz="1200" b="0" i="0" u="none" strike="noStrike" kern="1200" baseline="0" dirty="0" smtClean="0">
                <a:solidFill>
                  <a:schemeClr val="tx1"/>
                </a:solidFill>
                <a:latin typeface="+mn-lt"/>
                <a:ea typeface="+mn-ea"/>
                <a:cs typeface="+mn-cs"/>
              </a:rPr>
              <a:t> 40% of </a:t>
            </a:r>
            <a:r>
              <a:rPr lang="es-ES_tradnl" sz="1200" b="0" i="0" u="none" strike="noStrike" kern="1200" baseline="0" dirty="0" err="1" smtClean="0">
                <a:solidFill>
                  <a:schemeClr val="tx1"/>
                </a:solidFill>
                <a:latin typeface="+mn-lt"/>
                <a:ea typeface="+mn-ea"/>
                <a:cs typeface="+mn-cs"/>
              </a:rPr>
              <a:t>strategy</a:t>
            </a:r>
            <a:endParaRPr lang="es-ES_tradnl" sz="1200" b="0" i="0" u="none" strike="noStrike" kern="1200" baseline="0" dirty="0" smtClean="0">
              <a:solidFill>
                <a:schemeClr val="tx1"/>
              </a:solidFill>
              <a:latin typeface="+mn-lt"/>
              <a:ea typeface="+mn-ea"/>
              <a:cs typeface="+mn-cs"/>
            </a:endParaRPr>
          </a:p>
          <a:p>
            <a:r>
              <a:rPr lang="es-ES_tradnl" sz="1200" b="0" i="0" u="none" strike="noStrike" kern="1200" baseline="0" dirty="0" err="1" smtClean="0">
                <a:solidFill>
                  <a:schemeClr val="tx1"/>
                </a:solidFill>
                <a:latin typeface="+mn-lt"/>
                <a:ea typeface="+mn-ea"/>
                <a:cs typeface="+mn-cs"/>
              </a:rPr>
              <a:t>implementation</a:t>
            </a:r>
            <a:r>
              <a:rPr lang="es-ES_tradnl" sz="1200" b="0" i="0" u="none" strike="noStrike" kern="1200" baseline="0" dirty="0" smtClean="0">
                <a:solidFill>
                  <a:schemeClr val="tx1"/>
                </a:solidFill>
                <a:latin typeface="+mn-lt"/>
                <a:ea typeface="+mn-ea"/>
                <a:cs typeface="+mn-cs"/>
              </a:rPr>
              <a:t> </a:t>
            </a:r>
            <a:r>
              <a:rPr lang="es-ES_tradnl" sz="1200" b="0" i="0" u="none" strike="noStrike" kern="1200" baseline="0" dirty="0" err="1" smtClean="0">
                <a:solidFill>
                  <a:schemeClr val="tx1"/>
                </a:solidFill>
                <a:latin typeface="+mn-lt"/>
                <a:ea typeface="+mn-ea"/>
                <a:cs typeface="+mn-cs"/>
              </a:rPr>
              <a:t>efforts</a:t>
            </a:r>
            <a:r>
              <a:rPr lang="es-ES_tradnl" sz="1200" b="0" i="0" u="none" strike="noStrike" kern="1200" baseline="0" dirty="0" smtClean="0">
                <a:solidFill>
                  <a:schemeClr val="tx1"/>
                </a:solidFill>
                <a:latin typeface="+mn-lt"/>
                <a:ea typeface="+mn-ea"/>
                <a:cs typeface="+mn-cs"/>
              </a:rPr>
              <a:t>.</a:t>
            </a:r>
          </a:p>
          <a:p>
            <a:endParaRPr lang="es-ES_tradnl" sz="1200" b="0" i="0" u="none" strike="noStrike" kern="1200" baseline="0" dirty="0" smtClean="0">
              <a:solidFill>
                <a:schemeClr val="tx1"/>
              </a:solidFill>
              <a:latin typeface="+mn-lt"/>
              <a:ea typeface="+mn-ea"/>
              <a:cs typeface="+mn-cs"/>
            </a:endParaRP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180DE374-9170-4238-9387-1C4AD59CEF1A}" type="slidenum">
              <a:rPr lang="en-US" smtClean="0"/>
              <a:pPr/>
              <a:t>35</a:t>
            </a:fld>
            <a:endParaRPr lang="en-US"/>
          </a:p>
        </p:txBody>
      </p:sp>
    </p:spTree>
    <p:extLst>
      <p:ext uri="{BB962C8B-B14F-4D97-AF65-F5344CB8AC3E}">
        <p14:creationId xmlns:p14="http://schemas.microsoft.com/office/powerpoint/2010/main" val="19010706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b="0" i="0" u="none" strike="noStrike" kern="1200" baseline="0" dirty="0" smtClean="0">
                <a:solidFill>
                  <a:schemeClr val="tx1"/>
                </a:solidFill>
                <a:latin typeface="+mn-lt"/>
                <a:ea typeface="+mn-ea"/>
                <a:cs typeface="+mn-cs"/>
              </a:rPr>
              <a:t> Pulso de la </a:t>
            </a:r>
            <a:r>
              <a:rPr lang="es-ES_tradnl" sz="1200" b="0" i="0" u="none" strike="noStrike" kern="1200" baseline="0" dirty="0" err="1" smtClean="0">
                <a:solidFill>
                  <a:schemeClr val="tx1"/>
                </a:solidFill>
                <a:latin typeface="+mn-lt"/>
                <a:ea typeface="+mn-ea"/>
                <a:cs typeface="+mn-cs"/>
              </a:rPr>
              <a:t>profesi</a:t>
            </a:r>
            <a:r>
              <a:rPr lang="es-ES_tradnl" sz="1200" b="0" i="0" u="none" strike="noStrike" kern="1200" baseline="0" dirty="0" smtClean="0">
                <a:solidFill>
                  <a:schemeClr val="tx1"/>
                </a:solidFill>
                <a:latin typeface="+mn-lt"/>
                <a:ea typeface="+mn-ea"/>
                <a:cs typeface="+mn-cs"/>
              </a:rPr>
              <a:t>—</a:t>
            </a:r>
            <a:r>
              <a:rPr lang="es-ES_tradnl" sz="1200" b="0" i="0" u="none" strike="noStrike" kern="1200" baseline="0" dirty="0" err="1" smtClean="0">
                <a:solidFill>
                  <a:schemeClr val="tx1"/>
                </a:solidFill>
                <a:latin typeface="+mn-lt"/>
                <a:ea typeface="+mn-ea"/>
                <a:cs typeface="+mn-cs"/>
              </a:rPr>
              <a:t>nTM</a:t>
            </a:r>
            <a:r>
              <a:rPr lang="es-ES_tradnl" sz="1200" b="0" i="0" u="none" strike="noStrike" kern="1200" baseline="0" dirty="0" smtClean="0">
                <a:solidFill>
                  <a:schemeClr val="tx1"/>
                </a:solidFill>
                <a:latin typeface="+mn-lt"/>
                <a:ea typeface="+mn-ea"/>
                <a:cs typeface="+mn-cs"/>
              </a:rPr>
              <a:t> , informe detallado de PMI: la </a:t>
            </a:r>
            <a:r>
              <a:rPr lang="es-ES_tradnl" sz="1200" b="0" i="0" u="none" strike="noStrike" kern="1200" baseline="0" dirty="0" err="1" smtClean="0">
                <a:solidFill>
                  <a:schemeClr val="tx1"/>
                </a:solidFill>
                <a:latin typeface="+mn-lt"/>
                <a:ea typeface="+mn-ea"/>
                <a:cs typeface="+mn-cs"/>
              </a:rPr>
              <a:t>investigaci</a:t>
            </a:r>
            <a:r>
              <a:rPr lang="es-ES_tradnl" sz="1200" b="0" i="0" u="none" strike="noStrike" kern="1200" baseline="0" dirty="0" smtClean="0">
                <a:solidFill>
                  <a:schemeClr val="tx1"/>
                </a:solidFill>
                <a:latin typeface="+mn-lt"/>
                <a:ea typeface="+mn-ea"/>
                <a:cs typeface="+mn-cs"/>
              </a:rPr>
              <a:t>—n sobre  </a:t>
            </a:r>
            <a:r>
              <a:rPr lang="es-ES_tradnl" sz="1200" b="0" i="0" u="none" strike="noStrike" kern="1200" baseline="0" dirty="0" err="1" smtClean="0">
                <a:solidFill>
                  <a:schemeClr val="tx1"/>
                </a:solidFill>
                <a:latin typeface="+mn-lt"/>
                <a:ea typeface="+mn-ea"/>
                <a:cs typeface="+mn-cs"/>
              </a:rPr>
              <a:t>gesti</a:t>
            </a:r>
            <a:r>
              <a:rPr lang="es-ES_tradnl" sz="1200" b="0" i="0" u="none" strike="noStrike" kern="1200" baseline="0" dirty="0" smtClean="0">
                <a:solidFill>
                  <a:schemeClr val="tx1"/>
                </a:solidFill>
                <a:latin typeface="+mn-lt"/>
                <a:ea typeface="+mn-ea"/>
                <a:cs typeface="+mn-cs"/>
              </a:rPr>
              <a:t>—n de talentos se </a:t>
            </a:r>
            <a:r>
              <a:rPr lang="es-ES_tradnl" sz="1200" b="0" i="0" u="none" strike="noStrike" kern="1200" baseline="0" dirty="0" err="1" smtClean="0">
                <a:solidFill>
                  <a:schemeClr val="tx1"/>
                </a:solidFill>
                <a:latin typeface="+mn-lt"/>
                <a:ea typeface="+mn-ea"/>
                <a:cs typeface="+mn-cs"/>
              </a:rPr>
              <a:t>efectu</a:t>
            </a:r>
            <a:r>
              <a:rPr lang="es-ES_tradnl" sz="1200" b="0" i="0" u="none" strike="noStrike" kern="1200" baseline="0" dirty="0" smtClean="0">
                <a:solidFill>
                  <a:schemeClr val="tx1"/>
                </a:solidFill>
                <a:latin typeface="+mn-lt"/>
                <a:ea typeface="+mn-ea"/>
                <a:cs typeface="+mn-cs"/>
              </a:rPr>
              <a:t>—</a:t>
            </a:r>
          </a:p>
          <a:p>
            <a:r>
              <a:rPr lang="es-ES_tradnl" sz="1200" b="0" i="0" u="none" strike="noStrike" kern="1200" baseline="0" dirty="0" smtClean="0">
                <a:solidFill>
                  <a:schemeClr val="tx1"/>
                </a:solidFill>
                <a:latin typeface="+mn-lt"/>
                <a:ea typeface="+mn-ea"/>
                <a:cs typeface="+mn-cs"/>
              </a:rPr>
              <a:t>en enero de 2013 con la </a:t>
            </a:r>
            <a:r>
              <a:rPr lang="es-ES_tradnl" sz="1200" b="0" i="0" u="none" strike="noStrike" kern="1200" baseline="0" dirty="0" err="1" smtClean="0">
                <a:solidFill>
                  <a:schemeClr val="tx1"/>
                </a:solidFill>
                <a:latin typeface="+mn-lt"/>
                <a:ea typeface="+mn-ea"/>
                <a:cs typeface="+mn-cs"/>
              </a:rPr>
              <a:t>participaci</a:t>
            </a:r>
            <a:r>
              <a:rPr lang="es-ES_tradnl" sz="1200" b="0" i="0" u="none" strike="noStrike" kern="1200" baseline="0" dirty="0" smtClean="0">
                <a:solidFill>
                  <a:schemeClr val="tx1"/>
                </a:solidFill>
                <a:latin typeface="+mn-lt"/>
                <a:ea typeface="+mn-ea"/>
                <a:cs typeface="+mn-cs"/>
              </a:rPr>
              <a:t>—n de 277 directores, gerentes y profesionales en </a:t>
            </a:r>
            <a:r>
              <a:rPr lang="es-ES_tradnl" sz="1200" b="0" i="0" u="none" strike="noStrike" kern="1200" baseline="0" dirty="0" err="1" smtClean="0">
                <a:solidFill>
                  <a:schemeClr val="tx1"/>
                </a:solidFill>
                <a:latin typeface="+mn-lt"/>
                <a:ea typeface="+mn-ea"/>
                <a:cs typeface="+mn-cs"/>
              </a:rPr>
              <a:t>gesti</a:t>
            </a:r>
            <a:r>
              <a:rPr lang="es-ES_tradnl" sz="1200" b="0" i="0" u="none" strike="noStrike" kern="1200" baseline="0" dirty="0" smtClean="0">
                <a:solidFill>
                  <a:schemeClr val="tx1"/>
                </a:solidFill>
                <a:latin typeface="+mn-lt"/>
                <a:ea typeface="+mn-ea"/>
                <a:cs typeface="+mn-cs"/>
              </a:rPr>
              <a:t>—n de proyectos,</a:t>
            </a:r>
          </a:p>
          <a:p>
            <a:r>
              <a:rPr lang="es-ES_tradnl" sz="1200" b="0" i="0" u="none" strike="noStrike" kern="1200" baseline="0" dirty="0" smtClean="0">
                <a:solidFill>
                  <a:schemeClr val="tx1"/>
                </a:solidFill>
                <a:latin typeface="+mn-lt"/>
                <a:ea typeface="+mn-ea"/>
                <a:cs typeface="+mn-cs"/>
              </a:rPr>
              <a:t>programas y carteras, que toman o influyen enfáticamente en las decisiones de contratación de gerentes de</a:t>
            </a:r>
          </a:p>
          <a:p>
            <a:r>
              <a:rPr lang="es-ES_tradnl" sz="1200" b="0" i="0" u="none" strike="noStrike" kern="1200" baseline="0" dirty="0" smtClean="0">
                <a:solidFill>
                  <a:schemeClr val="tx1"/>
                </a:solidFill>
                <a:latin typeface="+mn-lt"/>
                <a:ea typeface="+mn-ea"/>
                <a:cs typeface="+mn-cs"/>
              </a:rPr>
              <a:t>proyectos, programas y carteras en su organización o que diseñan o administran el programa de gestión de</a:t>
            </a:r>
          </a:p>
          <a:p>
            <a:r>
              <a:rPr lang="es-ES_tradnl" sz="1200" b="0" i="0" u="none" strike="noStrike" kern="1200" baseline="0" dirty="0" smtClean="0">
                <a:solidFill>
                  <a:schemeClr val="tx1"/>
                </a:solidFill>
                <a:latin typeface="+mn-lt"/>
                <a:ea typeface="+mn-ea"/>
                <a:cs typeface="+mn-cs"/>
              </a:rPr>
              <a:t>talentos de su </a:t>
            </a:r>
            <a:r>
              <a:rPr lang="es-ES_tradnl" sz="1200" b="0" i="0" u="none" strike="noStrike" kern="1200" baseline="0" dirty="0" err="1" smtClean="0">
                <a:solidFill>
                  <a:schemeClr val="tx1"/>
                </a:solidFill>
                <a:latin typeface="+mn-lt"/>
                <a:ea typeface="+mn-ea"/>
                <a:cs typeface="+mn-cs"/>
              </a:rPr>
              <a:t>organizaci</a:t>
            </a:r>
            <a:r>
              <a:rPr lang="es-ES_tradnl" sz="1200" b="0" i="0" u="none" strike="noStrike" kern="1200" baseline="0" dirty="0" smtClean="0">
                <a:solidFill>
                  <a:schemeClr val="tx1"/>
                </a:solidFill>
                <a:latin typeface="+mn-lt"/>
                <a:ea typeface="+mn-ea"/>
                <a:cs typeface="+mn-cs"/>
              </a:rPr>
              <a:t>—n.</a:t>
            </a:r>
            <a:endParaRPr lang="es-ES_tradnl" dirty="0"/>
          </a:p>
        </p:txBody>
      </p:sp>
      <p:sp>
        <p:nvSpPr>
          <p:cNvPr id="4" name="Slide Number Placeholder 3"/>
          <p:cNvSpPr>
            <a:spLocks noGrp="1"/>
          </p:cNvSpPr>
          <p:nvPr>
            <p:ph type="sldNum" sz="quarter" idx="10"/>
          </p:nvPr>
        </p:nvSpPr>
        <p:spPr/>
        <p:txBody>
          <a:bodyPr/>
          <a:lstStyle/>
          <a:p>
            <a:fld id="{B7C0B13C-4129-B74C-9DEB-4A8EED7D18B9}" type="slidenum">
              <a:rPr lang="es-ES_tradnl" smtClean="0"/>
              <a:t>36</a:t>
            </a:fld>
            <a:endParaRPr lang="es-ES_tradnl"/>
          </a:p>
        </p:txBody>
      </p:sp>
    </p:spTree>
    <p:extLst>
      <p:ext uri="{BB962C8B-B14F-4D97-AF65-F5344CB8AC3E}">
        <p14:creationId xmlns:p14="http://schemas.microsoft.com/office/powerpoint/2010/main" val="19253134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p:spPr>
      </p:sp>
      <p:sp>
        <p:nvSpPr>
          <p:cNvPr id="11469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0" kern="1200" dirty="0" smtClean="0">
                <a:solidFill>
                  <a:schemeClr val="tx1"/>
                </a:solidFill>
                <a:effectLst/>
                <a:latin typeface="+mn-lt"/>
                <a:ea typeface="+mn-ea"/>
                <a:cs typeface="+mn-cs"/>
              </a:rPr>
              <a:t>La </a:t>
            </a:r>
            <a:r>
              <a:rPr lang="en-US" sz="1200" b="0" kern="1200" dirty="0" err="1" smtClean="0">
                <a:solidFill>
                  <a:schemeClr val="tx1"/>
                </a:solidFill>
                <a:effectLst/>
                <a:latin typeface="+mn-lt"/>
                <a:ea typeface="+mn-ea"/>
                <a:cs typeface="+mn-cs"/>
              </a:rPr>
              <a:t>última</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edición</a:t>
            </a:r>
            <a:r>
              <a:rPr lang="en-US" sz="1200" b="0" kern="1200" dirty="0" smtClean="0">
                <a:solidFill>
                  <a:schemeClr val="tx1"/>
                </a:solidFill>
                <a:effectLst/>
                <a:latin typeface="+mn-lt"/>
                <a:ea typeface="+mn-ea"/>
                <a:cs typeface="+mn-cs"/>
              </a:rPr>
              <a:t> del </a:t>
            </a:r>
            <a:r>
              <a:rPr lang="en-US" sz="1200" b="0" kern="1200" dirty="0" err="1" smtClean="0">
                <a:solidFill>
                  <a:schemeClr val="tx1"/>
                </a:solidFill>
                <a:effectLst/>
                <a:latin typeface="+mn-lt"/>
                <a:ea typeface="+mn-ea"/>
                <a:cs typeface="+mn-cs"/>
              </a:rPr>
              <a:t>informe</a:t>
            </a:r>
            <a:r>
              <a:rPr lang="en-US" sz="1200" b="0" kern="1200" dirty="0" smtClean="0">
                <a:solidFill>
                  <a:schemeClr val="tx1"/>
                </a:solidFill>
                <a:effectLst/>
                <a:latin typeface="+mn-lt"/>
                <a:ea typeface="+mn-ea"/>
                <a:cs typeface="+mn-cs"/>
              </a:rPr>
              <a:t> </a:t>
            </a:r>
            <a:r>
              <a:rPr lang="en-US" sz="1200" b="0" i="1" kern="1200" dirty="0" smtClean="0">
                <a:solidFill>
                  <a:schemeClr val="tx1"/>
                </a:solidFill>
                <a:effectLst/>
                <a:latin typeface="+mn-lt"/>
                <a:ea typeface="+mn-ea"/>
                <a:cs typeface="+mn-cs"/>
              </a:rPr>
              <a:t>Pulse of the Profession® </a:t>
            </a:r>
            <a:r>
              <a:rPr lang="en-US" sz="1200" b="0" kern="1200" dirty="0" err="1" smtClean="0">
                <a:solidFill>
                  <a:schemeClr val="tx1"/>
                </a:solidFill>
                <a:effectLst/>
                <a:latin typeface="+mn-lt"/>
                <a:ea typeface="+mn-ea"/>
                <a:cs typeface="+mn-cs"/>
              </a:rPr>
              <a:t>incluye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comentarios</a:t>
            </a:r>
            <a:r>
              <a:rPr lang="en-US" sz="1200" b="0" kern="1200" dirty="0" smtClean="0">
                <a:solidFill>
                  <a:schemeClr val="tx1"/>
                </a:solidFill>
                <a:effectLst/>
                <a:latin typeface="+mn-lt"/>
                <a:ea typeface="+mn-ea"/>
                <a:cs typeface="+mn-cs"/>
              </a:rPr>
              <a:t> y </a:t>
            </a:r>
            <a:r>
              <a:rPr lang="en-US" sz="1200" b="0" kern="1200" dirty="0" err="1" smtClean="0">
                <a:solidFill>
                  <a:schemeClr val="tx1"/>
                </a:solidFill>
                <a:effectLst/>
                <a:latin typeface="+mn-lt"/>
                <a:ea typeface="+mn-ea"/>
                <a:cs typeface="+mn-cs"/>
              </a:rPr>
              <a:t>perspectivas</a:t>
            </a:r>
            <a:r>
              <a:rPr lang="en-US" sz="1200" b="0" kern="1200" dirty="0" smtClean="0">
                <a:solidFill>
                  <a:schemeClr val="tx1"/>
                </a:solidFill>
                <a:effectLst/>
                <a:latin typeface="+mn-lt"/>
                <a:ea typeface="+mn-ea"/>
                <a:cs typeface="+mn-cs"/>
              </a:rPr>
              <a:t> de 2428 </a:t>
            </a:r>
            <a:r>
              <a:rPr lang="en-US" sz="1200" b="0" kern="1200" dirty="0" err="1" smtClean="0">
                <a:solidFill>
                  <a:schemeClr val="tx1"/>
                </a:solidFill>
                <a:effectLst/>
                <a:latin typeface="+mn-lt"/>
                <a:ea typeface="+mn-ea"/>
                <a:cs typeface="+mn-cs"/>
              </a:rPr>
              <a:t>profesionales</a:t>
            </a:r>
            <a:r>
              <a:rPr lang="en-US" sz="1200" b="0" kern="1200" dirty="0" smtClean="0">
                <a:solidFill>
                  <a:schemeClr val="tx1"/>
                </a:solidFill>
                <a:effectLst/>
                <a:latin typeface="+mn-lt"/>
                <a:ea typeface="+mn-ea"/>
                <a:cs typeface="+mn-cs"/>
              </a:rPr>
              <a:t> de </a:t>
            </a:r>
            <a:r>
              <a:rPr lang="en-US" sz="1200" b="0" kern="1200" dirty="0" err="1" smtClean="0">
                <a:solidFill>
                  <a:schemeClr val="tx1"/>
                </a:solidFill>
                <a:effectLst/>
                <a:latin typeface="+mn-lt"/>
                <a:ea typeface="+mn-ea"/>
                <a:cs typeface="+mn-cs"/>
              </a:rPr>
              <a:t>dirección</a:t>
            </a:r>
            <a:r>
              <a:rPr lang="en-US" sz="1200" b="0" kern="1200" dirty="0" smtClean="0">
                <a:solidFill>
                  <a:schemeClr val="tx1"/>
                </a:solidFill>
                <a:effectLst/>
                <a:latin typeface="+mn-lt"/>
                <a:ea typeface="+mn-ea"/>
                <a:cs typeface="+mn-cs"/>
              </a:rPr>
              <a:t> de </a:t>
            </a:r>
            <a:r>
              <a:rPr lang="en-US" sz="1200" b="0" kern="1200" dirty="0" err="1" smtClean="0">
                <a:solidFill>
                  <a:schemeClr val="tx1"/>
                </a:solidFill>
                <a:effectLst/>
                <a:latin typeface="+mn-lt"/>
                <a:ea typeface="+mn-ea"/>
                <a:cs typeface="+mn-cs"/>
              </a:rPr>
              <a:t>proyectos</a:t>
            </a:r>
            <a:r>
              <a:rPr lang="en-US" sz="1200" b="0" kern="1200" dirty="0" smtClean="0">
                <a:solidFill>
                  <a:schemeClr val="tx1"/>
                </a:solidFill>
                <a:effectLst/>
                <a:latin typeface="+mn-lt"/>
                <a:ea typeface="+mn-ea"/>
                <a:cs typeface="+mn-cs"/>
              </a:rPr>
              <a:t>, 192 </a:t>
            </a:r>
            <a:r>
              <a:rPr lang="en-US" sz="1200" b="0" kern="1200" dirty="0" err="1" smtClean="0">
                <a:solidFill>
                  <a:schemeClr val="tx1"/>
                </a:solidFill>
                <a:effectLst/>
                <a:latin typeface="+mn-lt"/>
                <a:ea typeface="+mn-ea"/>
                <a:cs typeface="+mn-cs"/>
              </a:rPr>
              <a:t>ejecutivos</a:t>
            </a:r>
            <a:r>
              <a:rPr lang="en-US" sz="1200" b="0" kern="1200" dirty="0" smtClean="0">
                <a:solidFill>
                  <a:schemeClr val="tx1"/>
                </a:solidFill>
                <a:effectLst/>
                <a:latin typeface="+mn-lt"/>
                <a:ea typeface="+mn-ea"/>
                <a:cs typeface="+mn-cs"/>
              </a:rPr>
              <a:t> senior y 282 </a:t>
            </a:r>
            <a:r>
              <a:rPr lang="en-US" sz="1200" b="0" kern="1200" dirty="0" err="1" smtClean="0">
                <a:solidFill>
                  <a:schemeClr val="tx1"/>
                </a:solidFill>
                <a:effectLst/>
                <a:latin typeface="+mn-lt"/>
                <a:ea typeface="+mn-ea"/>
                <a:cs typeface="+mn-cs"/>
              </a:rPr>
              <a:t>directores</a:t>
            </a:r>
            <a:r>
              <a:rPr lang="en-US" sz="1200" b="0" kern="1200" dirty="0" smtClean="0">
                <a:solidFill>
                  <a:schemeClr val="tx1"/>
                </a:solidFill>
                <a:effectLst/>
                <a:latin typeface="+mn-lt"/>
                <a:ea typeface="+mn-ea"/>
                <a:cs typeface="+mn-cs"/>
              </a:rPr>
              <a:t> de PMO de </a:t>
            </a:r>
            <a:r>
              <a:rPr lang="en-US" sz="1200" b="0" kern="1200" dirty="0" err="1" smtClean="0">
                <a:solidFill>
                  <a:schemeClr val="tx1"/>
                </a:solidFill>
                <a:effectLst/>
                <a:latin typeface="+mn-lt"/>
                <a:ea typeface="+mn-ea"/>
                <a:cs typeface="+mn-cs"/>
              </a:rPr>
              <a:t>diversas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industrias</a:t>
            </a:r>
            <a:r>
              <a:rPr lang="en-US" sz="1200" b="0" kern="1200" dirty="0" smtClean="0">
                <a:solidFill>
                  <a:schemeClr val="tx1"/>
                </a:solidFill>
                <a:effectLst/>
                <a:latin typeface="+mn-lt"/>
                <a:ea typeface="+mn-ea"/>
                <a:cs typeface="+mn-cs"/>
              </a:rPr>
              <a:t>, y </a:t>
            </a:r>
            <a:r>
              <a:rPr lang="en-US" sz="1200" b="0" kern="1200" dirty="0" err="1" smtClean="0">
                <a:solidFill>
                  <a:schemeClr val="tx1"/>
                </a:solidFill>
                <a:effectLst/>
                <a:latin typeface="+mn-lt"/>
                <a:ea typeface="+mn-ea"/>
                <a:cs typeface="+mn-cs"/>
              </a:rPr>
              <a:t>entrevistas</a:t>
            </a:r>
            <a:r>
              <a:rPr lang="en-US" sz="1200" b="0" kern="1200" dirty="0" smtClean="0">
                <a:solidFill>
                  <a:schemeClr val="tx1"/>
                </a:solidFill>
                <a:effectLst/>
                <a:latin typeface="+mn-lt"/>
                <a:ea typeface="+mn-ea"/>
                <a:cs typeface="+mn-cs"/>
              </a:rPr>
              <a:t> a </a:t>
            </a:r>
            <a:r>
              <a:rPr lang="en-US" sz="1200" b="0" kern="1200" dirty="0" err="1" smtClean="0">
                <a:solidFill>
                  <a:schemeClr val="tx1"/>
                </a:solidFill>
                <a:effectLst/>
                <a:latin typeface="+mn-lt"/>
                <a:ea typeface="+mn-ea"/>
                <a:cs typeface="+mn-cs"/>
              </a:rPr>
              <a:t>ocho</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líderes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empresariales</a:t>
            </a:r>
            <a:r>
              <a:rPr lang="en-US" sz="1200" b="0" kern="1200" dirty="0" smtClean="0">
                <a:solidFill>
                  <a:schemeClr val="tx1"/>
                </a:solidFill>
                <a:effectLst/>
                <a:latin typeface="+mn-lt"/>
                <a:ea typeface="+mn-ea"/>
                <a:cs typeface="+mn-cs"/>
              </a:rPr>
              <a:t> y 10 </a:t>
            </a:r>
            <a:r>
              <a:rPr lang="en-US" sz="1200" b="0" kern="1200" dirty="0" err="1" smtClean="0">
                <a:solidFill>
                  <a:schemeClr val="tx1"/>
                </a:solidFill>
                <a:effectLst/>
                <a:latin typeface="+mn-lt"/>
                <a:ea typeface="+mn-ea"/>
                <a:cs typeface="+mn-cs"/>
              </a:rPr>
              <a:t>directores</a:t>
            </a:r>
            <a:r>
              <a:rPr lang="en-US" sz="1200" b="0" kern="1200" dirty="0" smtClean="0">
                <a:solidFill>
                  <a:schemeClr val="tx1"/>
                </a:solidFill>
                <a:effectLst/>
                <a:latin typeface="+mn-lt"/>
                <a:ea typeface="+mn-ea"/>
                <a:cs typeface="+mn-cs"/>
              </a:rPr>
              <a:t> de PMO y </a:t>
            </a:r>
            <a:r>
              <a:rPr lang="en-US" sz="1200" b="0" kern="1200" dirty="0" err="1" smtClean="0">
                <a:solidFill>
                  <a:schemeClr val="tx1"/>
                </a:solidFill>
                <a:effectLst/>
                <a:latin typeface="+mn-lt"/>
                <a:ea typeface="+mn-ea"/>
                <a:cs typeface="+mn-cs"/>
              </a:rPr>
              <a:t>directores</a:t>
            </a:r>
            <a:r>
              <a:rPr lang="en-US" sz="1200" b="0" kern="1200" dirty="0" smtClean="0">
                <a:solidFill>
                  <a:schemeClr val="tx1"/>
                </a:solidFill>
                <a:effectLst/>
                <a:latin typeface="+mn-lt"/>
                <a:ea typeface="+mn-ea"/>
                <a:cs typeface="+mn-cs"/>
              </a:rPr>
              <a:t> de </a:t>
            </a:r>
            <a:r>
              <a:rPr lang="en-US" sz="1200" b="0" kern="1200" dirty="0" err="1" smtClean="0">
                <a:solidFill>
                  <a:schemeClr val="tx1"/>
                </a:solidFill>
                <a:effectLst/>
                <a:latin typeface="+mn-lt"/>
                <a:ea typeface="+mn-ea"/>
                <a:cs typeface="+mn-cs"/>
              </a:rPr>
              <a:t>dirección</a:t>
            </a:r>
            <a:r>
              <a:rPr lang="en-US" sz="1200" b="0" kern="1200" dirty="0" smtClean="0">
                <a:solidFill>
                  <a:schemeClr val="tx1"/>
                </a:solidFill>
                <a:effectLst/>
                <a:latin typeface="+mn-lt"/>
                <a:ea typeface="+mn-ea"/>
                <a:cs typeface="+mn-cs"/>
              </a:rPr>
              <a:t> de </a:t>
            </a:r>
            <a:r>
              <a:rPr lang="en-US" sz="1200" b="0" kern="1200" dirty="0" err="1" smtClean="0">
                <a:solidFill>
                  <a:schemeClr val="tx1"/>
                </a:solidFill>
                <a:effectLst/>
                <a:latin typeface="+mn-lt"/>
                <a:ea typeface="+mn-ea"/>
                <a:cs typeface="+mn-cs"/>
              </a:rPr>
              <a:t>proyectos</a:t>
            </a:r>
            <a:r>
              <a:rPr lang="en-US" sz="1200" b="0" kern="1200" dirty="0" smtClean="0">
                <a:solidFill>
                  <a:schemeClr val="tx1"/>
                </a:solidFill>
                <a:effectLst/>
                <a:latin typeface="+mn-lt"/>
                <a:ea typeface="+mn-ea"/>
                <a:cs typeface="+mn-cs"/>
              </a:rPr>
              <a:t>. Los </a:t>
            </a:r>
            <a:r>
              <a:rPr lang="en-US" sz="1200" b="0" kern="1200" dirty="0" err="1" smtClean="0">
                <a:solidFill>
                  <a:schemeClr val="tx1"/>
                </a:solidFill>
                <a:effectLst/>
                <a:latin typeface="+mn-lt"/>
                <a:ea typeface="+mn-ea"/>
                <a:cs typeface="+mn-cs"/>
              </a:rPr>
              <a:t>encuestados</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pertenecen</a:t>
            </a:r>
            <a:r>
              <a:rPr lang="en-US" sz="1200" b="0" kern="1200" dirty="0" smtClean="0">
                <a:solidFill>
                  <a:schemeClr val="tx1"/>
                </a:solidFill>
                <a:effectLst/>
                <a:latin typeface="+mn-lt"/>
                <a:ea typeface="+mn-ea"/>
                <a:cs typeface="+mn-cs"/>
              </a:rPr>
              <a:t> a las </a:t>
            </a:r>
            <a:r>
              <a:rPr lang="en-US" sz="1200" b="0" kern="1200" dirty="0" err="1" smtClean="0">
                <a:solidFill>
                  <a:schemeClr val="tx1"/>
                </a:solidFill>
                <a:effectLst/>
                <a:latin typeface="+mn-lt"/>
                <a:ea typeface="+mn-ea"/>
                <a:cs typeface="+mn-cs"/>
              </a:rPr>
              <a:t>regiones</a:t>
            </a:r>
            <a:r>
              <a:rPr lang="en-US" sz="1200" b="0" kern="1200" dirty="0" smtClean="0">
                <a:solidFill>
                  <a:schemeClr val="tx1"/>
                </a:solidFill>
                <a:effectLst/>
                <a:latin typeface="+mn-lt"/>
                <a:ea typeface="+mn-ea"/>
                <a:cs typeface="+mn-cs"/>
              </a:rPr>
              <a:t> de </a:t>
            </a:r>
            <a:r>
              <a:rPr lang="en-US" sz="1200" b="0" kern="1200" dirty="0" err="1" smtClean="0">
                <a:solidFill>
                  <a:schemeClr val="tx1"/>
                </a:solidFill>
                <a:effectLst/>
                <a:latin typeface="+mn-lt"/>
                <a:ea typeface="+mn-ea"/>
                <a:cs typeface="+mn-cs"/>
              </a:rPr>
              <a:t>América</a:t>
            </a:r>
            <a:r>
              <a:rPr lang="en-US" sz="1200" b="0" kern="1200" dirty="0" smtClean="0">
                <a:solidFill>
                  <a:schemeClr val="tx1"/>
                </a:solidFill>
                <a:effectLst/>
                <a:latin typeface="+mn-lt"/>
                <a:ea typeface="+mn-ea"/>
                <a:cs typeface="+mn-cs"/>
              </a:rPr>
              <a:t> del Norte, Asia y el </a:t>
            </a:r>
            <a:r>
              <a:rPr lang="en-US" sz="1200" b="0" kern="1200" dirty="0" err="1" smtClean="0">
                <a:solidFill>
                  <a:schemeClr val="tx1"/>
                </a:solidFill>
                <a:effectLst/>
                <a:latin typeface="+mn-lt"/>
                <a:ea typeface="+mn-ea"/>
                <a:cs typeface="+mn-cs"/>
              </a:rPr>
              <a:t>Paci</a:t>
            </a:r>
            <a:r>
              <a:rPr lang="en-US" sz="1200" b="0" kern="1200" dirty="0" smtClean="0">
                <a:solidFill>
                  <a:schemeClr val="tx1"/>
                </a:solidFill>
                <a:effectLst/>
                <a:latin typeface="+mn-lt"/>
                <a:ea typeface="+mn-ea"/>
                <a:cs typeface="+mn-cs"/>
              </a:rPr>
              <a:t>́ co, Europa, Medio </a:t>
            </a:r>
            <a:r>
              <a:rPr lang="en-US" sz="1200" b="0" kern="1200" dirty="0" err="1" smtClean="0">
                <a:solidFill>
                  <a:schemeClr val="tx1"/>
                </a:solidFill>
                <a:effectLst/>
                <a:latin typeface="+mn-lt"/>
                <a:ea typeface="+mn-ea"/>
                <a:cs typeface="+mn-cs"/>
              </a:rPr>
              <a:t>Oriente</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África</a:t>
            </a:r>
            <a:r>
              <a:rPr lang="en-US" sz="1200" b="0" kern="1200" dirty="0" smtClean="0">
                <a:solidFill>
                  <a:schemeClr val="tx1"/>
                </a:solidFill>
                <a:effectLst/>
                <a:latin typeface="+mn-lt"/>
                <a:ea typeface="+mn-ea"/>
                <a:cs typeface="+mn-cs"/>
              </a:rPr>
              <a:t> (EMEA), </a:t>
            </a:r>
            <a:r>
              <a:rPr lang="en-US" sz="1200" b="0" kern="1200" dirty="0" err="1" smtClean="0">
                <a:solidFill>
                  <a:schemeClr val="tx1"/>
                </a:solidFill>
                <a:effectLst/>
                <a:latin typeface="+mn-lt"/>
                <a:ea typeface="+mn-ea"/>
                <a:cs typeface="+mn-cs"/>
              </a:rPr>
              <a:t>América</a:t>
            </a:r>
            <a:r>
              <a:rPr lang="en-US" sz="1200" b="0" kern="1200" dirty="0" smtClean="0">
                <a:solidFill>
                  <a:schemeClr val="tx1"/>
                </a:solidFill>
                <a:effectLst/>
                <a:latin typeface="+mn-lt"/>
                <a:ea typeface="+mn-ea"/>
                <a:cs typeface="+mn-cs"/>
              </a:rPr>
              <a:t> Latina y el Caribe. </a:t>
            </a:r>
            <a:endParaRPr lang="en-US" dirty="0" smtClean="0">
              <a:effectLst/>
            </a:endParaRPr>
          </a:p>
          <a:p>
            <a:endParaRPr lang="es-ES" dirty="0" smtClean="0">
              <a:latin typeface="Calibri" charset="0"/>
              <a:ea typeface="ＭＳ Ｐゴシック" charset="0"/>
              <a:cs typeface="ＭＳ Ｐゴシック" charset="0"/>
            </a:endParaRPr>
          </a:p>
          <a:p>
            <a:pPr eaLnBrk="1" hangingPunct="1">
              <a:spcBef>
                <a:spcPct val="0"/>
              </a:spcBef>
            </a:pPr>
            <a:endParaRPr lang="es-ES" dirty="0" smtClean="0"/>
          </a:p>
        </p:txBody>
      </p:sp>
      <p:sp>
        <p:nvSpPr>
          <p:cNvPr id="573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11C9193-368B-4265-87AB-3B37316E726E}" type="slidenum">
              <a:rPr lang="en-US" smtClean="0"/>
              <a:pPr fontAlgn="base">
                <a:spcBef>
                  <a:spcPct val="0"/>
                </a:spcBef>
                <a:spcAft>
                  <a:spcPct val="0"/>
                </a:spcAft>
                <a:defRPr/>
              </a:pPr>
              <a:t>38</a:t>
            </a:fld>
            <a:endParaRPr lang="en-US" smtClean="0"/>
          </a:p>
        </p:txBody>
      </p:sp>
    </p:spTree>
    <p:extLst>
      <p:ext uri="{BB962C8B-B14F-4D97-AF65-F5344CB8AC3E}">
        <p14:creationId xmlns:p14="http://schemas.microsoft.com/office/powerpoint/2010/main" val="1300652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b="0" i="0" u="none" strike="noStrike" kern="1200" baseline="0" dirty="0" smtClean="0">
                <a:solidFill>
                  <a:schemeClr val="tx1"/>
                </a:solidFill>
                <a:latin typeface="+mn-lt"/>
                <a:ea typeface="+mn-ea"/>
                <a:cs typeface="+mn-cs"/>
              </a:rPr>
              <a:t> Pulso de la </a:t>
            </a:r>
            <a:r>
              <a:rPr lang="es-ES_tradnl" sz="1200" b="0" i="0" u="none" strike="noStrike" kern="1200" baseline="0" dirty="0" err="1" smtClean="0">
                <a:solidFill>
                  <a:schemeClr val="tx1"/>
                </a:solidFill>
                <a:latin typeface="+mn-lt"/>
                <a:ea typeface="+mn-ea"/>
                <a:cs typeface="+mn-cs"/>
              </a:rPr>
              <a:t>profesi</a:t>
            </a:r>
            <a:r>
              <a:rPr lang="es-ES_tradnl" sz="1200" b="0" i="0" u="none" strike="noStrike" kern="1200" baseline="0" dirty="0" smtClean="0">
                <a:solidFill>
                  <a:schemeClr val="tx1"/>
                </a:solidFill>
                <a:latin typeface="+mn-lt"/>
                <a:ea typeface="+mn-ea"/>
                <a:cs typeface="+mn-cs"/>
              </a:rPr>
              <a:t>—</a:t>
            </a:r>
            <a:r>
              <a:rPr lang="es-ES_tradnl" sz="1200" b="0" i="0" u="none" strike="noStrike" kern="1200" baseline="0" dirty="0" err="1" smtClean="0">
                <a:solidFill>
                  <a:schemeClr val="tx1"/>
                </a:solidFill>
                <a:latin typeface="+mn-lt"/>
                <a:ea typeface="+mn-ea"/>
                <a:cs typeface="+mn-cs"/>
              </a:rPr>
              <a:t>nTM</a:t>
            </a:r>
            <a:r>
              <a:rPr lang="es-ES_tradnl" sz="1200" b="0" i="0" u="none" strike="noStrike" kern="1200" baseline="0" dirty="0" smtClean="0">
                <a:solidFill>
                  <a:schemeClr val="tx1"/>
                </a:solidFill>
                <a:latin typeface="+mn-lt"/>
                <a:ea typeface="+mn-ea"/>
                <a:cs typeface="+mn-cs"/>
              </a:rPr>
              <a:t> , informe detallado de PMI: la </a:t>
            </a:r>
            <a:r>
              <a:rPr lang="es-ES_tradnl" sz="1200" b="0" i="0" u="none" strike="noStrike" kern="1200" baseline="0" dirty="0" err="1" smtClean="0">
                <a:solidFill>
                  <a:schemeClr val="tx1"/>
                </a:solidFill>
                <a:latin typeface="+mn-lt"/>
                <a:ea typeface="+mn-ea"/>
                <a:cs typeface="+mn-cs"/>
              </a:rPr>
              <a:t>investigaci</a:t>
            </a:r>
            <a:r>
              <a:rPr lang="es-ES_tradnl" sz="1200" b="0" i="0" u="none" strike="noStrike" kern="1200" baseline="0" dirty="0" smtClean="0">
                <a:solidFill>
                  <a:schemeClr val="tx1"/>
                </a:solidFill>
                <a:latin typeface="+mn-lt"/>
                <a:ea typeface="+mn-ea"/>
                <a:cs typeface="+mn-cs"/>
              </a:rPr>
              <a:t>—n sobre  </a:t>
            </a:r>
            <a:r>
              <a:rPr lang="es-ES_tradnl" sz="1200" b="0" i="0" u="none" strike="noStrike" kern="1200" baseline="0" dirty="0" err="1" smtClean="0">
                <a:solidFill>
                  <a:schemeClr val="tx1"/>
                </a:solidFill>
                <a:latin typeface="+mn-lt"/>
                <a:ea typeface="+mn-ea"/>
                <a:cs typeface="+mn-cs"/>
              </a:rPr>
              <a:t>gesti</a:t>
            </a:r>
            <a:r>
              <a:rPr lang="es-ES_tradnl" sz="1200" b="0" i="0" u="none" strike="noStrike" kern="1200" baseline="0" dirty="0" smtClean="0">
                <a:solidFill>
                  <a:schemeClr val="tx1"/>
                </a:solidFill>
                <a:latin typeface="+mn-lt"/>
                <a:ea typeface="+mn-ea"/>
                <a:cs typeface="+mn-cs"/>
              </a:rPr>
              <a:t>—n de talentos se </a:t>
            </a:r>
            <a:r>
              <a:rPr lang="es-ES_tradnl" sz="1200" b="0" i="0" u="none" strike="noStrike" kern="1200" baseline="0" dirty="0" err="1" smtClean="0">
                <a:solidFill>
                  <a:schemeClr val="tx1"/>
                </a:solidFill>
                <a:latin typeface="+mn-lt"/>
                <a:ea typeface="+mn-ea"/>
                <a:cs typeface="+mn-cs"/>
              </a:rPr>
              <a:t>efectu</a:t>
            </a:r>
            <a:r>
              <a:rPr lang="es-ES_tradnl" sz="1200" b="0" i="0" u="none" strike="noStrike" kern="1200" baseline="0" dirty="0" smtClean="0">
                <a:solidFill>
                  <a:schemeClr val="tx1"/>
                </a:solidFill>
                <a:latin typeface="+mn-lt"/>
                <a:ea typeface="+mn-ea"/>
                <a:cs typeface="+mn-cs"/>
              </a:rPr>
              <a:t>—</a:t>
            </a:r>
          </a:p>
          <a:p>
            <a:r>
              <a:rPr lang="es-ES_tradnl" sz="1200" b="0" i="0" u="none" strike="noStrike" kern="1200" baseline="0" dirty="0" smtClean="0">
                <a:solidFill>
                  <a:schemeClr val="tx1"/>
                </a:solidFill>
                <a:latin typeface="+mn-lt"/>
                <a:ea typeface="+mn-ea"/>
                <a:cs typeface="+mn-cs"/>
              </a:rPr>
              <a:t>en enero de 2013 con la </a:t>
            </a:r>
            <a:r>
              <a:rPr lang="es-ES_tradnl" sz="1200" b="0" i="0" u="none" strike="noStrike" kern="1200" baseline="0" dirty="0" err="1" smtClean="0">
                <a:solidFill>
                  <a:schemeClr val="tx1"/>
                </a:solidFill>
                <a:latin typeface="+mn-lt"/>
                <a:ea typeface="+mn-ea"/>
                <a:cs typeface="+mn-cs"/>
              </a:rPr>
              <a:t>participaci</a:t>
            </a:r>
            <a:r>
              <a:rPr lang="es-ES_tradnl" sz="1200" b="0" i="0" u="none" strike="noStrike" kern="1200" baseline="0" dirty="0" smtClean="0">
                <a:solidFill>
                  <a:schemeClr val="tx1"/>
                </a:solidFill>
                <a:latin typeface="+mn-lt"/>
                <a:ea typeface="+mn-ea"/>
                <a:cs typeface="+mn-cs"/>
              </a:rPr>
              <a:t>—n de 277 directores, gerentes y profesionales en </a:t>
            </a:r>
            <a:r>
              <a:rPr lang="es-ES_tradnl" sz="1200" b="0" i="0" u="none" strike="noStrike" kern="1200" baseline="0" dirty="0" err="1" smtClean="0">
                <a:solidFill>
                  <a:schemeClr val="tx1"/>
                </a:solidFill>
                <a:latin typeface="+mn-lt"/>
                <a:ea typeface="+mn-ea"/>
                <a:cs typeface="+mn-cs"/>
              </a:rPr>
              <a:t>gesti</a:t>
            </a:r>
            <a:r>
              <a:rPr lang="es-ES_tradnl" sz="1200" b="0" i="0" u="none" strike="noStrike" kern="1200" baseline="0" dirty="0" smtClean="0">
                <a:solidFill>
                  <a:schemeClr val="tx1"/>
                </a:solidFill>
                <a:latin typeface="+mn-lt"/>
                <a:ea typeface="+mn-ea"/>
                <a:cs typeface="+mn-cs"/>
              </a:rPr>
              <a:t>—n de proyectos,</a:t>
            </a:r>
          </a:p>
          <a:p>
            <a:r>
              <a:rPr lang="es-ES_tradnl" sz="1200" b="0" i="0" u="none" strike="noStrike" kern="1200" baseline="0" dirty="0" smtClean="0">
                <a:solidFill>
                  <a:schemeClr val="tx1"/>
                </a:solidFill>
                <a:latin typeface="+mn-lt"/>
                <a:ea typeface="+mn-ea"/>
                <a:cs typeface="+mn-cs"/>
              </a:rPr>
              <a:t>programas y carteras, que toman o influyen enfáticamente en las decisiones de contratación de gerentes de</a:t>
            </a:r>
          </a:p>
          <a:p>
            <a:r>
              <a:rPr lang="es-ES_tradnl" sz="1200" b="0" i="0" u="none" strike="noStrike" kern="1200" baseline="0" dirty="0" smtClean="0">
                <a:solidFill>
                  <a:schemeClr val="tx1"/>
                </a:solidFill>
                <a:latin typeface="+mn-lt"/>
                <a:ea typeface="+mn-ea"/>
                <a:cs typeface="+mn-cs"/>
              </a:rPr>
              <a:t>proyectos, programas y carteras en su organización o que diseñan o administran el programa de gestión de</a:t>
            </a:r>
          </a:p>
          <a:p>
            <a:r>
              <a:rPr lang="es-ES_tradnl" sz="1200" b="0" i="0" u="none" strike="noStrike" kern="1200" baseline="0" dirty="0" smtClean="0">
                <a:solidFill>
                  <a:schemeClr val="tx1"/>
                </a:solidFill>
                <a:latin typeface="+mn-lt"/>
                <a:ea typeface="+mn-ea"/>
                <a:cs typeface="+mn-cs"/>
              </a:rPr>
              <a:t>talentos de su </a:t>
            </a:r>
            <a:r>
              <a:rPr lang="es-ES_tradnl" sz="1200" b="0" i="0" u="none" strike="noStrike" kern="1200" baseline="0" dirty="0" err="1" smtClean="0">
                <a:solidFill>
                  <a:schemeClr val="tx1"/>
                </a:solidFill>
                <a:latin typeface="+mn-lt"/>
                <a:ea typeface="+mn-ea"/>
                <a:cs typeface="+mn-cs"/>
              </a:rPr>
              <a:t>organizaci</a:t>
            </a:r>
            <a:r>
              <a:rPr lang="es-ES_tradnl" sz="1200" b="0" i="0" u="none" strike="noStrike" kern="1200" baseline="0" dirty="0" smtClean="0">
                <a:solidFill>
                  <a:schemeClr val="tx1"/>
                </a:solidFill>
                <a:latin typeface="+mn-lt"/>
                <a:ea typeface="+mn-ea"/>
                <a:cs typeface="+mn-cs"/>
              </a:rPr>
              <a:t>—n.</a:t>
            </a:r>
            <a:endParaRPr lang="es-ES_tradnl" dirty="0"/>
          </a:p>
        </p:txBody>
      </p:sp>
      <p:sp>
        <p:nvSpPr>
          <p:cNvPr id="4" name="Slide Number Placeholder 3"/>
          <p:cNvSpPr>
            <a:spLocks noGrp="1"/>
          </p:cNvSpPr>
          <p:nvPr>
            <p:ph type="sldNum" sz="quarter" idx="10"/>
          </p:nvPr>
        </p:nvSpPr>
        <p:spPr/>
        <p:txBody>
          <a:bodyPr/>
          <a:lstStyle/>
          <a:p>
            <a:fld id="{B7C0B13C-4129-B74C-9DEB-4A8EED7D18B9}" type="slidenum">
              <a:rPr lang="es-ES_tradnl" smtClean="0"/>
              <a:t>6</a:t>
            </a:fld>
            <a:endParaRPr lang="es-ES_tradnl"/>
          </a:p>
        </p:txBody>
      </p:sp>
    </p:spTree>
    <p:extLst>
      <p:ext uri="{BB962C8B-B14F-4D97-AF65-F5344CB8AC3E}">
        <p14:creationId xmlns:p14="http://schemas.microsoft.com/office/powerpoint/2010/main" val="18386749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AR" b="1" i="1" dirty="0" smtClean="0"/>
              <a:t>De acuerdo con el informe “Rally </a:t>
            </a:r>
            <a:r>
              <a:rPr lang="es-AR" b="1" i="1" dirty="0" err="1" smtClean="0"/>
              <a:t>the</a:t>
            </a:r>
            <a:r>
              <a:rPr lang="es-AR" b="1" i="1" dirty="0" smtClean="0"/>
              <a:t> </a:t>
            </a:r>
            <a:r>
              <a:rPr lang="es-AR" b="1" i="1" dirty="0" err="1" smtClean="0"/>
              <a:t>Talent</a:t>
            </a:r>
            <a:r>
              <a:rPr lang="es-AR" b="1" i="1" dirty="0" smtClean="0"/>
              <a:t> to </a:t>
            </a:r>
            <a:r>
              <a:rPr lang="es-AR" b="1" i="1" dirty="0" err="1" smtClean="0"/>
              <a:t>Win</a:t>
            </a:r>
            <a:r>
              <a:rPr lang="es-AR" b="1" i="1" dirty="0" smtClean="0"/>
              <a:t>”, de </a:t>
            </a:r>
            <a:r>
              <a:rPr lang="es-AR" b="1" i="1" dirty="0" err="1" smtClean="0"/>
              <a:t>Economist</a:t>
            </a:r>
            <a:r>
              <a:rPr lang="es-AR" b="1" i="1" dirty="0" smtClean="0"/>
              <a:t> </a:t>
            </a:r>
            <a:r>
              <a:rPr lang="es-AR" b="1" i="1" dirty="0" err="1" smtClean="0"/>
              <a:t>Intelligence</a:t>
            </a:r>
            <a:r>
              <a:rPr lang="es-AR" b="1" i="1" dirty="0" smtClean="0"/>
              <a:t> </a:t>
            </a:r>
            <a:r>
              <a:rPr lang="es-AR" b="1" i="1" dirty="0" err="1" smtClean="0"/>
              <a:t>Unit</a:t>
            </a:r>
            <a:r>
              <a:rPr lang="es-AR" b="1" i="1" dirty="0" smtClean="0"/>
              <a:t> (EIU) patrocinado por el Project Management Institute (PMI), las deficiencias de talento obstaculizan significativamente el 40% de los esfuerzos de implementación de la estrategia.</a:t>
            </a:r>
            <a:endParaRPr lang="en-US" b="1" i="1" dirty="0" smtClean="0"/>
          </a:p>
          <a:p>
            <a:endParaRPr lang="en-US" b="1" i="1" dirty="0" smtClean="0"/>
          </a:p>
          <a:p>
            <a:r>
              <a:rPr lang="en-US" i="1" dirty="0" smtClean="0"/>
              <a:t>PMI Thought Leadership Series: Spotlight on Success - Developing Talent for Strategic Impact November 2014</a:t>
            </a:r>
            <a:endParaRPr lang="es-AR" dirty="0" smtClean="0"/>
          </a:p>
          <a:p>
            <a:endParaRPr lang="es-AR" dirty="0"/>
          </a:p>
        </p:txBody>
      </p:sp>
      <p:sp>
        <p:nvSpPr>
          <p:cNvPr id="4" name="3 Marcador de número de diapositiva"/>
          <p:cNvSpPr>
            <a:spLocks noGrp="1"/>
          </p:cNvSpPr>
          <p:nvPr>
            <p:ph type="sldNum" sz="quarter" idx="10"/>
          </p:nvPr>
        </p:nvSpPr>
        <p:spPr/>
        <p:txBody>
          <a:bodyPr/>
          <a:lstStyle/>
          <a:p>
            <a:fld id="{180DE374-9170-4238-9387-1C4AD59CEF1A}" type="slidenum">
              <a:rPr lang="en-US" smtClean="0"/>
              <a:pPr/>
              <a:t>7</a:t>
            </a:fld>
            <a:endParaRPr lang="en-US"/>
          </a:p>
        </p:txBody>
      </p:sp>
    </p:spTree>
    <p:extLst>
      <p:ext uri="{BB962C8B-B14F-4D97-AF65-F5344CB8AC3E}">
        <p14:creationId xmlns:p14="http://schemas.microsoft.com/office/powerpoint/2010/main" val="5459541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AR" b="1" i="1" dirty="0" smtClean="0"/>
              <a:t>De acuerdo con el informe “Rally </a:t>
            </a:r>
            <a:r>
              <a:rPr lang="es-AR" b="1" i="1" dirty="0" err="1" smtClean="0"/>
              <a:t>the</a:t>
            </a:r>
            <a:r>
              <a:rPr lang="es-AR" b="1" i="1" dirty="0" smtClean="0"/>
              <a:t> </a:t>
            </a:r>
            <a:r>
              <a:rPr lang="es-AR" b="1" i="1" dirty="0" err="1" smtClean="0"/>
              <a:t>Talent</a:t>
            </a:r>
            <a:r>
              <a:rPr lang="es-AR" b="1" i="1" dirty="0" smtClean="0"/>
              <a:t> to </a:t>
            </a:r>
            <a:r>
              <a:rPr lang="es-AR" b="1" i="1" dirty="0" err="1" smtClean="0"/>
              <a:t>Win</a:t>
            </a:r>
            <a:r>
              <a:rPr lang="es-AR" b="1" i="1" dirty="0" smtClean="0"/>
              <a:t>”, de </a:t>
            </a:r>
            <a:r>
              <a:rPr lang="es-AR" b="1" i="1" dirty="0" err="1" smtClean="0"/>
              <a:t>Economist</a:t>
            </a:r>
            <a:r>
              <a:rPr lang="es-AR" b="1" i="1" dirty="0" smtClean="0"/>
              <a:t> </a:t>
            </a:r>
            <a:r>
              <a:rPr lang="es-AR" b="1" i="1" dirty="0" err="1" smtClean="0"/>
              <a:t>Intelligence</a:t>
            </a:r>
            <a:r>
              <a:rPr lang="es-AR" b="1" i="1" dirty="0" smtClean="0"/>
              <a:t> </a:t>
            </a:r>
            <a:r>
              <a:rPr lang="es-AR" b="1" i="1" dirty="0" err="1" smtClean="0"/>
              <a:t>Unit</a:t>
            </a:r>
            <a:r>
              <a:rPr lang="es-AR" b="1" i="1" dirty="0" smtClean="0"/>
              <a:t> (EIU) patrocinado por el Project Management Institute (PMI), las deficiencias de talento obstaculizan significativamente el 40% de los esfuerzos de implementación de la estrategia.</a:t>
            </a:r>
            <a:endParaRPr lang="en-US" b="1" i="1" dirty="0" smtClean="0"/>
          </a:p>
          <a:p>
            <a:endParaRPr lang="en-US" b="1" i="1" dirty="0" smtClean="0"/>
          </a:p>
          <a:p>
            <a:r>
              <a:rPr lang="en-US" i="1" dirty="0" smtClean="0"/>
              <a:t>PMI Thought Leadership Series: Spotlight on Success - Developing Talent for Strategic Impact November 2014</a:t>
            </a:r>
            <a:endParaRPr lang="es-AR" dirty="0" smtClean="0"/>
          </a:p>
          <a:p>
            <a:endParaRPr lang="es-AR" dirty="0"/>
          </a:p>
        </p:txBody>
      </p:sp>
      <p:sp>
        <p:nvSpPr>
          <p:cNvPr id="4" name="3 Marcador de número de diapositiva"/>
          <p:cNvSpPr>
            <a:spLocks noGrp="1"/>
          </p:cNvSpPr>
          <p:nvPr>
            <p:ph type="sldNum" sz="quarter" idx="10"/>
          </p:nvPr>
        </p:nvSpPr>
        <p:spPr/>
        <p:txBody>
          <a:bodyPr/>
          <a:lstStyle/>
          <a:p>
            <a:fld id="{180DE374-9170-4238-9387-1C4AD59CEF1A}" type="slidenum">
              <a:rPr lang="en-US" smtClean="0"/>
              <a:pPr/>
              <a:t>8</a:t>
            </a:fld>
            <a:endParaRPr lang="en-US"/>
          </a:p>
        </p:txBody>
      </p:sp>
    </p:spTree>
    <p:extLst>
      <p:ext uri="{BB962C8B-B14F-4D97-AF65-F5344CB8AC3E}">
        <p14:creationId xmlns:p14="http://schemas.microsoft.com/office/powerpoint/2010/main" val="21191593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Marcador de imagen de diapositiva 1"/>
          <p:cNvSpPr>
            <a:spLocks noGrp="1" noRot="1" noChangeAspect="1" noTextEdi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80898" name="Marcador de notas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s-ES" dirty="0">
                <a:latin typeface="Calibri" charset="0"/>
                <a:ea typeface="ＭＳ Ｐゴシック" charset="0"/>
                <a:cs typeface="ＭＳ Ｐゴシック" charset="0"/>
              </a:rPr>
              <a:t>FUENTE   http://</a:t>
            </a:r>
            <a:r>
              <a:rPr lang="es-ES" dirty="0" err="1">
                <a:latin typeface="Calibri" charset="0"/>
                <a:ea typeface="ＭＳ Ｐゴシック" charset="0"/>
                <a:cs typeface="ＭＳ Ｐゴシック" charset="0"/>
              </a:rPr>
              <a:t>www.pmi.org</a:t>
            </a:r>
            <a:r>
              <a:rPr lang="es-ES" dirty="0">
                <a:latin typeface="Calibri" charset="0"/>
                <a:ea typeface="ＭＳ Ｐゴシック" charset="0"/>
                <a:cs typeface="ＭＳ Ｐゴシック" charset="0"/>
              </a:rPr>
              <a:t>/~/media/PDF/Business-</a:t>
            </a:r>
            <a:r>
              <a:rPr lang="es-ES" dirty="0" err="1">
                <a:latin typeface="Calibri" charset="0"/>
                <a:ea typeface="ＭＳ Ｐゴシック" charset="0"/>
                <a:cs typeface="ＭＳ Ｐゴシック" charset="0"/>
              </a:rPr>
              <a:t>Solutions</a:t>
            </a:r>
            <a:r>
              <a:rPr lang="es-ES" dirty="0">
                <a:latin typeface="Calibri" charset="0"/>
                <a:ea typeface="ＭＳ Ｐゴシック" charset="0"/>
                <a:cs typeface="ＭＳ Ｐゴシック" charset="0"/>
              </a:rPr>
              <a:t>/PMI_Pulse_2014.</a:t>
            </a:r>
            <a:r>
              <a:rPr lang="es-ES" dirty="0" smtClean="0">
                <a:latin typeface="Calibri" charset="0"/>
                <a:ea typeface="ＭＳ Ｐゴシック" charset="0"/>
                <a:cs typeface="ＭＳ Ｐゴシック" charset="0"/>
              </a:rPr>
              <a:t>ashx</a:t>
            </a:r>
          </a:p>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effectLst/>
                <a:latin typeface="+mn-lt"/>
                <a:ea typeface="+mn-ea"/>
                <a:cs typeface="+mn-cs"/>
              </a:rPr>
              <a:t>En nuestra </a:t>
            </a:r>
            <a:r>
              <a:rPr lang="es-ES" sz="1200" kern="1200" dirty="0" err="1" smtClean="0">
                <a:solidFill>
                  <a:schemeClr val="tx1"/>
                </a:solidFill>
                <a:effectLst/>
                <a:latin typeface="+mn-lt"/>
                <a:ea typeface="+mn-ea"/>
                <a:cs typeface="+mn-cs"/>
              </a:rPr>
              <a:t>investigación</a:t>
            </a:r>
            <a:r>
              <a:rPr lang="es-ES" sz="1200" kern="1200" dirty="0" smtClean="0">
                <a:solidFill>
                  <a:schemeClr val="tx1"/>
                </a:solidFill>
                <a:effectLst/>
                <a:latin typeface="+mn-lt"/>
                <a:ea typeface="+mn-ea"/>
                <a:cs typeface="+mn-cs"/>
              </a:rPr>
              <a:t> Pulso, 12% de las organizaciones se consideran de alto </a:t>
            </a:r>
            <a:r>
              <a:rPr lang="es-ES" sz="1200" kern="1200" dirty="0" err="1" smtClean="0">
                <a:solidFill>
                  <a:schemeClr val="tx1"/>
                </a:solidFill>
                <a:effectLst/>
                <a:latin typeface="+mn-lt"/>
                <a:ea typeface="+mn-ea"/>
                <a:cs typeface="+mn-cs"/>
              </a:rPr>
              <a:t>desempeño</a:t>
            </a:r>
            <a:r>
              <a:rPr lang="es-ES" sz="1200" kern="1200" dirty="0" smtClean="0">
                <a:solidFill>
                  <a:schemeClr val="tx1"/>
                </a:solidFill>
                <a:effectLst/>
                <a:latin typeface="+mn-lt"/>
                <a:ea typeface="+mn-ea"/>
                <a:cs typeface="+mn-cs"/>
              </a:rPr>
              <a:t>, en </a:t>
            </a:r>
            <a:r>
              <a:rPr lang="es-ES" sz="1200" kern="1200" dirty="0" err="1" smtClean="0">
                <a:solidFill>
                  <a:schemeClr val="tx1"/>
                </a:solidFill>
                <a:effectLst/>
                <a:latin typeface="+mn-lt"/>
                <a:ea typeface="+mn-ea"/>
                <a:cs typeface="+mn-cs"/>
              </a:rPr>
              <a:t>comparación</a:t>
            </a:r>
            <a:r>
              <a:rPr lang="es-ES" sz="1200" kern="1200" dirty="0" smtClean="0">
                <a:solidFill>
                  <a:schemeClr val="tx1"/>
                </a:solidFill>
                <a:effectLst/>
                <a:latin typeface="+mn-lt"/>
                <a:ea typeface="+mn-ea"/>
                <a:cs typeface="+mn-cs"/>
              </a:rPr>
              <a:t> con 29% de bajo </a:t>
            </a:r>
            <a:r>
              <a:rPr lang="es-ES" sz="1200" kern="1200" dirty="0" err="1" smtClean="0">
                <a:solidFill>
                  <a:schemeClr val="tx1"/>
                </a:solidFill>
                <a:effectLst/>
                <a:latin typeface="+mn-lt"/>
                <a:ea typeface="+mn-ea"/>
                <a:cs typeface="+mn-cs"/>
              </a:rPr>
              <a:t>desempeño</a:t>
            </a:r>
            <a:r>
              <a:rPr lang="es-ES" sz="1200" kern="1200" dirty="0" smtClean="0">
                <a:solidFill>
                  <a:schemeClr val="tx1"/>
                </a:solidFill>
                <a:effectLst/>
                <a:latin typeface="+mn-lt"/>
                <a:ea typeface="+mn-ea"/>
                <a:cs typeface="+mn-cs"/>
              </a:rPr>
              <a:t>. </a:t>
            </a:r>
            <a:endParaRPr lang="es-ES" dirty="0" smtClean="0">
              <a:effectLst/>
            </a:endParaRPr>
          </a:p>
          <a:p>
            <a:endParaRPr lang="es-ES" dirty="0">
              <a:latin typeface="Calibri" charset="0"/>
              <a:ea typeface="ＭＳ Ｐゴシック" charset="0"/>
              <a:cs typeface="ＭＳ Ｐゴシック" charset="0"/>
            </a:endParaRPr>
          </a:p>
        </p:txBody>
      </p:sp>
      <p:sp>
        <p:nvSpPr>
          <p:cNvPr id="80899" name="Marcador de número de diapositiva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57066" indent="-291179" eaLnBrk="0" hangingPunct="0">
              <a:defRPr sz="2400">
                <a:solidFill>
                  <a:schemeClr val="tx1"/>
                </a:solidFill>
                <a:latin typeface="Arial" charset="0"/>
                <a:ea typeface="ＭＳ Ｐゴシック" charset="0"/>
              </a:defRPr>
            </a:lvl2pPr>
            <a:lvl3pPr marL="1164717" indent="-232943" eaLnBrk="0" hangingPunct="0">
              <a:defRPr sz="2400">
                <a:solidFill>
                  <a:schemeClr val="tx1"/>
                </a:solidFill>
                <a:latin typeface="Arial" charset="0"/>
                <a:ea typeface="ＭＳ Ｐゴシック" charset="0"/>
              </a:defRPr>
            </a:lvl3pPr>
            <a:lvl4pPr marL="1630604" indent="-232943" eaLnBrk="0" hangingPunct="0">
              <a:defRPr sz="2400">
                <a:solidFill>
                  <a:schemeClr val="tx1"/>
                </a:solidFill>
                <a:latin typeface="Arial" charset="0"/>
                <a:ea typeface="ＭＳ Ｐゴシック" charset="0"/>
              </a:defRPr>
            </a:lvl4pPr>
            <a:lvl5pPr marL="2096491" indent="-232943" eaLnBrk="0" hangingPunct="0">
              <a:defRPr sz="2400">
                <a:solidFill>
                  <a:schemeClr val="tx1"/>
                </a:solidFill>
                <a:latin typeface="Arial" charset="0"/>
                <a:ea typeface="ＭＳ Ｐゴシック" charset="0"/>
              </a:defRPr>
            </a:lvl5pPr>
            <a:lvl6pPr marL="2562377" indent="-232943" eaLnBrk="0" fontAlgn="base" hangingPunct="0">
              <a:spcBef>
                <a:spcPct val="0"/>
              </a:spcBef>
              <a:spcAft>
                <a:spcPct val="0"/>
              </a:spcAft>
              <a:defRPr sz="2400">
                <a:solidFill>
                  <a:schemeClr val="tx1"/>
                </a:solidFill>
                <a:latin typeface="Arial" charset="0"/>
                <a:ea typeface="ＭＳ Ｐゴシック" charset="0"/>
              </a:defRPr>
            </a:lvl6pPr>
            <a:lvl7pPr marL="3028264" indent="-232943" eaLnBrk="0" fontAlgn="base" hangingPunct="0">
              <a:spcBef>
                <a:spcPct val="0"/>
              </a:spcBef>
              <a:spcAft>
                <a:spcPct val="0"/>
              </a:spcAft>
              <a:defRPr sz="2400">
                <a:solidFill>
                  <a:schemeClr val="tx1"/>
                </a:solidFill>
                <a:latin typeface="Arial" charset="0"/>
                <a:ea typeface="ＭＳ Ｐゴシック" charset="0"/>
              </a:defRPr>
            </a:lvl7pPr>
            <a:lvl8pPr marL="3494151" indent="-232943" eaLnBrk="0" fontAlgn="base" hangingPunct="0">
              <a:spcBef>
                <a:spcPct val="0"/>
              </a:spcBef>
              <a:spcAft>
                <a:spcPct val="0"/>
              </a:spcAft>
              <a:defRPr sz="2400">
                <a:solidFill>
                  <a:schemeClr val="tx1"/>
                </a:solidFill>
                <a:latin typeface="Arial" charset="0"/>
                <a:ea typeface="ＭＳ Ｐゴシック" charset="0"/>
              </a:defRPr>
            </a:lvl8pPr>
            <a:lvl9pPr marL="3960038" indent="-232943"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CC6C8EF-FA59-9341-9BC9-4A7B497B6AFE}" type="slidenum">
              <a:rPr lang="es-ES_tradnl" sz="1200"/>
              <a:pPr eaLnBrk="1" hangingPunct="1"/>
              <a:t>9</a:t>
            </a:fld>
            <a:endParaRPr lang="es-ES_tradnl" sz="1200"/>
          </a:p>
        </p:txBody>
      </p:sp>
    </p:spTree>
    <p:extLst>
      <p:ext uri="{BB962C8B-B14F-4D97-AF65-F5344CB8AC3E}">
        <p14:creationId xmlns:p14="http://schemas.microsoft.com/office/powerpoint/2010/main" val="4050340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Marcador de imagen de diapositiva 1"/>
          <p:cNvSpPr>
            <a:spLocks noGrp="1" noRot="1" noChangeAspect="1" noTextEdi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80898" name="Marcador de notas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s-ES_tradnl" sz="1200" kern="1200" dirty="0" smtClean="0">
                <a:solidFill>
                  <a:schemeClr val="tx1"/>
                </a:solidFill>
                <a:latin typeface="+mn-lt"/>
                <a:ea typeface="+mn-ea"/>
                <a:cs typeface="+mn-cs"/>
              </a:rPr>
              <a:t>Cultura: Organizaciones</a:t>
            </a:r>
            <a:r>
              <a:rPr lang="es-ES_tradnl" sz="1200" kern="1200" baseline="0" dirty="0" smtClean="0">
                <a:solidFill>
                  <a:schemeClr val="tx1"/>
                </a:solidFill>
                <a:latin typeface="+mn-lt"/>
                <a:ea typeface="+mn-ea"/>
                <a:cs typeface="+mn-cs"/>
              </a:rPr>
              <a:t> de a</a:t>
            </a:r>
            <a:r>
              <a:rPr lang="es-ES_tradnl" sz="1200" kern="1200" dirty="0" smtClean="0">
                <a:solidFill>
                  <a:schemeClr val="tx1"/>
                </a:solidFill>
                <a:latin typeface="+mn-lt"/>
                <a:ea typeface="+mn-ea"/>
                <a:cs typeface="+mn-cs"/>
              </a:rPr>
              <a:t>lto rendimiento comprenden plenamente el valor de la gestión de proyectos y están creando una mentalidad de gestión de proyectos.</a:t>
            </a:r>
          </a:p>
          <a:p>
            <a:endParaRPr lang="es-ES_tradnl" sz="1200" kern="1200" dirty="0" smtClean="0">
              <a:solidFill>
                <a:schemeClr val="tx1"/>
              </a:solidFill>
              <a:latin typeface="+mn-lt"/>
              <a:ea typeface="+mn-ea"/>
              <a:cs typeface="+mn-cs"/>
            </a:endParaRPr>
          </a:p>
          <a:p>
            <a:r>
              <a:rPr lang="es-ES_tradnl" sz="1200" kern="1200" dirty="0" smtClean="0">
                <a:solidFill>
                  <a:schemeClr val="tx1"/>
                </a:solidFill>
                <a:latin typeface="+mn-lt"/>
                <a:ea typeface="+mn-ea"/>
                <a:cs typeface="+mn-cs"/>
              </a:rPr>
              <a:t>Talento: Organizaciones</a:t>
            </a:r>
            <a:r>
              <a:rPr lang="es-ES_tradnl" sz="1200" kern="1200" baseline="0" dirty="0" smtClean="0">
                <a:solidFill>
                  <a:schemeClr val="tx1"/>
                </a:solidFill>
                <a:latin typeface="+mn-lt"/>
                <a:ea typeface="+mn-ea"/>
                <a:cs typeface="+mn-cs"/>
              </a:rPr>
              <a:t> de a</a:t>
            </a:r>
            <a:r>
              <a:rPr lang="es-ES_tradnl" sz="1200" kern="1200" dirty="0" smtClean="0">
                <a:solidFill>
                  <a:schemeClr val="tx1"/>
                </a:solidFill>
                <a:latin typeface="+mn-lt"/>
                <a:ea typeface="+mn-ea"/>
                <a:cs typeface="+mn-cs"/>
              </a:rPr>
              <a:t>lto rendimiento son significativamente más propensas a centrarse en la gestión del talento, el establecimiento de la formación continua, y, la transferencia efectiva del conocimiento formal. Esto es especialmente importante en la gestión de proyectos, donde las habilidades técnicas se ven reforzadas por el liderazgo y las capacidades estratégicas y de negocio de gestión que se nutre de la experiencia.</a:t>
            </a:r>
          </a:p>
          <a:p>
            <a:endParaRPr lang="es-ES_tradnl" sz="1200" kern="1200" dirty="0" smtClean="0">
              <a:solidFill>
                <a:schemeClr val="tx1"/>
              </a:solidFill>
              <a:latin typeface="+mn-lt"/>
              <a:ea typeface="+mn-ea"/>
              <a:cs typeface="+mn-cs"/>
            </a:endParaRPr>
          </a:p>
          <a:p>
            <a:r>
              <a:rPr lang="es-ES_tradnl" sz="1200" kern="1200" dirty="0" smtClean="0">
                <a:solidFill>
                  <a:schemeClr val="tx1"/>
                </a:solidFill>
                <a:latin typeface="+mn-lt"/>
                <a:ea typeface="+mn-ea"/>
                <a:cs typeface="+mn-cs"/>
              </a:rPr>
              <a:t>Proceso: organizaciones de alto rendimiento dan apoyo a proyectos, programas y carteras a través de prácticas estandarizadas y mediante la alineación de los proyectos y programas para la estrategia de la organización.</a:t>
            </a:r>
            <a:endParaRPr lang="en-US" sz="1200" b="0" kern="1200" dirty="0" smtClean="0">
              <a:solidFill>
                <a:schemeClr val="tx1"/>
              </a:solidFill>
              <a:effectLst/>
              <a:latin typeface="+mn-lt"/>
              <a:ea typeface="+mn-ea"/>
              <a:cs typeface="+mn-cs"/>
            </a:endParaRPr>
          </a:p>
        </p:txBody>
      </p:sp>
      <p:sp>
        <p:nvSpPr>
          <p:cNvPr id="80899" name="Marcador de número de diapositiva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57066" indent="-291179" eaLnBrk="0" hangingPunct="0">
              <a:defRPr sz="2400">
                <a:solidFill>
                  <a:schemeClr val="tx1"/>
                </a:solidFill>
                <a:latin typeface="Arial" charset="0"/>
                <a:ea typeface="ＭＳ Ｐゴシック" charset="0"/>
              </a:defRPr>
            </a:lvl2pPr>
            <a:lvl3pPr marL="1164717" indent="-232943" eaLnBrk="0" hangingPunct="0">
              <a:defRPr sz="2400">
                <a:solidFill>
                  <a:schemeClr val="tx1"/>
                </a:solidFill>
                <a:latin typeface="Arial" charset="0"/>
                <a:ea typeface="ＭＳ Ｐゴシック" charset="0"/>
              </a:defRPr>
            </a:lvl3pPr>
            <a:lvl4pPr marL="1630604" indent="-232943" eaLnBrk="0" hangingPunct="0">
              <a:defRPr sz="2400">
                <a:solidFill>
                  <a:schemeClr val="tx1"/>
                </a:solidFill>
                <a:latin typeface="Arial" charset="0"/>
                <a:ea typeface="ＭＳ Ｐゴシック" charset="0"/>
              </a:defRPr>
            </a:lvl4pPr>
            <a:lvl5pPr marL="2096491" indent="-232943" eaLnBrk="0" hangingPunct="0">
              <a:defRPr sz="2400">
                <a:solidFill>
                  <a:schemeClr val="tx1"/>
                </a:solidFill>
                <a:latin typeface="Arial" charset="0"/>
                <a:ea typeface="ＭＳ Ｐゴシック" charset="0"/>
              </a:defRPr>
            </a:lvl5pPr>
            <a:lvl6pPr marL="2562377" indent="-232943" eaLnBrk="0" fontAlgn="base" hangingPunct="0">
              <a:spcBef>
                <a:spcPct val="0"/>
              </a:spcBef>
              <a:spcAft>
                <a:spcPct val="0"/>
              </a:spcAft>
              <a:defRPr sz="2400">
                <a:solidFill>
                  <a:schemeClr val="tx1"/>
                </a:solidFill>
                <a:latin typeface="Arial" charset="0"/>
                <a:ea typeface="ＭＳ Ｐゴシック" charset="0"/>
              </a:defRPr>
            </a:lvl6pPr>
            <a:lvl7pPr marL="3028264" indent="-232943" eaLnBrk="0" fontAlgn="base" hangingPunct="0">
              <a:spcBef>
                <a:spcPct val="0"/>
              </a:spcBef>
              <a:spcAft>
                <a:spcPct val="0"/>
              </a:spcAft>
              <a:defRPr sz="2400">
                <a:solidFill>
                  <a:schemeClr val="tx1"/>
                </a:solidFill>
                <a:latin typeface="Arial" charset="0"/>
                <a:ea typeface="ＭＳ Ｐゴシック" charset="0"/>
              </a:defRPr>
            </a:lvl7pPr>
            <a:lvl8pPr marL="3494151" indent="-232943" eaLnBrk="0" fontAlgn="base" hangingPunct="0">
              <a:spcBef>
                <a:spcPct val="0"/>
              </a:spcBef>
              <a:spcAft>
                <a:spcPct val="0"/>
              </a:spcAft>
              <a:defRPr sz="2400">
                <a:solidFill>
                  <a:schemeClr val="tx1"/>
                </a:solidFill>
                <a:latin typeface="Arial" charset="0"/>
                <a:ea typeface="ＭＳ Ｐゴシック" charset="0"/>
              </a:defRPr>
            </a:lvl8pPr>
            <a:lvl9pPr marL="3960038" indent="-232943"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CC6C8EF-FA59-9341-9BC9-4A7B497B6AFE}" type="slidenum">
              <a:rPr lang="es-ES_tradnl" sz="1200"/>
              <a:pPr eaLnBrk="1" hangingPunct="1"/>
              <a:t>10</a:t>
            </a:fld>
            <a:endParaRPr lang="es-ES_tradnl" sz="1200"/>
          </a:p>
        </p:txBody>
      </p:sp>
    </p:spTree>
    <p:extLst>
      <p:ext uri="{BB962C8B-B14F-4D97-AF65-F5344CB8AC3E}">
        <p14:creationId xmlns:p14="http://schemas.microsoft.com/office/powerpoint/2010/main" val="14907628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622300" fontAlgn="auto">
              <a:lnSpc>
                <a:spcPct val="90000"/>
              </a:lnSpc>
              <a:spcBef>
                <a:spcPts val="0"/>
              </a:spcBef>
              <a:spcAft>
                <a:spcPct val="35000"/>
              </a:spcAft>
              <a:buClr>
                <a:srgbClr val="2E4E74"/>
              </a:buClr>
              <a:defRPr/>
            </a:pPr>
            <a:r>
              <a:rPr lang="es-CL" sz="1200" i="1" kern="0" dirty="0" smtClean="0">
                <a:solidFill>
                  <a:srgbClr val="800000"/>
                </a:solidFill>
                <a:latin typeface="+mn-lt"/>
                <a:ea typeface="+mn-ea"/>
                <a:cs typeface="Bliss 2 Light"/>
              </a:rPr>
              <a:t>Procesos de desarrollo formales, entrenamiento continuo y un plan definido de carrera</a:t>
            </a:r>
            <a:endParaRPr lang="es-CL" sz="1200" i="1" kern="0" dirty="0">
              <a:solidFill>
                <a:srgbClr val="800000"/>
              </a:solidFill>
              <a:latin typeface="+mn-lt"/>
              <a:ea typeface="+mn-ea"/>
              <a:cs typeface="Bliss 2 Light"/>
            </a:endParaRPr>
          </a:p>
        </p:txBody>
      </p:sp>
      <p:sp>
        <p:nvSpPr>
          <p:cNvPr id="4" name="Slide Number Placeholder 3"/>
          <p:cNvSpPr>
            <a:spLocks noGrp="1"/>
          </p:cNvSpPr>
          <p:nvPr>
            <p:ph type="sldNum" sz="quarter" idx="10"/>
          </p:nvPr>
        </p:nvSpPr>
        <p:spPr/>
        <p:txBody>
          <a:bodyPr/>
          <a:lstStyle/>
          <a:p>
            <a:fld id="{180DE374-9170-4238-9387-1C4AD59CEF1A}" type="slidenum">
              <a:rPr lang="en-US" smtClean="0"/>
              <a:pPr/>
              <a:t>11</a:t>
            </a:fld>
            <a:endParaRPr lang="en-US"/>
          </a:p>
        </p:txBody>
      </p:sp>
    </p:spTree>
    <p:extLst>
      <p:ext uri="{BB962C8B-B14F-4D97-AF65-F5344CB8AC3E}">
        <p14:creationId xmlns:p14="http://schemas.microsoft.com/office/powerpoint/2010/main" val="14377461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bg>
      <p:bgPr>
        <a:blipFill dpi="0" rotWithShape="1">
          <a:blip r:embed="rId2" cstate="print">
            <a:lum/>
          </a:blip>
          <a:srcRect/>
          <a:stretch>
            <a:fillRect l="-2000" r="-2000"/>
          </a:stretch>
        </a:blipFill>
        <a:effectLst/>
      </p:bgPr>
    </p:bg>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395536" y="980728"/>
            <a:ext cx="8424936" cy="821705"/>
          </a:xfrm>
          <a:prstGeom prst="rect">
            <a:avLst/>
          </a:prstGeom>
        </p:spPr>
        <p:txBody>
          <a:bodyPr anchor="t">
            <a:normAutofit/>
          </a:bodyPr>
          <a:lstStyle>
            <a:lvl1pPr marL="0" algn="l" defTabSz="914400" rtl="0" eaLnBrk="1" latinLnBrk="0" hangingPunct="1">
              <a:defRPr lang="es-ES_tradnl" sz="2800" kern="1200" dirty="0">
                <a:solidFill>
                  <a:schemeClr val="tx1"/>
                </a:solidFill>
                <a:effectLst>
                  <a:outerShdw blurRad="50800" dist="50800" dir="5400000" algn="ctr" rotWithShape="0">
                    <a:schemeClr val="bg1"/>
                  </a:outerShdw>
                </a:effectLst>
                <a:latin typeface="Trebuchet MS" charset="0"/>
                <a:ea typeface="Trebuchet MS" charset="0"/>
                <a:cs typeface="Trebuchet MS" charset="0"/>
              </a:defRPr>
            </a:lvl1pPr>
          </a:lstStyle>
          <a:p>
            <a:r>
              <a:rPr lang="en-US" dirty="0" smtClean="0"/>
              <a:t>CLICK TO EDIT MASTER TITLE STYLE</a:t>
            </a:r>
            <a:endParaRPr lang="es-ES_tradnl" dirty="0"/>
          </a:p>
        </p:txBody>
      </p:sp>
      <p:sp>
        <p:nvSpPr>
          <p:cNvPr id="7" name="Text Placeholder 6"/>
          <p:cNvSpPr>
            <a:spLocks noGrp="1"/>
          </p:cNvSpPr>
          <p:nvPr>
            <p:ph type="body" sz="quarter" idx="10"/>
          </p:nvPr>
        </p:nvSpPr>
        <p:spPr>
          <a:xfrm>
            <a:off x="466923" y="1989138"/>
            <a:ext cx="8353549" cy="4103687"/>
          </a:xfrm>
          <a:prstGeom prst="rect">
            <a:avLst/>
          </a:prstGeom>
        </p:spPr>
        <p:txBody>
          <a:bodyPr>
            <a:normAutofit/>
          </a:bodyPr>
          <a:lstStyle>
            <a:lvl1pPr>
              <a:defRPr sz="2400">
                <a:effectLst>
                  <a:outerShdw blurRad="50800" dist="50800" dir="5400000" algn="ctr" rotWithShape="0">
                    <a:schemeClr val="bg1"/>
                  </a:outerShdw>
                </a:effectLst>
              </a:defRPr>
            </a:lvl1pPr>
            <a:lvl2pPr>
              <a:defRPr sz="2000">
                <a:effectLst>
                  <a:outerShdw blurRad="50800" dist="50800" dir="5400000" algn="ctr" rotWithShape="0">
                    <a:schemeClr val="bg1"/>
                  </a:outerShdw>
                </a:effectLst>
              </a:defRPr>
            </a:lvl2pPr>
            <a:lvl3pPr>
              <a:defRPr sz="1800">
                <a:effectLst>
                  <a:outerShdw blurRad="50800" dist="50800" dir="5400000" algn="ctr" rotWithShape="0">
                    <a:schemeClr val="bg1"/>
                  </a:outerShdw>
                </a:effectLst>
              </a:defRPr>
            </a:lvl3pPr>
            <a:lvl4pPr>
              <a:defRPr sz="1600">
                <a:effectLst>
                  <a:outerShdw blurRad="50800" dist="50800" dir="5400000" algn="ctr" rotWithShape="0">
                    <a:schemeClr val="bg1"/>
                  </a:outerShdw>
                </a:effectLst>
              </a:defRPr>
            </a:lvl4pPr>
            <a:lvl5pPr>
              <a:defRPr sz="1600">
                <a:effectLst>
                  <a:outerShdw blurRad="50800" dist="50800" dir="5400000" algn="ctr" rotWithShape="0">
                    <a:schemeClr val="bg1"/>
                  </a:outerShdw>
                </a:effect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ES_tradnl"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objetos">
    <p:bg>
      <p:bgPr>
        <a:blipFill dpi="0" rotWithShape="1">
          <a:blip r:embed="rId2" cstate="print">
            <a:lum/>
          </a:blip>
          <a:srcRect/>
          <a:stretch>
            <a:fillRect l="-2000" r="-2000"/>
          </a:stretch>
        </a:blipFill>
        <a:effectLst/>
      </p:bgPr>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2.tiff"/><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6" Type="http://schemas.openxmlformats.org/officeDocument/2006/relationships/image" Target="../media/image21.tiff"/><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4" Type="http://schemas.microsoft.com/office/2007/relationships/hdphoto" Target="../media/hdphoto1.wdp"/><Relationship Id="rId5" Type="http://schemas.openxmlformats.org/officeDocument/2006/relationships/image" Target="../media/image21.tiff"/><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5" Type="http://schemas.openxmlformats.org/officeDocument/2006/relationships/image" Target="../media/image21.tiff"/><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4.png"/><Relationship Id="rId5" Type="http://schemas.openxmlformats.org/officeDocument/2006/relationships/image" Target="../media/image21.tiff"/><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4" Type="http://schemas.microsoft.com/office/2007/relationships/hdphoto" Target="../media/hdphoto2.wdp"/><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image" Target="../media/image8.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2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8.png"/><Relationship Id="rId3" Type="http://schemas.openxmlformats.org/officeDocument/2006/relationships/image" Target="../media/image24.png"/></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8" Type="http://schemas.openxmlformats.org/officeDocument/2006/relationships/image" Target="../media/image15.png"/><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8" Type="http://schemas.openxmlformats.org/officeDocument/2006/relationships/image" Target="../media/image15.png"/><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29.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29.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9.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3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29.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9.png"/></Relationships>
</file>

<file path=ppt/slides/_rels/slide32.xml.rels><?xml version="1.0" encoding="UTF-8" standalone="yes"?>
<Relationships xmlns="http://schemas.openxmlformats.org/package/2006/relationships"><Relationship Id="rId3" Type="http://schemas.openxmlformats.org/officeDocument/2006/relationships/image" Target="../media/image31.jpeg"/><Relationship Id="rId4" Type="http://schemas.microsoft.com/office/2007/relationships/hdphoto" Target="../media/hdphoto3.wdp"/><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1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2.png"/></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9.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3.png"/></Relationships>
</file>

<file path=ppt/slides/_rels/slide38.xml.rels><?xml version="1.0" encoding="UTF-8" standalone="yes"?>
<Relationships xmlns="http://schemas.openxmlformats.org/package/2006/relationships"><Relationship Id="rId3" Type="http://schemas.openxmlformats.org/officeDocument/2006/relationships/image" Target="../media/image34.jpe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image" Target="../media/image8.png"/><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chart" Target="../charts/chart1.xml"/><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2.tif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924944"/>
            <a:ext cx="7772400" cy="1470025"/>
          </a:xfrm>
          <a:prstGeom prst="rect">
            <a:avLst/>
          </a:prstGeom>
        </p:spPr>
        <p:txBody>
          <a:bodyPr>
            <a:normAutofit/>
          </a:bodyPr>
          <a:lstStyle/>
          <a:p>
            <a:pPr algn="ctr"/>
            <a:r>
              <a:rPr lang="en-US" sz="3200" dirty="0">
                <a:solidFill>
                  <a:schemeClr val="bg1"/>
                </a:solidFill>
              </a:rPr>
              <a:t>La </a:t>
            </a:r>
            <a:r>
              <a:rPr lang="en-US" sz="3200" dirty="0" err="1">
                <a:solidFill>
                  <a:schemeClr val="bg1"/>
                </a:solidFill>
              </a:rPr>
              <a:t>Gestión</a:t>
            </a:r>
            <a:r>
              <a:rPr lang="en-US" sz="3200" dirty="0">
                <a:solidFill>
                  <a:schemeClr val="bg1"/>
                </a:solidFill>
              </a:rPr>
              <a:t> del </a:t>
            </a:r>
            <a:r>
              <a:rPr lang="en-US" sz="3200" dirty="0" err="1">
                <a:solidFill>
                  <a:schemeClr val="bg1"/>
                </a:solidFill>
              </a:rPr>
              <a:t>Talento</a:t>
            </a:r>
            <a:r>
              <a:rPr lang="en-US" sz="3200" dirty="0">
                <a:solidFill>
                  <a:schemeClr val="bg1"/>
                </a:solidFill>
              </a:rPr>
              <a:t> </a:t>
            </a:r>
            <a:r>
              <a:rPr lang="en-US" sz="3200" dirty="0" err="1">
                <a:solidFill>
                  <a:schemeClr val="bg1"/>
                </a:solidFill>
              </a:rPr>
              <a:t>como</a:t>
            </a:r>
            <a:r>
              <a:rPr lang="en-US" sz="3200" dirty="0">
                <a:solidFill>
                  <a:schemeClr val="bg1"/>
                </a:solidFill>
              </a:rPr>
              <a:t> </a:t>
            </a:r>
            <a:r>
              <a:rPr lang="en-US" sz="3200" dirty="0" err="1">
                <a:solidFill>
                  <a:schemeClr val="bg1"/>
                </a:solidFill>
              </a:rPr>
              <a:t>Estrategia</a:t>
            </a:r>
            <a:r>
              <a:rPr lang="en-US" sz="3200" dirty="0">
                <a:solidFill>
                  <a:schemeClr val="bg1"/>
                </a:solidFill>
              </a:rPr>
              <a:t> </a:t>
            </a:r>
            <a:r>
              <a:rPr lang="en-US" sz="3200" dirty="0" err="1">
                <a:solidFill>
                  <a:schemeClr val="bg1"/>
                </a:solidFill>
              </a:rPr>
              <a:t>Competitiva</a:t>
            </a:r>
            <a:endParaRPr lang="es-ES" sz="3200" dirty="0">
              <a:solidFill>
                <a:schemeClr val="bg1"/>
              </a:solidFill>
            </a:endParaRPr>
          </a:p>
        </p:txBody>
      </p:sp>
      <p:sp>
        <p:nvSpPr>
          <p:cNvPr id="3" name="2 Subtítulo"/>
          <p:cNvSpPr>
            <a:spLocks noGrp="1"/>
          </p:cNvSpPr>
          <p:nvPr>
            <p:ph type="subTitle" idx="4294967295"/>
          </p:nvPr>
        </p:nvSpPr>
        <p:spPr>
          <a:xfrm>
            <a:off x="971600" y="4581128"/>
            <a:ext cx="6400800" cy="697632"/>
          </a:xfrm>
          <a:prstGeom prst="rect">
            <a:avLst/>
          </a:prstGeom>
        </p:spPr>
        <p:txBody>
          <a:bodyPr/>
          <a:lstStyle/>
          <a:p>
            <a:pPr marL="0" indent="0">
              <a:buNone/>
            </a:pPr>
            <a:r>
              <a:rPr lang="es-ES" sz="2400" dirty="0" smtClean="0">
                <a:solidFill>
                  <a:schemeClr val="bg1"/>
                </a:solidFill>
              </a:rPr>
              <a:t>Cecilia Boggi, </a:t>
            </a:r>
            <a:r>
              <a:rPr lang="es-ES" sz="2000" dirty="0" smtClean="0">
                <a:solidFill>
                  <a:schemeClr val="bg1"/>
                </a:solidFill>
              </a:rPr>
              <a:t>MBA, PMP</a:t>
            </a:r>
          </a:p>
        </p:txBody>
      </p:sp>
    </p:spTree>
  </p:cSld>
  <p:clrMapOvr>
    <a:masterClrMapping/>
  </p:clrMapOvr>
  <p:transition spd="slow">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Organizaciones y su Desempeño en Proyectos</a:t>
            </a:r>
            <a:endParaRPr lang="en-US" dirty="0"/>
          </a:p>
        </p:txBody>
      </p:sp>
      <p:sp>
        <p:nvSpPr>
          <p:cNvPr id="30" name="Text Placeholder 4"/>
          <p:cNvSpPr txBox="1">
            <a:spLocks/>
          </p:cNvSpPr>
          <p:nvPr/>
        </p:nvSpPr>
        <p:spPr bwMode="auto">
          <a:xfrm>
            <a:off x="1752600" y="6021288"/>
            <a:ext cx="7277100" cy="2460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indent="0" algn="r" eaLnBrk="1" hangingPunct="1">
              <a:spcBef>
                <a:spcPct val="20000"/>
              </a:spcBef>
            </a:pPr>
            <a:r>
              <a:rPr lang="en-US" sz="1200" dirty="0">
                <a:latin typeface="+mn-lt"/>
                <a:ea typeface="+mn-ea"/>
                <a:cs typeface="+mn-cs"/>
              </a:rPr>
              <a:t>Fuente: </a:t>
            </a:r>
            <a:r>
              <a:rPr lang="en-US" sz="1200" dirty="0" smtClean="0">
                <a:latin typeface="+mn-lt"/>
                <a:ea typeface="+mn-ea"/>
                <a:cs typeface="+mn-cs"/>
              </a:rPr>
              <a:t>2015 Pulse </a:t>
            </a:r>
            <a:r>
              <a:rPr lang="en-US" sz="1200" dirty="0">
                <a:latin typeface="+mn-lt"/>
                <a:ea typeface="+mn-ea"/>
                <a:cs typeface="+mn-cs"/>
              </a:rPr>
              <a:t>of the Profession™ Capturing the Value of Project Management</a:t>
            </a:r>
          </a:p>
        </p:txBody>
      </p:sp>
      <p:sp>
        <p:nvSpPr>
          <p:cNvPr id="3" name="TextBox 2"/>
          <p:cNvSpPr txBox="1"/>
          <p:nvPr/>
        </p:nvSpPr>
        <p:spPr>
          <a:xfrm>
            <a:off x="-623381" y="2582194"/>
            <a:ext cx="248673" cy="439882"/>
          </a:xfrm>
          <a:prstGeom prst="rect">
            <a:avLst/>
          </a:prstGeom>
          <a:noFill/>
        </p:spPr>
        <p:txBody>
          <a:bodyPr wrap="square" rtlCol="0">
            <a:spAutoFit/>
          </a:bodyPr>
          <a:lstStyle/>
          <a:p>
            <a:endParaRPr lang="en-US" dirty="0"/>
          </a:p>
        </p:txBody>
      </p:sp>
      <p:graphicFrame>
        <p:nvGraphicFramePr>
          <p:cNvPr id="6" name="Diagram 5"/>
          <p:cNvGraphicFramePr/>
          <p:nvPr>
            <p:extLst>
              <p:ext uri="{D42A27DB-BD31-4B8C-83A1-F6EECF244321}">
                <p14:modId xmlns:p14="http://schemas.microsoft.com/office/powerpoint/2010/main" val="141250612"/>
              </p:ext>
            </p:extLst>
          </p:nvPr>
        </p:nvGraphicFramePr>
        <p:xfrm>
          <a:off x="395536" y="1556792"/>
          <a:ext cx="8208912" cy="4680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00622592"/>
      </p:ext>
    </p:extLst>
  </p:cSld>
  <p:clrMapOvr>
    <a:masterClrMapping/>
  </p:clrMapOvr>
  <p:transition spd="slow">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8" name="Text Placeholder 4"/>
          <p:cNvSpPr txBox="1">
            <a:spLocks/>
          </p:cNvSpPr>
          <p:nvPr/>
        </p:nvSpPr>
        <p:spPr bwMode="auto">
          <a:xfrm>
            <a:off x="1524000" y="5867400"/>
            <a:ext cx="7277100" cy="2460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indent="0" algn="r" eaLnBrk="1" hangingPunct="1">
              <a:spcBef>
                <a:spcPct val="20000"/>
              </a:spcBef>
            </a:pPr>
            <a:r>
              <a:rPr lang="en-US" sz="1200" dirty="0" err="1">
                <a:latin typeface="+mn-lt"/>
                <a:ea typeface="+mn-ea"/>
                <a:cs typeface="+mn-cs"/>
              </a:rPr>
              <a:t>Fuente</a:t>
            </a:r>
            <a:r>
              <a:rPr lang="en-US" sz="1200" dirty="0">
                <a:latin typeface="+mn-lt"/>
                <a:ea typeface="+mn-ea"/>
                <a:cs typeface="+mn-cs"/>
              </a:rPr>
              <a:t>: </a:t>
            </a:r>
            <a:r>
              <a:rPr lang="en-US" sz="1200" dirty="0" err="1">
                <a:latin typeface="+mn-lt"/>
                <a:ea typeface="+mn-ea"/>
                <a:cs typeface="+mn-cs"/>
              </a:rPr>
              <a:t>Encuesta</a:t>
            </a:r>
            <a:r>
              <a:rPr lang="en-US" sz="1200" dirty="0">
                <a:latin typeface="+mn-lt"/>
                <a:ea typeface="+mn-ea"/>
                <a:cs typeface="+mn-cs"/>
              </a:rPr>
              <a:t> </a:t>
            </a:r>
            <a:r>
              <a:rPr lang="en-US" sz="1200" dirty="0" err="1">
                <a:latin typeface="+mn-lt"/>
                <a:ea typeface="+mn-ea"/>
                <a:cs typeface="+mn-cs"/>
              </a:rPr>
              <a:t>realizada</a:t>
            </a:r>
            <a:r>
              <a:rPr lang="en-US" sz="1200" dirty="0">
                <a:latin typeface="+mn-lt"/>
                <a:ea typeface="+mn-ea"/>
                <a:cs typeface="+mn-cs"/>
              </a:rPr>
              <a:t> </a:t>
            </a:r>
            <a:r>
              <a:rPr lang="en-US" sz="1200" dirty="0" err="1">
                <a:latin typeface="+mn-lt"/>
                <a:ea typeface="+mn-ea"/>
                <a:cs typeface="+mn-cs"/>
              </a:rPr>
              <a:t>por</a:t>
            </a:r>
            <a:r>
              <a:rPr lang="en-US" sz="1200" dirty="0">
                <a:latin typeface="+mn-lt"/>
                <a:ea typeface="+mn-ea"/>
                <a:cs typeface="+mn-cs"/>
              </a:rPr>
              <a:t> Boston Consulting  Group </a:t>
            </a:r>
          </a:p>
          <a:p>
            <a:pPr marL="0" indent="0" algn="r" eaLnBrk="1" hangingPunct="1">
              <a:spcBef>
                <a:spcPct val="20000"/>
              </a:spcBef>
            </a:pPr>
            <a:r>
              <a:rPr lang="en-US" sz="1200" dirty="0">
                <a:latin typeface="+mn-lt"/>
                <a:ea typeface="+mn-ea"/>
                <a:cs typeface="+mn-cs"/>
              </a:rPr>
              <a:t>y </a:t>
            </a:r>
            <a:r>
              <a:rPr lang="en-US" sz="1200" dirty="0" err="1">
                <a:latin typeface="+mn-lt"/>
                <a:ea typeface="+mn-ea"/>
                <a:cs typeface="+mn-cs"/>
              </a:rPr>
              <a:t>Asociación</a:t>
            </a:r>
            <a:r>
              <a:rPr lang="en-US" sz="1200" dirty="0">
                <a:latin typeface="+mn-lt"/>
                <a:ea typeface="+mn-ea"/>
                <a:cs typeface="+mn-cs"/>
              </a:rPr>
              <a:t> </a:t>
            </a:r>
            <a:r>
              <a:rPr lang="en-US" sz="1200" dirty="0" err="1">
                <a:latin typeface="+mn-lt"/>
                <a:ea typeface="+mn-ea"/>
                <a:cs typeface="+mn-cs"/>
              </a:rPr>
              <a:t>Europea</a:t>
            </a:r>
            <a:r>
              <a:rPr lang="en-US" sz="1200" dirty="0">
                <a:latin typeface="+mn-lt"/>
                <a:ea typeface="+mn-ea"/>
                <a:cs typeface="+mn-cs"/>
              </a:rPr>
              <a:t> de </a:t>
            </a:r>
            <a:r>
              <a:rPr lang="en-US" sz="1200" dirty="0" err="1">
                <a:latin typeface="+mn-lt"/>
                <a:ea typeface="+mn-ea"/>
                <a:cs typeface="+mn-cs"/>
              </a:rPr>
              <a:t>Gestión</a:t>
            </a:r>
            <a:r>
              <a:rPr lang="en-US" sz="1200" dirty="0">
                <a:latin typeface="+mn-lt"/>
                <a:ea typeface="+mn-ea"/>
                <a:cs typeface="+mn-cs"/>
              </a:rPr>
              <a:t> de Personal</a:t>
            </a:r>
          </a:p>
        </p:txBody>
      </p:sp>
      <p:sp>
        <p:nvSpPr>
          <p:cNvPr id="5" name="Title 4"/>
          <p:cNvSpPr>
            <a:spLocks noGrp="1"/>
          </p:cNvSpPr>
          <p:nvPr>
            <p:ph type="title"/>
          </p:nvPr>
        </p:nvSpPr>
        <p:spPr>
          <a:prstGeom prst="rect">
            <a:avLst/>
          </a:prstGeom>
        </p:spPr>
        <p:txBody>
          <a:bodyPr/>
          <a:lstStyle/>
          <a:p>
            <a:r>
              <a:rPr lang="es-CL" dirty="0" smtClean="0"/>
              <a:t>Foco en Gestión del Talento</a:t>
            </a:r>
            <a:endParaRPr lang="en-US" dirty="0"/>
          </a:p>
        </p:txBody>
      </p:sp>
      <p:sp>
        <p:nvSpPr>
          <p:cNvPr id="25" name="Content Placeholder 7"/>
          <p:cNvSpPr txBox="1">
            <a:spLocks/>
          </p:cNvSpPr>
          <p:nvPr/>
        </p:nvSpPr>
        <p:spPr bwMode="auto">
          <a:xfrm>
            <a:off x="495300" y="2515546"/>
            <a:ext cx="8305800" cy="1921565"/>
          </a:xfrm>
          <a:prstGeom prst="rect">
            <a:avLst/>
          </a:prstGeom>
        </p:spPr>
        <p:txBody>
          <a:bodyPr>
            <a:noAutofit/>
          </a:bodyPr>
          <a:lstStyle>
            <a:defPPr>
              <a:defRPr lang="en-US"/>
            </a:defPPr>
            <a:lvl1pPr indent="0" algn="ctr" fontAlgn="base">
              <a:lnSpc>
                <a:spcPct val="130000"/>
              </a:lnSpc>
              <a:spcBef>
                <a:spcPct val="20000"/>
              </a:spcBef>
              <a:spcAft>
                <a:spcPct val="0"/>
              </a:spcAft>
              <a:buClr>
                <a:srgbClr val="007AC2"/>
              </a:buClr>
              <a:buNone/>
              <a:defRPr sz="2400" i="1">
                <a:solidFill>
                  <a:srgbClr val="800000"/>
                </a:solidFill>
                <a:latin typeface="Calibri" charset="0"/>
                <a:cs typeface="Verdana" charset="0"/>
              </a:defRPr>
            </a:lvl1pPr>
            <a:lvl2pPr marL="742950" indent="-285750" fontAlgn="base">
              <a:lnSpc>
                <a:spcPct val="110000"/>
              </a:lnSpc>
              <a:spcBef>
                <a:spcPct val="20000"/>
              </a:spcBef>
              <a:spcAft>
                <a:spcPct val="0"/>
              </a:spcAft>
              <a:buChar char="–"/>
              <a:defRPr sz="2000">
                <a:solidFill>
                  <a:srgbClr val="455560"/>
                </a:solidFill>
              </a:defRPr>
            </a:lvl2pPr>
            <a:lvl3pPr marL="1085850" indent="-228600" fontAlgn="base">
              <a:spcBef>
                <a:spcPct val="20000"/>
              </a:spcBef>
              <a:spcAft>
                <a:spcPct val="0"/>
              </a:spcAft>
              <a:buChar char="•"/>
              <a:defRPr sz="2000">
                <a:solidFill>
                  <a:srgbClr val="455560"/>
                </a:solidFill>
              </a:defRPr>
            </a:lvl3pPr>
            <a:lvl4pPr marL="1428750" indent="-228600" fontAlgn="base">
              <a:spcBef>
                <a:spcPct val="20000"/>
              </a:spcBef>
              <a:spcAft>
                <a:spcPct val="0"/>
              </a:spcAft>
              <a:buChar char="–"/>
              <a:defRPr sz="2000">
                <a:solidFill>
                  <a:srgbClr val="455560"/>
                </a:solidFill>
              </a:defRPr>
            </a:lvl4pPr>
            <a:lvl5pPr marL="1771650" indent="-228600" fontAlgn="base">
              <a:spcBef>
                <a:spcPct val="20000"/>
              </a:spcBef>
              <a:spcAft>
                <a:spcPct val="0"/>
              </a:spcAft>
              <a:buChar char="»"/>
              <a:defRPr sz="2000">
                <a:solidFill>
                  <a:srgbClr val="455560"/>
                </a:solidFill>
              </a:defRPr>
            </a:lvl5pPr>
            <a:lvl6pPr marL="2228850" indent="-228600" fontAlgn="base">
              <a:spcBef>
                <a:spcPct val="20000"/>
              </a:spcBef>
              <a:spcAft>
                <a:spcPct val="0"/>
              </a:spcAft>
              <a:buChar char="»"/>
              <a:defRPr sz="2000">
                <a:solidFill>
                  <a:srgbClr val="455560"/>
                </a:solidFill>
              </a:defRPr>
            </a:lvl6pPr>
            <a:lvl7pPr marL="2686050" indent="-228600" fontAlgn="base">
              <a:spcBef>
                <a:spcPct val="20000"/>
              </a:spcBef>
              <a:spcAft>
                <a:spcPct val="0"/>
              </a:spcAft>
              <a:buChar char="»"/>
              <a:defRPr sz="2000">
                <a:solidFill>
                  <a:srgbClr val="455560"/>
                </a:solidFill>
              </a:defRPr>
            </a:lvl7pPr>
            <a:lvl8pPr marL="3143250" indent="-228600" fontAlgn="base">
              <a:spcBef>
                <a:spcPct val="20000"/>
              </a:spcBef>
              <a:spcAft>
                <a:spcPct val="0"/>
              </a:spcAft>
              <a:buChar char="»"/>
              <a:defRPr sz="2000">
                <a:solidFill>
                  <a:srgbClr val="455560"/>
                </a:solidFill>
              </a:defRPr>
            </a:lvl8pPr>
            <a:lvl9pPr marL="3600450" indent="-228600" fontAlgn="base">
              <a:spcBef>
                <a:spcPct val="20000"/>
              </a:spcBef>
              <a:spcAft>
                <a:spcPct val="0"/>
              </a:spcAft>
              <a:buChar char="»"/>
              <a:defRPr sz="2000">
                <a:solidFill>
                  <a:srgbClr val="455560"/>
                </a:solidFill>
              </a:defRPr>
            </a:lvl9pPr>
          </a:lstStyle>
          <a:p>
            <a:pPr>
              <a:lnSpc>
                <a:spcPct val="100000"/>
              </a:lnSpc>
            </a:pPr>
            <a:r>
              <a:rPr lang="es-CL" sz="3200" b="1" dirty="0">
                <a:solidFill>
                  <a:srgbClr val="C80037"/>
                </a:solidFill>
                <a:latin typeface="Arial"/>
                <a:cs typeface="Arial"/>
              </a:rPr>
              <a:t>Una empresa con talentos </a:t>
            </a:r>
            <a:endParaRPr lang="es-CL" sz="3200" b="1" dirty="0" smtClean="0">
              <a:solidFill>
                <a:srgbClr val="C80037"/>
              </a:solidFill>
              <a:latin typeface="Arial"/>
              <a:cs typeface="Arial"/>
            </a:endParaRPr>
          </a:p>
          <a:p>
            <a:pPr>
              <a:lnSpc>
                <a:spcPct val="100000"/>
              </a:lnSpc>
            </a:pPr>
            <a:r>
              <a:rPr lang="es-CL" sz="3200" b="1" dirty="0" smtClean="0">
                <a:solidFill>
                  <a:srgbClr val="C80037"/>
                </a:solidFill>
                <a:latin typeface="Arial"/>
                <a:cs typeface="Arial"/>
              </a:rPr>
              <a:t>es </a:t>
            </a:r>
            <a:r>
              <a:rPr lang="es-CL" sz="3200" b="1" dirty="0">
                <a:solidFill>
                  <a:srgbClr val="C80037"/>
                </a:solidFill>
                <a:latin typeface="Arial"/>
                <a:cs typeface="Arial"/>
              </a:rPr>
              <a:t>una empresa competitiva  </a:t>
            </a:r>
            <a:endParaRPr lang="es-CL" sz="3200" b="1" dirty="0" smtClean="0">
              <a:solidFill>
                <a:srgbClr val="C80037"/>
              </a:solidFill>
              <a:latin typeface="Arial"/>
              <a:cs typeface="Arial"/>
            </a:endParaRPr>
          </a:p>
          <a:p>
            <a:pPr>
              <a:lnSpc>
                <a:spcPct val="100000"/>
              </a:lnSpc>
            </a:pPr>
            <a:r>
              <a:rPr lang="es-CL" sz="3200" b="1" dirty="0" smtClean="0">
                <a:solidFill>
                  <a:srgbClr val="C80037"/>
                </a:solidFill>
                <a:latin typeface="Arial"/>
                <a:cs typeface="Arial"/>
              </a:rPr>
              <a:t>y </a:t>
            </a:r>
            <a:r>
              <a:rPr lang="es-CL" sz="3200" b="1" dirty="0">
                <a:solidFill>
                  <a:srgbClr val="C80037"/>
                </a:solidFill>
                <a:latin typeface="Arial"/>
                <a:cs typeface="Arial"/>
              </a:rPr>
              <a:t>dispuesta a </a:t>
            </a:r>
            <a:r>
              <a:rPr lang="es-CL" sz="3200" b="1" dirty="0" smtClean="0">
                <a:solidFill>
                  <a:srgbClr val="C80037"/>
                </a:solidFill>
                <a:latin typeface="Arial"/>
                <a:cs typeface="Arial"/>
              </a:rPr>
              <a:t>enfrentarse </a:t>
            </a:r>
            <a:r>
              <a:rPr lang="es-CL" sz="3200" b="1" dirty="0">
                <a:solidFill>
                  <a:srgbClr val="C80037"/>
                </a:solidFill>
                <a:latin typeface="Arial"/>
                <a:cs typeface="Arial"/>
              </a:rPr>
              <a:t>a desafíos</a:t>
            </a:r>
            <a:r>
              <a:rPr lang="es-CL" sz="3200" b="1" dirty="0" smtClean="0">
                <a:solidFill>
                  <a:srgbClr val="C80037"/>
                </a:solidFill>
                <a:latin typeface="Arial"/>
                <a:cs typeface="Arial"/>
              </a:rPr>
              <a:t>.</a:t>
            </a:r>
            <a:endParaRPr lang="es-CL" sz="3200" b="1" dirty="0">
              <a:solidFill>
                <a:srgbClr val="C80037"/>
              </a:solidFill>
              <a:latin typeface="Arial"/>
              <a:cs typeface="Arial"/>
            </a:endParaRPr>
          </a:p>
        </p:txBody>
      </p:sp>
      <p:sp>
        <p:nvSpPr>
          <p:cNvPr id="36" name="Oval 35"/>
          <p:cNvSpPr/>
          <p:nvPr/>
        </p:nvSpPr>
        <p:spPr>
          <a:xfrm>
            <a:off x="7671732" y="980728"/>
            <a:ext cx="1148740" cy="1148740"/>
          </a:xfrm>
          <a:prstGeom prst="ellipse">
            <a:avLst/>
          </a:prstGeom>
          <a:blipFill>
            <a:blip r:embed="rId3">
              <a:extLst>
                <a:ext uri="{28A0092B-C50C-407E-A947-70E740481C1C}">
                  <a14:useLocalDpi xmlns:a14="http://schemas.microsoft.com/office/drawing/2010/main" val="0"/>
                </a:ext>
              </a:extLst>
            </a:blip>
            <a:srcRect/>
            <a:stretch>
              <a:fillRect l="-4000" r="-4000"/>
            </a:stretch>
          </a:blipFill>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1665608799"/>
      </p:ext>
    </p:extLst>
  </p:cSld>
  <p:clrMapOvr>
    <a:masterClrMapping/>
  </p:clrMapOvr>
  <p:transition spd="slow">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lstStyle/>
          <a:p>
            <a:r>
              <a:rPr lang="es-CL" dirty="0"/>
              <a:t>Foco en Gestión del Talento</a:t>
            </a:r>
            <a:endParaRPr lang="en-US" dirty="0"/>
          </a:p>
        </p:txBody>
      </p:sp>
      <p:pic>
        <p:nvPicPr>
          <p:cNvPr id="3" name="Picture 2"/>
          <p:cNvPicPr>
            <a:picLocks noChangeAspect="1"/>
          </p:cNvPicPr>
          <p:nvPr/>
        </p:nvPicPr>
        <p:blipFill>
          <a:blip r:embed="rId3">
            <a:grayscl/>
          </a:blip>
          <a:stretch>
            <a:fillRect/>
          </a:stretch>
        </p:blipFill>
        <p:spPr>
          <a:xfrm>
            <a:off x="3024436" y="1484784"/>
            <a:ext cx="6119563" cy="4479571"/>
          </a:xfrm>
          <a:prstGeom prst="rect">
            <a:avLst/>
          </a:prstGeom>
          <a:solidFill>
            <a:schemeClr val="bg1"/>
          </a:solidFill>
        </p:spPr>
      </p:pic>
      <p:sp>
        <p:nvSpPr>
          <p:cNvPr id="4" name="Text Placeholder 3"/>
          <p:cNvSpPr txBox="1">
            <a:spLocks/>
          </p:cNvSpPr>
          <p:nvPr/>
        </p:nvSpPr>
        <p:spPr bwMode="auto">
          <a:xfrm>
            <a:off x="2781300" y="6096000"/>
            <a:ext cx="6286500" cy="323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spcBef>
                <a:spcPct val="20000"/>
              </a:spcBef>
            </a:pPr>
            <a:r>
              <a:rPr lang="en-US" sz="1200" dirty="0">
                <a:latin typeface="+mn-lt"/>
                <a:ea typeface="+mn-ea"/>
                <a:cs typeface="+mn-cs"/>
              </a:rPr>
              <a:t>Source: 2014 Pulse of the Profession™ Report</a:t>
            </a:r>
          </a:p>
        </p:txBody>
      </p:sp>
      <p:sp>
        <p:nvSpPr>
          <p:cNvPr id="5" name="TextBox 4"/>
          <p:cNvSpPr txBox="1"/>
          <p:nvPr/>
        </p:nvSpPr>
        <p:spPr>
          <a:xfrm>
            <a:off x="152400" y="1802433"/>
            <a:ext cx="3123456" cy="2616101"/>
          </a:xfrm>
          <a:prstGeom prst="rect">
            <a:avLst/>
          </a:prstGeom>
          <a:noFill/>
        </p:spPr>
        <p:txBody>
          <a:bodyPr wrap="square" rtlCol="0">
            <a:spAutoFit/>
          </a:bodyPr>
          <a:lstStyle/>
          <a:p>
            <a:r>
              <a:rPr lang="en-US" sz="2800" b="1" i="1" dirty="0">
                <a:solidFill>
                  <a:srgbClr val="C80037"/>
                </a:solidFill>
              </a:rPr>
              <a:t>La </a:t>
            </a:r>
            <a:r>
              <a:rPr lang="en-US" sz="2800" b="1" i="1" dirty="0" err="1">
                <a:solidFill>
                  <a:srgbClr val="C80037"/>
                </a:solidFill>
              </a:rPr>
              <a:t>gestión</a:t>
            </a:r>
            <a:r>
              <a:rPr lang="en-US" sz="2800" b="1" i="1" dirty="0">
                <a:solidFill>
                  <a:srgbClr val="C80037"/>
                </a:solidFill>
              </a:rPr>
              <a:t> </a:t>
            </a:r>
            <a:r>
              <a:rPr lang="en-US" sz="2800" b="1" i="1" dirty="0" err="1">
                <a:solidFill>
                  <a:srgbClr val="C80037"/>
                </a:solidFill>
              </a:rPr>
              <a:t>eficaz</a:t>
            </a:r>
            <a:r>
              <a:rPr lang="en-US" sz="2800" b="1" i="1" dirty="0">
                <a:solidFill>
                  <a:srgbClr val="C80037"/>
                </a:solidFill>
              </a:rPr>
              <a:t> </a:t>
            </a:r>
            <a:r>
              <a:rPr lang="en-US" sz="2800" b="1" i="1" dirty="0" smtClean="0">
                <a:solidFill>
                  <a:srgbClr val="C80037"/>
                </a:solidFill>
              </a:rPr>
              <a:t>del </a:t>
            </a:r>
            <a:r>
              <a:rPr lang="en-US" sz="2800" b="1" i="1" dirty="0" err="1" smtClean="0">
                <a:solidFill>
                  <a:srgbClr val="C80037"/>
                </a:solidFill>
              </a:rPr>
              <a:t>talento</a:t>
            </a:r>
            <a:r>
              <a:rPr lang="en-US" sz="2800" b="1" i="1" dirty="0" smtClean="0">
                <a:solidFill>
                  <a:srgbClr val="C80037"/>
                </a:solidFill>
              </a:rPr>
              <a:t> </a:t>
            </a:r>
            <a:r>
              <a:rPr lang="en-US" sz="2800" b="1" i="1" dirty="0" err="1">
                <a:solidFill>
                  <a:srgbClr val="C80037"/>
                </a:solidFill>
              </a:rPr>
              <a:t>es</a:t>
            </a:r>
            <a:r>
              <a:rPr lang="en-US" sz="2800" b="1" i="1" dirty="0">
                <a:solidFill>
                  <a:srgbClr val="C80037"/>
                </a:solidFill>
              </a:rPr>
              <a:t> </a:t>
            </a:r>
            <a:r>
              <a:rPr lang="en-US" sz="2800" b="1" i="1" dirty="0" err="1">
                <a:solidFill>
                  <a:srgbClr val="C80037"/>
                </a:solidFill>
              </a:rPr>
              <a:t>más</a:t>
            </a:r>
            <a:r>
              <a:rPr lang="en-US" sz="2800" b="1" i="1" dirty="0">
                <a:solidFill>
                  <a:srgbClr val="C80037"/>
                </a:solidFill>
              </a:rPr>
              <a:t> </a:t>
            </a:r>
            <a:r>
              <a:rPr lang="en-US" sz="2800" b="1" i="1" dirty="0" err="1">
                <a:solidFill>
                  <a:srgbClr val="C80037"/>
                </a:solidFill>
              </a:rPr>
              <a:t>predominante</a:t>
            </a:r>
            <a:r>
              <a:rPr lang="en-US" sz="2800" b="1" i="1" dirty="0">
                <a:solidFill>
                  <a:srgbClr val="C80037"/>
                </a:solidFill>
              </a:rPr>
              <a:t> en </a:t>
            </a:r>
            <a:r>
              <a:rPr lang="en-US" sz="2800" b="1" i="1" dirty="0" err="1">
                <a:solidFill>
                  <a:srgbClr val="C80037"/>
                </a:solidFill>
              </a:rPr>
              <a:t>las</a:t>
            </a:r>
            <a:r>
              <a:rPr lang="en-US" sz="2800" b="1" i="1" dirty="0">
                <a:solidFill>
                  <a:srgbClr val="C80037"/>
                </a:solidFill>
              </a:rPr>
              <a:t> </a:t>
            </a:r>
            <a:r>
              <a:rPr lang="en-US" sz="2400" b="1" i="1" dirty="0" err="1">
                <a:solidFill>
                  <a:srgbClr val="EC671C"/>
                </a:solidFill>
                <a:latin typeface="Arial"/>
                <a:cs typeface="Arial"/>
              </a:rPr>
              <a:t>organizaciones</a:t>
            </a:r>
            <a:r>
              <a:rPr lang="en-US" sz="2400" b="1" i="1" dirty="0">
                <a:solidFill>
                  <a:srgbClr val="EC671C"/>
                </a:solidFill>
                <a:latin typeface="Arial"/>
                <a:cs typeface="Arial"/>
              </a:rPr>
              <a:t> de alto </a:t>
            </a:r>
            <a:r>
              <a:rPr lang="en-US" sz="2400" b="1" i="1" dirty="0" err="1">
                <a:solidFill>
                  <a:srgbClr val="EC671C"/>
                </a:solidFill>
                <a:latin typeface="Arial"/>
                <a:cs typeface="Arial"/>
              </a:rPr>
              <a:t>desempeño</a:t>
            </a:r>
            <a:r>
              <a:rPr lang="en-US" sz="2400" b="1" i="1" dirty="0">
                <a:solidFill>
                  <a:srgbClr val="EC671C"/>
                </a:solidFill>
                <a:latin typeface="Arial"/>
                <a:cs typeface="Arial"/>
              </a:rPr>
              <a:t> </a:t>
            </a:r>
          </a:p>
          <a:p>
            <a:endParaRPr lang="en-US" sz="2800" b="1" i="1" dirty="0">
              <a:solidFill>
                <a:srgbClr val="800000"/>
              </a:solidFill>
            </a:endParaRPr>
          </a:p>
        </p:txBody>
      </p:sp>
      <p:pic>
        <p:nvPicPr>
          <p:cNvPr id="6" name="Picture 5"/>
          <p:cNvPicPr>
            <a:picLocks noChangeAspect="1"/>
          </p:cNvPicPr>
          <p:nvPr/>
        </p:nvPicPr>
        <p:blipFill>
          <a:blip r:embed="rId4">
            <a:clrChange>
              <a:clrFrom>
                <a:srgbClr val="FFFFFF"/>
              </a:clrFrom>
              <a:clrTo>
                <a:srgbClr val="FFFFFF">
                  <a:alpha val="0"/>
                </a:srgbClr>
              </a:clrTo>
            </a:clrChange>
          </a:blip>
          <a:stretch>
            <a:fillRect/>
          </a:stretch>
        </p:blipFill>
        <p:spPr>
          <a:xfrm>
            <a:off x="250751" y="3840209"/>
            <a:ext cx="2675334" cy="2448272"/>
          </a:xfrm>
          <a:prstGeom prst="rect">
            <a:avLst/>
          </a:prstGeom>
        </p:spPr>
      </p:pic>
    </p:spTree>
    <p:extLst>
      <p:ext uri="{BB962C8B-B14F-4D97-AF65-F5344CB8AC3E}">
        <p14:creationId xmlns:p14="http://schemas.microsoft.com/office/powerpoint/2010/main" val="334069986"/>
      </p:ext>
    </p:extLst>
  </p:cSld>
  <p:clrMapOvr>
    <a:masterClrMapping/>
  </p:clrMapOvr>
  <p:transition spd="slow">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prstGeom prst="rect">
            <a:avLst/>
          </a:prstGeom>
        </p:spPr>
        <p:txBody>
          <a:bodyPr>
            <a:normAutofit/>
          </a:bodyPr>
          <a:lstStyle/>
          <a:p>
            <a:r>
              <a:rPr lang="es-CL" dirty="0" smtClean="0"/>
              <a:t>Foco en Gestión del Talento</a:t>
            </a:r>
            <a:endParaRPr lang="en-US" dirty="0"/>
          </a:p>
        </p:txBody>
      </p:sp>
      <p:sp>
        <p:nvSpPr>
          <p:cNvPr id="19" name="Content Placeholder 6"/>
          <p:cNvSpPr txBox="1">
            <a:spLocks/>
          </p:cNvSpPr>
          <p:nvPr/>
        </p:nvSpPr>
        <p:spPr>
          <a:xfrm>
            <a:off x="395536" y="3987046"/>
            <a:ext cx="8299648" cy="1648779"/>
          </a:xfrm>
          <a:prstGeom prst="rect">
            <a:avLst/>
          </a:prstGeom>
        </p:spPr>
        <p:txBody>
          <a:bodyPr>
            <a:normAutofit lnSpcReduction="10000"/>
          </a:bodyPr>
          <a:lstStyle>
            <a:lvl1pPr marL="342900" indent="-342900" algn="l" rtl="0" eaLnBrk="1" fontAlgn="base" hangingPunct="1">
              <a:lnSpc>
                <a:spcPct val="130000"/>
              </a:lnSpc>
              <a:spcBef>
                <a:spcPct val="20000"/>
              </a:spcBef>
              <a:spcAft>
                <a:spcPct val="0"/>
              </a:spcAft>
              <a:buClr>
                <a:srgbClr val="007AC2"/>
              </a:buClr>
              <a:buChar char="•"/>
              <a:defRPr sz="2000">
                <a:solidFill>
                  <a:srgbClr val="455560"/>
                </a:solidFill>
                <a:latin typeface="+mn-lt"/>
                <a:ea typeface="+mn-ea"/>
                <a:cs typeface="+mn-cs"/>
              </a:defRPr>
            </a:lvl1pPr>
            <a:lvl2pPr marL="742950" indent="-285750" algn="l" rtl="0" eaLnBrk="1" fontAlgn="base" hangingPunct="1">
              <a:lnSpc>
                <a:spcPct val="110000"/>
              </a:lnSpc>
              <a:spcBef>
                <a:spcPct val="20000"/>
              </a:spcBef>
              <a:spcAft>
                <a:spcPct val="0"/>
              </a:spcAft>
              <a:buChar char="–"/>
              <a:defRPr sz="2000">
                <a:solidFill>
                  <a:srgbClr val="455560"/>
                </a:solidFill>
                <a:latin typeface="+mn-lt"/>
              </a:defRPr>
            </a:lvl2pPr>
            <a:lvl3pPr marL="1085850" indent="-228600" algn="l" rtl="0" eaLnBrk="1" fontAlgn="base" hangingPunct="1">
              <a:spcBef>
                <a:spcPct val="20000"/>
              </a:spcBef>
              <a:spcAft>
                <a:spcPct val="0"/>
              </a:spcAft>
              <a:buChar char="•"/>
              <a:defRPr sz="2000">
                <a:solidFill>
                  <a:srgbClr val="455560"/>
                </a:solidFill>
                <a:latin typeface="+mn-lt"/>
              </a:defRPr>
            </a:lvl3pPr>
            <a:lvl4pPr marL="1428750" indent="-228600" algn="l" rtl="0" eaLnBrk="1" fontAlgn="base" hangingPunct="1">
              <a:spcBef>
                <a:spcPct val="20000"/>
              </a:spcBef>
              <a:spcAft>
                <a:spcPct val="0"/>
              </a:spcAft>
              <a:buChar char="–"/>
              <a:defRPr sz="2000">
                <a:solidFill>
                  <a:srgbClr val="455560"/>
                </a:solidFill>
                <a:latin typeface="+mn-lt"/>
              </a:defRPr>
            </a:lvl4pPr>
            <a:lvl5pPr marL="1771650" indent="-228600" algn="l" rtl="0" eaLnBrk="1" fontAlgn="base" hangingPunct="1">
              <a:spcBef>
                <a:spcPct val="20000"/>
              </a:spcBef>
              <a:spcAft>
                <a:spcPct val="0"/>
              </a:spcAft>
              <a:buChar char="»"/>
              <a:defRPr sz="2000">
                <a:solidFill>
                  <a:srgbClr val="455560"/>
                </a:solidFill>
                <a:latin typeface="+mn-lt"/>
              </a:defRPr>
            </a:lvl5pPr>
            <a:lvl6pPr marL="2228850" indent="-228600" algn="l" rtl="0" eaLnBrk="1" fontAlgn="base" hangingPunct="1">
              <a:spcBef>
                <a:spcPct val="20000"/>
              </a:spcBef>
              <a:spcAft>
                <a:spcPct val="0"/>
              </a:spcAft>
              <a:buChar char="»"/>
              <a:defRPr sz="2000">
                <a:solidFill>
                  <a:srgbClr val="455560"/>
                </a:solidFill>
                <a:latin typeface="+mn-lt"/>
              </a:defRPr>
            </a:lvl6pPr>
            <a:lvl7pPr marL="2686050" indent="-228600" algn="l" rtl="0" eaLnBrk="1" fontAlgn="base" hangingPunct="1">
              <a:spcBef>
                <a:spcPct val="20000"/>
              </a:spcBef>
              <a:spcAft>
                <a:spcPct val="0"/>
              </a:spcAft>
              <a:buChar char="»"/>
              <a:defRPr sz="2000">
                <a:solidFill>
                  <a:srgbClr val="455560"/>
                </a:solidFill>
                <a:latin typeface="+mn-lt"/>
              </a:defRPr>
            </a:lvl7pPr>
            <a:lvl8pPr marL="3143250" indent="-228600" algn="l" rtl="0" eaLnBrk="1" fontAlgn="base" hangingPunct="1">
              <a:spcBef>
                <a:spcPct val="20000"/>
              </a:spcBef>
              <a:spcAft>
                <a:spcPct val="0"/>
              </a:spcAft>
              <a:buChar char="»"/>
              <a:defRPr sz="2000">
                <a:solidFill>
                  <a:srgbClr val="455560"/>
                </a:solidFill>
                <a:latin typeface="+mn-lt"/>
              </a:defRPr>
            </a:lvl8pPr>
            <a:lvl9pPr marL="3600450" indent="-228600" algn="l" rtl="0" eaLnBrk="1" fontAlgn="base" hangingPunct="1">
              <a:spcBef>
                <a:spcPct val="20000"/>
              </a:spcBef>
              <a:spcAft>
                <a:spcPct val="0"/>
              </a:spcAft>
              <a:buChar char="»"/>
              <a:defRPr sz="2000">
                <a:solidFill>
                  <a:srgbClr val="455560"/>
                </a:solidFill>
                <a:latin typeface="+mn-lt"/>
              </a:defRPr>
            </a:lvl9pPr>
          </a:lstStyle>
          <a:p>
            <a:r>
              <a:rPr lang="es-CL" sz="2400" b="1" i="1" dirty="0">
                <a:solidFill>
                  <a:srgbClr val="C00000"/>
                </a:solidFill>
                <a:latin typeface="Arial"/>
                <a:cs typeface="Arial"/>
              </a:rPr>
              <a:t>Procesos formales de desarrollo profesional</a:t>
            </a:r>
          </a:p>
          <a:p>
            <a:r>
              <a:rPr lang="es-CL" sz="2400" b="1" i="1" dirty="0">
                <a:solidFill>
                  <a:srgbClr val="C00000"/>
                </a:solidFill>
                <a:latin typeface="Arial"/>
                <a:cs typeface="Arial"/>
              </a:rPr>
              <a:t>Entrenamiento continuo</a:t>
            </a:r>
          </a:p>
          <a:p>
            <a:r>
              <a:rPr lang="es-CL" sz="2400" b="1" i="1" dirty="0">
                <a:solidFill>
                  <a:srgbClr val="C00000"/>
                </a:solidFill>
                <a:latin typeface="Arial"/>
                <a:cs typeface="Arial"/>
              </a:rPr>
              <a:t>Plan de carrera definido </a:t>
            </a:r>
          </a:p>
        </p:txBody>
      </p:sp>
      <p:sp>
        <p:nvSpPr>
          <p:cNvPr id="22" name="Content Placeholder 7"/>
          <p:cNvSpPr txBox="1">
            <a:spLocks/>
          </p:cNvSpPr>
          <p:nvPr/>
        </p:nvSpPr>
        <p:spPr>
          <a:xfrm>
            <a:off x="395536" y="2153536"/>
            <a:ext cx="8508702" cy="1491488"/>
          </a:xfrm>
          <a:prstGeom prst="rect">
            <a:avLst/>
          </a:prstGeom>
        </p:spPr>
        <p:txBody>
          <a:bodyPr>
            <a:noAutofit/>
          </a:bodyPr>
          <a:lstStyle>
            <a:lvl1pPr marL="342900" indent="-342900" algn="l" rtl="0" eaLnBrk="1" fontAlgn="base" hangingPunct="1">
              <a:lnSpc>
                <a:spcPct val="130000"/>
              </a:lnSpc>
              <a:spcBef>
                <a:spcPct val="20000"/>
              </a:spcBef>
              <a:spcAft>
                <a:spcPct val="0"/>
              </a:spcAft>
              <a:buClr>
                <a:srgbClr val="007AC2"/>
              </a:buClr>
              <a:buChar char="•"/>
              <a:defRPr sz="2000">
                <a:solidFill>
                  <a:srgbClr val="455560"/>
                </a:solidFill>
                <a:latin typeface="+mn-lt"/>
                <a:ea typeface="+mn-ea"/>
                <a:cs typeface="+mn-cs"/>
              </a:defRPr>
            </a:lvl1pPr>
            <a:lvl2pPr marL="742950" indent="-285750" algn="l" rtl="0" eaLnBrk="1" fontAlgn="base" hangingPunct="1">
              <a:lnSpc>
                <a:spcPct val="110000"/>
              </a:lnSpc>
              <a:spcBef>
                <a:spcPct val="20000"/>
              </a:spcBef>
              <a:spcAft>
                <a:spcPct val="0"/>
              </a:spcAft>
              <a:buChar char="–"/>
              <a:defRPr sz="2000">
                <a:solidFill>
                  <a:srgbClr val="455560"/>
                </a:solidFill>
                <a:latin typeface="+mn-lt"/>
              </a:defRPr>
            </a:lvl2pPr>
            <a:lvl3pPr marL="1085850" indent="-228600" algn="l" rtl="0" eaLnBrk="1" fontAlgn="base" hangingPunct="1">
              <a:spcBef>
                <a:spcPct val="20000"/>
              </a:spcBef>
              <a:spcAft>
                <a:spcPct val="0"/>
              </a:spcAft>
              <a:buChar char="•"/>
              <a:defRPr sz="2000">
                <a:solidFill>
                  <a:srgbClr val="455560"/>
                </a:solidFill>
                <a:latin typeface="+mn-lt"/>
              </a:defRPr>
            </a:lvl3pPr>
            <a:lvl4pPr marL="1428750" indent="-228600" algn="l" rtl="0" eaLnBrk="1" fontAlgn="base" hangingPunct="1">
              <a:spcBef>
                <a:spcPct val="20000"/>
              </a:spcBef>
              <a:spcAft>
                <a:spcPct val="0"/>
              </a:spcAft>
              <a:buChar char="–"/>
              <a:defRPr sz="2000">
                <a:solidFill>
                  <a:srgbClr val="455560"/>
                </a:solidFill>
                <a:latin typeface="+mn-lt"/>
              </a:defRPr>
            </a:lvl4pPr>
            <a:lvl5pPr marL="1771650" indent="-228600" algn="l" rtl="0" eaLnBrk="1" fontAlgn="base" hangingPunct="1">
              <a:spcBef>
                <a:spcPct val="20000"/>
              </a:spcBef>
              <a:spcAft>
                <a:spcPct val="0"/>
              </a:spcAft>
              <a:buChar char="»"/>
              <a:defRPr sz="2000">
                <a:solidFill>
                  <a:srgbClr val="455560"/>
                </a:solidFill>
                <a:latin typeface="+mn-lt"/>
              </a:defRPr>
            </a:lvl5pPr>
            <a:lvl6pPr marL="2228850" indent="-228600" algn="l" rtl="0" eaLnBrk="1" fontAlgn="base" hangingPunct="1">
              <a:spcBef>
                <a:spcPct val="20000"/>
              </a:spcBef>
              <a:spcAft>
                <a:spcPct val="0"/>
              </a:spcAft>
              <a:buChar char="»"/>
              <a:defRPr sz="2000">
                <a:solidFill>
                  <a:srgbClr val="455560"/>
                </a:solidFill>
                <a:latin typeface="+mn-lt"/>
              </a:defRPr>
            </a:lvl6pPr>
            <a:lvl7pPr marL="2686050" indent="-228600" algn="l" rtl="0" eaLnBrk="1" fontAlgn="base" hangingPunct="1">
              <a:spcBef>
                <a:spcPct val="20000"/>
              </a:spcBef>
              <a:spcAft>
                <a:spcPct val="0"/>
              </a:spcAft>
              <a:buChar char="»"/>
              <a:defRPr sz="2000">
                <a:solidFill>
                  <a:srgbClr val="455560"/>
                </a:solidFill>
                <a:latin typeface="+mn-lt"/>
              </a:defRPr>
            </a:lvl7pPr>
            <a:lvl8pPr marL="3143250" indent="-228600" algn="l" rtl="0" eaLnBrk="1" fontAlgn="base" hangingPunct="1">
              <a:spcBef>
                <a:spcPct val="20000"/>
              </a:spcBef>
              <a:spcAft>
                <a:spcPct val="0"/>
              </a:spcAft>
              <a:buChar char="»"/>
              <a:defRPr sz="2000">
                <a:solidFill>
                  <a:srgbClr val="455560"/>
                </a:solidFill>
                <a:latin typeface="+mn-lt"/>
              </a:defRPr>
            </a:lvl8pPr>
            <a:lvl9pPr marL="3600450" indent="-228600" algn="l" rtl="0" eaLnBrk="1" fontAlgn="base" hangingPunct="1">
              <a:spcBef>
                <a:spcPct val="20000"/>
              </a:spcBef>
              <a:spcAft>
                <a:spcPct val="0"/>
              </a:spcAft>
              <a:buChar char="»"/>
              <a:defRPr sz="2000">
                <a:solidFill>
                  <a:srgbClr val="455560"/>
                </a:solidFill>
                <a:latin typeface="+mn-lt"/>
              </a:defRPr>
            </a:lvl9pPr>
          </a:lstStyle>
          <a:p>
            <a:pPr marL="0" indent="0" algn="ctr">
              <a:buNone/>
            </a:pPr>
            <a:r>
              <a:rPr lang="es-CL" sz="2400" b="1" i="1" dirty="0">
                <a:solidFill>
                  <a:srgbClr val="0F82D2"/>
                </a:solidFill>
                <a:latin typeface="Arial"/>
                <a:cs typeface="Arial"/>
              </a:rPr>
              <a:t>Procesos para </a:t>
            </a:r>
            <a:r>
              <a:rPr lang="es-CL" sz="2400" b="1" i="1" dirty="0">
                <a:solidFill>
                  <a:srgbClr val="EC671C"/>
                </a:solidFill>
                <a:latin typeface="Arial"/>
                <a:cs typeface="Arial"/>
              </a:rPr>
              <a:t>incorporar</a:t>
            </a:r>
            <a:r>
              <a:rPr lang="es-CL" sz="2400" b="1" i="1" dirty="0">
                <a:solidFill>
                  <a:srgbClr val="0F82D2"/>
                </a:solidFill>
                <a:latin typeface="Arial"/>
                <a:cs typeface="Arial"/>
              </a:rPr>
              <a:t> nuevos talentos o empleados de valor en la organización además de </a:t>
            </a:r>
            <a:r>
              <a:rPr lang="es-CL" sz="2400" b="1" i="1" dirty="0">
                <a:solidFill>
                  <a:srgbClr val="EC671C"/>
                </a:solidFill>
                <a:latin typeface="Arial"/>
                <a:cs typeface="Arial"/>
              </a:rPr>
              <a:t>retener</a:t>
            </a:r>
            <a:r>
              <a:rPr lang="es-CL" sz="2400" b="1" i="1" dirty="0">
                <a:solidFill>
                  <a:srgbClr val="0F82D2"/>
                </a:solidFill>
                <a:latin typeface="Arial"/>
                <a:cs typeface="Arial"/>
              </a:rPr>
              <a:t> y </a:t>
            </a:r>
            <a:r>
              <a:rPr lang="es-CL" sz="2400" b="1" i="1" dirty="0">
                <a:solidFill>
                  <a:srgbClr val="EC671C"/>
                </a:solidFill>
                <a:latin typeface="Arial"/>
                <a:cs typeface="Arial"/>
              </a:rPr>
              <a:t>desarrollar</a:t>
            </a:r>
            <a:r>
              <a:rPr lang="es-CL" sz="2400" b="1" i="1" dirty="0">
                <a:solidFill>
                  <a:srgbClr val="0F82D2"/>
                </a:solidFill>
                <a:latin typeface="Arial"/>
                <a:cs typeface="Arial"/>
              </a:rPr>
              <a:t> el </a:t>
            </a:r>
            <a:r>
              <a:rPr lang="es-CL" sz="2400" b="1" i="1" dirty="0" smtClean="0">
                <a:solidFill>
                  <a:srgbClr val="0F82D2"/>
                </a:solidFill>
                <a:latin typeface="Arial"/>
                <a:cs typeface="Arial"/>
              </a:rPr>
              <a:t>capital humano</a:t>
            </a:r>
            <a:endParaRPr lang="es-CL" sz="2400" b="1" i="1" dirty="0">
              <a:solidFill>
                <a:srgbClr val="0F82D2"/>
              </a:solidFill>
              <a:latin typeface="Arial"/>
              <a:cs typeface="Arial"/>
            </a:endParaRPr>
          </a:p>
        </p:txBody>
      </p:sp>
      <p:sp>
        <p:nvSpPr>
          <p:cNvPr id="21" name="Text Placeholder 4"/>
          <p:cNvSpPr txBox="1">
            <a:spLocks/>
          </p:cNvSpPr>
          <p:nvPr/>
        </p:nvSpPr>
        <p:spPr bwMode="auto">
          <a:xfrm>
            <a:off x="1853842" y="6063258"/>
            <a:ext cx="7277100" cy="2460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indent="0" algn="r" eaLnBrk="1" hangingPunct="1">
              <a:spcBef>
                <a:spcPct val="20000"/>
              </a:spcBef>
            </a:pPr>
            <a:r>
              <a:rPr lang="en-US" sz="1200" dirty="0">
                <a:latin typeface="+mn-lt"/>
                <a:ea typeface="+mn-ea"/>
                <a:cs typeface="+mn-cs"/>
              </a:rPr>
              <a:t>Source: 2013 Pulse of the Profession™ The High Cost of Low Performance </a:t>
            </a:r>
          </a:p>
        </p:txBody>
      </p:sp>
      <p:sp>
        <p:nvSpPr>
          <p:cNvPr id="23" name="Oval 22"/>
          <p:cNvSpPr/>
          <p:nvPr/>
        </p:nvSpPr>
        <p:spPr>
          <a:xfrm>
            <a:off x="7671732" y="980728"/>
            <a:ext cx="1148740" cy="1148740"/>
          </a:xfrm>
          <a:prstGeom prst="ellipse">
            <a:avLst/>
          </a:prstGeom>
          <a:blipFill>
            <a:blip r:embed="rId3">
              <a:extLst>
                <a:ext uri="{28A0092B-C50C-407E-A947-70E740481C1C}">
                  <a14:useLocalDpi xmlns:a14="http://schemas.microsoft.com/office/drawing/2010/main" val="0"/>
                </a:ext>
              </a:extLst>
            </a:blip>
            <a:srcRect/>
            <a:stretch>
              <a:fillRect l="-4000" r="-4000"/>
            </a:stretch>
          </a:blipFill>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1680683695"/>
      </p:ext>
    </p:extLst>
  </p:cSld>
  <p:clrMapOvr>
    <a:masterClrMapping/>
  </p:clrMapOvr>
  <p:transition spd="slow">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stretch>
            <a:fillRect/>
          </a:stretch>
        </p:blipFill>
        <p:spPr>
          <a:xfrm>
            <a:off x="6104356" y="1548305"/>
            <a:ext cx="2500092" cy="2303882"/>
          </a:xfrm>
          <a:prstGeom prst="rect">
            <a:avLst/>
          </a:prstGeom>
        </p:spPr>
      </p:pic>
      <p:sp>
        <p:nvSpPr>
          <p:cNvPr id="5122" name="Title 1"/>
          <p:cNvSpPr>
            <a:spLocks noGrp="1"/>
          </p:cNvSpPr>
          <p:nvPr>
            <p:ph type="title"/>
          </p:nvPr>
        </p:nvSpPr>
        <p:spPr>
          <a:prstGeom prst="rect">
            <a:avLst/>
          </a:prstGeom>
        </p:spPr>
        <p:txBody>
          <a:bodyPr/>
          <a:lstStyle/>
          <a:p>
            <a:r>
              <a:rPr lang="es-CL" altLang="es-AR" dirty="0" smtClean="0"/>
              <a:t>El Triángulo del Talento</a:t>
            </a:r>
          </a:p>
        </p:txBody>
      </p:sp>
      <p:sp>
        <p:nvSpPr>
          <p:cNvPr id="9" name="8 Rectángulo"/>
          <p:cNvSpPr/>
          <p:nvPr/>
        </p:nvSpPr>
        <p:spPr>
          <a:xfrm>
            <a:off x="2707704" y="6021288"/>
            <a:ext cx="6400800" cy="276999"/>
          </a:xfrm>
          <a:prstGeom prst="rect">
            <a:avLst/>
          </a:prstGeom>
        </p:spPr>
        <p:txBody>
          <a:bodyPr wrap="square">
            <a:spAutoFit/>
          </a:bodyPr>
          <a:lstStyle/>
          <a:p>
            <a:pPr algn="r"/>
            <a:r>
              <a:rPr lang="en-US" sz="1200" dirty="0" err="1"/>
              <a:t>Fuente</a:t>
            </a:r>
            <a:r>
              <a:rPr lang="en-US" sz="1200" dirty="0"/>
              <a:t>: PMI Pulse of the </a:t>
            </a:r>
            <a:r>
              <a:rPr lang="en-US" sz="1200" dirty="0" err="1"/>
              <a:t>ProfessionTM</a:t>
            </a:r>
            <a:r>
              <a:rPr lang="en-US" sz="1200" dirty="0"/>
              <a:t> In-Depth Study: Talent Management</a:t>
            </a: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6709" y="4625030"/>
            <a:ext cx="3159507" cy="139586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30" name="Picture 6" descr="http://pmchampion.com/images/PMBOK5-article.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5656" y="1635540"/>
            <a:ext cx="2857500" cy="1971676"/>
          </a:xfrm>
          <a:prstGeom prst="rect">
            <a:avLst/>
          </a:prstGeom>
          <a:noFill/>
          <a:extLst>
            <a:ext uri="{909E8E84-426E-40dd-AFC4-6F175D3DCCD1}">
              <a14:hiddenFill xmlns="" xmlns:a14="http://schemas.microsoft.com/office/drawing/2010/main">
                <a:solidFill>
                  <a:srgbClr val="FFFFFF"/>
                </a:solidFill>
              </a14:hiddenFill>
            </a:ext>
          </a:extLst>
        </p:spPr>
      </p:pic>
      <p:sp>
        <p:nvSpPr>
          <p:cNvPr id="10" name="Rectangle 9"/>
          <p:cNvSpPr/>
          <p:nvPr/>
        </p:nvSpPr>
        <p:spPr>
          <a:xfrm>
            <a:off x="168062" y="3651408"/>
            <a:ext cx="2953636" cy="2369880"/>
          </a:xfrm>
          <a:prstGeom prst="rect">
            <a:avLst/>
          </a:prstGeom>
        </p:spPr>
        <p:txBody>
          <a:bodyPr wrap="square">
            <a:spAutoFit/>
          </a:bodyPr>
          <a:lstStyle/>
          <a:p>
            <a:pPr algn="ctr"/>
            <a:r>
              <a:rPr lang="es-ES_tradnl" sz="2000" b="1" i="1" dirty="0" smtClean="0">
                <a:solidFill>
                  <a:srgbClr val="C00000"/>
                </a:solidFill>
              </a:rPr>
              <a:t>Si las organizaciones se centran en las tres áreas, </a:t>
            </a:r>
          </a:p>
          <a:p>
            <a:pPr algn="ctr"/>
            <a:r>
              <a:rPr lang="es-ES_tradnl" sz="2400" b="1" i="1" dirty="0">
                <a:solidFill>
                  <a:srgbClr val="EC671C"/>
                </a:solidFill>
                <a:latin typeface="Arial"/>
                <a:cs typeface="Arial"/>
              </a:rPr>
              <a:t>40% más de sus proyectos </a:t>
            </a:r>
          </a:p>
          <a:p>
            <a:pPr algn="ctr"/>
            <a:r>
              <a:rPr lang="es-ES_tradnl" sz="2000" b="1" i="1" dirty="0" smtClean="0">
                <a:solidFill>
                  <a:srgbClr val="C00000"/>
                </a:solidFill>
              </a:rPr>
              <a:t>cumplen con los objetivos e intención de negocios originales </a:t>
            </a:r>
            <a:endParaRPr lang="es-ES_tradnl" sz="2000" b="1" i="1" dirty="0">
              <a:solidFill>
                <a:srgbClr val="C00000"/>
              </a:solidFill>
            </a:endParaRPr>
          </a:p>
        </p:txBody>
      </p:sp>
      <p:pic>
        <p:nvPicPr>
          <p:cNvPr id="19" name="Picture 18"/>
          <p:cNvPicPr>
            <a:picLocks noChangeAspect="1"/>
          </p:cNvPicPr>
          <p:nvPr/>
        </p:nvPicPr>
        <p:blipFill>
          <a:blip r:embed="rId6"/>
          <a:stretch>
            <a:fillRect/>
          </a:stretch>
        </p:blipFill>
        <p:spPr>
          <a:xfrm>
            <a:off x="3121698" y="1212784"/>
            <a:ext cx="3754558" cy="3339720"/>
          </a:xfrm>
          <a:prstGeom prst="rect">
            <a:avLst/>
          </a:prstGeom>
        </p:spPr>
      </p:pic>
    </p:spTree>
    <p:extLst>
      <p:ext uri="{BB962C8B-B14F-4D97-AF65-F5344CB8AC3E}">
        <p14:creationId xmlns:p14="http://schemas.microsoft.com/office/powerpoint/2010/main" val="530999767"/>
      </p:ext>
    </p:extLst>
  </p:cSld>
  <p:clrMapOvr>
    <a:masterClrMapping/>
  </p:clrMapOvr>
  <p:transition spd="slow">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clrChange>
              <a:clrFrom>
                <a:srgbClr val="FFFFFF"/>
              </a:clrFrom>
              <a:clrTo>
                <a:srgbClr val="FFFFFF">
                  <a:alpha val="0"/>
                </a:srgbClr>
              </a:clrTo>
            </a:clrChange>
            <a:alphaModFix amt="20000"/>
            <a:extLst>
              <a:ext uri="{BEBA8EAE-BF5A-486C-A8C5-ECC9F3942E4B}">
                <a14:imgProps xmlns:a14="http://schemas.microsoft.com/office/drawing/2010/main">
                  <a14:imgLayer r:embed="rId4">
                    <a14:imgEffect>
                      <a14:colorTemperature colorTemp="4700"/>
                    </a14:imgEffect>
                  </a14:imgLayer>
                </a14:imgProps>
              </a:ext>
            </a:extLst>
          </a:blip>
          <a:stretch>
            <a:fillRect/>
          </a:stretch>
        </p:blipFill>
        <p:spPr>
          <a:xfrm>
            <a:off x="1" y="1299308"/>
            <a:ext cx="9143999" cy="5101492"/>
          </a:xfrm>
          <a:prstGeom prst="rect">
            <a:avLst/>
          </a:prstGeom>
        </p:spPr>
      </p:pic>
      <p:sp>
        <p:nvSpPr>
          <p:cNvPr id="2" name="Title 1"/>
          <p:cNvSpPr>
            <a:spLocks noGrp="1"/>
          </p:cNvSpPr>
          <p:nvPr>
            <p:ph type="title"/>
          </p:nvPr>
        </p:nvSpPr>
        <p:spPr>
          <a:prstGeom prst="rect">
            <a:avLst/>
          </a:prstGeom>
        </p:spPr>
        <p:txBody>
          <a:bodyPr/>
          <a:lstStyle/>
          <a:p>
            <a:r>
              <a:rPr lang="en-US" dirty="0" err="1" smtClean="0"/>
              <a:t>Habilidades</a:t>
            </a:r>
            <a:r>
              <a:rPr lang="en-US" dirty="0" smtClean="0"/>
              <a:t> </a:t>
            </a:r>
            <a:r>
              <a:rPr lang="en-US" dirty="0" err="1" smtClean="0"/>
              <a:t>Técnicas</a:t>
            </a:r>
            <a:r>
              <a:rPr lang="en-US" dirty="0" smtClean="0"/>
              <a:t> de </a:t>
            </a:r>
            <a:r>
              <a:rPr lang="en-US" dirty="0" err="1" smtClean="0"/>
              <a:t>Gestión</a:t>
            </a:r>
            <a:r>
              <a:rPr lang="en-US" dirty="0" smtClean="0"/>
              <a:t> de </a:t>
            </a:r>
            <a:r>
              <a:rPr lang="en-US" dirty="0" err="1" smtClean="0"/>
              <a:t>Proyectos</a:t>
            </a:r>
            <a:endParaRPr lang="en-US" dirty="0"/>
          </a:p>
        </p:txBody>
      </p:sp>
      <p:sp>
        <p:nvSpPr>
          <p:cNvPr id="6" name="Content Placeholder 5"/>
          <p:cNvSpPr>
            <a:spLocks noGrp="1"/>
          </p:cNvSpPr>
          <p:nvPr>
            <p:ph idx="4294967295"/>
          </p:nvPr>
        </p:nvSpPr>
        <p:spPr>
          <a:xfrm>
            <a:off x="393440" y="2435984"/>
            <a:ext cx="8280920" cy="2365812"/>
          </a:xfrm>
          <a:prstGeom prst="rect">
            <a:avLst/>
          </a:prstGeom>
          <a:noFill/>
        </p:spPr>
        <p:txBody>
          <a:bodyPr/>
          <a:lstStyle/>
          <a:p>
            <a:pPr fontAlgn="base">
              <a:lnSpc>
                <a:spcPct val="130000"/>
              </a:lnSpc>
              <a:spcAft>
                <a:spcPct val="0"/>
              </a:spcAft>
              <a:buClr>
                <a:srgbClr val="007AC2"/>
              </a:buClr>
            </a:pPr>
            <a:r>
              <a:rPr lang="en-US" sz="2400" dirty="0" err="1">
                <a:solidFill>
                  <a:schemeClr val="tx1">
                    <a:lumMod val="95000"/>
                    <a:lumOff val="5000"/>
                  </a:schemeClr>
                </a:solidFill>
                <a:effectLst>
                  <a:outerShdw blurRad="50800" dist="50800" dir="5400000" algn="ctr" rotWithShape="0">
                    <a:schemeClr val="bg1"/>
                  </a:outerShdw>
                </a:effectLst>
              </a:rPr>
              <a:t>Conocimientos</a:t>
            </a:r>
            <a:r>
              <a:rPr lang="en-US" sz="2400" dirty="0">
                <a:solidFill>
                  <a:schemeClr val="tx1">
                    <a:lumMod val="95000"/>
                    <a:lumOff val="5000"/>
                  </a:schemeClr>
                </a:solidFill>
                <a:effectLst>
                  <a:outerShdw blurRad="50800" dist="50800" dir="5400000" algn="ctr" rotWithShape="0">
                    <a:schemeClr val="bg1"/>
                  </a:outerShdw>
                </a:effectLst>
              </a:rPr>
              <a:t>, </a:t>
            </a:r>
            <a:r>
              <a:rPr lang="en-US" sz="2400" dirty="0" err="1">
                <a:solidFill>
                  <a:schemeClr val="tx1">
                    <a:lumMod val="95000"/>
                    <a:lumOff val="5000"/>
                  </a:schemeClr>
                </a:solidFill>
                <a:effectLst>
                  <a:outerShdw blurRad="50800" dist="50800" dir="5400000" algn="ctr" rotWithShape="0">
                    <a:schemeClr val="bg1"/>
                  </a:outerShdw>
                </a:effectLst>
              </a:rPr>
              <a:t>habilidades</a:t>
            </a:r>
            <a:r>
              <a:rPr lang="en-US" sz="2400" dirty="0">
                <a:solidFill>
                  <a:schemeClr val="tx1">
                    <a:lumMod val="95000"/>
                    <a:lumOff val="5000"/>
                  </a:schemeClr>
                </a:solidFill>
                <a:effectLst>
                  <a:outerShdw blurRad="50800" dist="50800" dir="5400000" algn="ctr" rotWithShape="0">
                    <a:schemeClr val="bg1"/>
                  </a:outerShdw>
                </a:effectLst>
              </a:rPr>
              <a:t> y </a:t>
            </a:r>
            <a:r>
              <a:rPr lang="en-US" sz="2400" dirty="0" err="1">
                <a:solidFill>
                  <a:schemeClr val="tx1">
                    <a:lumMod val="95000"/>
                    <a:lumOff val="5000"/>
                  </a:schemeClr>
                </a:solidFill>
                <a:effectLst>
                  <a:outerShdw blurRad="50800" dist="50800" dir="5400000" algn="ctr" rotWithShape="0">
                    <a:schemeClr val="bg1"/>
                  </a:outerShdw>
                </a:effectLst>
              </a:rPr>
              <a:t>comportamientos</a:t>
            </a:r>
            <a:r>
              <a:rPr lang="en-US" sz="2400" dirty="0">
                <a:solidFill>
                  <a:schemeClr val="tx1">
                    <a:lumMod val="95000"/>
                    <a:lumOff val="5000"/>
                  </a:schemeClr>
                </a:solidFill>
                <a:effectLst>
                  <a:outerShdw blurRad="50800" dist="50800" dir="5400000" algn="ctr" rotWithShape="0">
                    <a:schemeClr val="bg1"/>
                  </a:outerShdw>
                </a:effectLst>
              </a:rPr>
              <a:t> </a:t>
            </a:r>
            <a:r>
              <a:rPr lang="en-US" sz="2400" dirty="0" err="1">
                <a:solidFill>
                  <a:schemeClr val="tx1">
                    <a:lumMod val="95000"/>
                    <a:lumOff val="5000"/>
                  </a:schemeClr>
                </a:solidFill>
                <a:effectLst>
                  <a:outerShdw blurRad="50800" dist="50800" dir="5400000" algn="ctr" rotWithShape="0">
                    <a:schemeClr val="bg1"/>
                  </a:outerShdw>
                </a:effectLst>
              </a:rPr>
              <a:t>relacionados</a:t>
            </a:r>
            <a:r>
              <a:rPr lang="en-US" sz="2400" dirty="0">
                <a:solidFill>
                  <a:schemeClr val="tx1">
                    <a:lumMod val="95000"/>
                    <a:lumOff val="5000"/>
                  </a:schemeClr>
                </a:solidFill>
                <a:effectLst>
                  <a:outerShdw blurRad="50800" dist="50800" dir="5400000" algn="ctr" rotWithShape="0">
                    <a:schemeClr val="bg1"/>
                  </a:outerShdw>
                </a:effectLst>
              </a:rPr>
              <a:t> con </a:t>
            </a:r>
            <a:r>
              <a:rPr lang="en-US" sz="2400" dirty="0" err="1">
                <a:solidFill>
                  <a:schemeClr val="tx1">
                    <a:lumMod val="95000"/>
                    <a:lumOff val="5000"/>
                  </a:schemeClr>
                </a:solidFill>
                <a:effectLst>
                  <a:outerShdw blurRad="50800" dist="50800" dir="5400000" algn="ctr" rotWithShape="0">
                    <a:schemeClr val="bg1"/>
                  </a:outerShdw>
                </a:effectLst>
              </a:rPr>
              <a:t>dominios</a:t>
            </a:r>
            <a:r>
              <a:rPr lang="en-US" sz="2400" dirty="0">
                <a:solidFill>
                  <a:schemeClr val="tx1">
                    <a:lumMod val="95000"/>
                    <a:lumOff val="5000"/>
                  </a:schemeClr>
                </a:solidFill>
                <a:effectLst>
                  <a:outerShdw blurRad="50800" dist="50800" dir="5400000" algn="ctr" rotWithShape="0">
                    <a:schemeClr val="bg1"/>
                  </a:outerShdw>
                </a:effectLst>
              </a:rPr>
              <a:t> </a:t>
            </a:r>
            <a:r>
              <a:rPr lang="en-US" sz="2400" dirty="0" err="1">
                <a:solidFill>
                  <a:schemeClr val="tx1">
                    <a:lumMod val="95000"/>
                    <a:lumOff val="5000"/>
                  </a:schemeClr>
                </a:solidFill>
                <a:effectLst>
                  <a:outerShdw blurRad="50800" dist="50800" dir="5400000" algn="ctr" rotWithShape="0">
                    <a:schemeClr val="bg1"/>
                  </a:outerShdw>
                </a:effectLst>
              </a:rPr>
              <a:t>específicos</a:t>
            </a:r>
            <a:r>
              <a:rPr lang="en-US" sz="2400" dirty="0">
                <a:solidFill>
                  <a:schemeClr val="tx1">
                    <a:lumMod val="95000"/>
                    <a:lumOff val="5000"/>
                  </a:schemeClr>
                </a:solidFill>
                <a:effectLst>
                  <a:outerShdw blurRad="50800" dist="50800" dir="5400000" algn="ctr" rotWithShape="0">
                    <a:schemeClr val="bg1"/>
                  </a:outerShdw>
                </a:effectLst>
              </a:rPr>
              <a:t> de </a:t>
            </a:r>
            <a:r>
              <a:rPr lang="en-US" sz="2400" dirty="0" err="1">
                <a:solidFill>
                  <a:schemeClr val="tx1">
                    <a:lumMod val="95000"/>
                    <a:lumOff val="5000"/>
                  </a:schemeClr>
                </a:solidFill>
                <a:effectLst>
                  <a:outerShdw blurRad="50800" dist="50800" dir="5400000" algn="ctr" rotWithShape="0">
                    <a:schemeClr val="bg1"/>
                  </a:outerShdw>
                </a:effectLst>
              </a:rPr>
              <a:t>dirección</a:t>
            </a:r>
            <a:r>
              <a:rPr lang="en-US" sz="2400" dirty="0">
                <a:solidFill>
                  <a:schemeClr val="tx1">
                    <a:lumMod val="95000"/>
                    <a:lumOff val="5000"/>
                  </a:schemeClr>
                </a:solidFill>
                <a:effectLst>
                  <a:outerShdw blurRad="50800" dist="50800" dir="5400000" algn="ctr" rotWithShape="0">
                    <a:schemeClr val="bg1"/>
                  </a:outerShdw>
                </a:effectLst>
              </a:rPr>
              <a:t> de </a:t>
            </a:r>
            <a:r>
              <a:rPr lang="en-US" sz="2400" dirty="0" err="1">
                <a:solidFill>
                  <a:schemeClr val="tx1">
                    <a:lumMod val="95000"/>
                    <a:lumOff val="5000"/>
                  </a:schemeClr>
                </a:solidFill>
                <a:effectLst>
                  <a:outerShdw blurRad="50800" dist="50800" dir="5400000" algn="ctr" rotWithShape="0">
                    <a:schemeClr val="bg1"/>
                  </a:outerShdw>
                </a:effectLst>
              </a:rPr>
              <a:t>proyectos</a:t>
            </a:r>
            <a:r>
              <a:rPr lang="en-US" sz="2400" dirty="0">
                <a:solidFill>
                  <a:schemeClr val="tx1">
                    <a:lumMod val="95000"/>
                    <a:lumOff val="5000"/>
                  </a:schemeClr>
                </a:solidFill>
                <a:effectLst>
                  <a:outerShdw blurRad="50800" dist="50800" dir="5400000" algn="ctr" rotWithShape="0">
                    <a:schemeClr val="bg1"/>
                  </a:outerShdw>
                </a:effectLst>
              </a:rPr>
              <a:t>, </a:t>
            </a:r>
            <a:r>
              <a:rPr lang="en-US" sz="2400" dirty="0" err="1">
                <a:solidFill>
                  <a:schemeClr val="tx1">
                    <a:lumMod val="95000"/>
                    <a:lumOff val="5000"/>
                  </a:schemeClr>
                </a:solidFill>
                <a:effectLst>
                  <a:outerShdw blurRad="50800" dist="50800" dir="5400000" algn="ctr" rotWithShape="0">
                    <a:schemeClr val="bg1"/>
                  </a:outerShdw>
                </a:effectLst>
              </a:rPr>
              <a:t>programas</a:t>
            </a:r>
            <a:r>
              <a:rPr lang="en-US" sz="2400" dirty="0">
                <a:solidFill>
                  <a:schemeClr val="tx1">
                    <a:lumMod val="95000"/>
                    <a:lumOff val="5000"/>
                  </a:schemeClr>
                </a:solidFill>
                <a:effectLst>
                  <a:outerShdw blurRad="50800" dist="50800" dir="5400000" algn="ctr" rotWithShape="0">
                    <a:schemeClr val="bg1"/>
                  </a:outerShdw>
                </a:effectLst>
              </a:rPr>
              <a:t> y </a:t>
            </a:r>
            <a:r>
              <a:rPr lang="en-US" sz="2400" dirty="0" err="1">
                <a:solidFill>
                  <a:schemeClr val="tx1">
                    <a:lumMod val="95000"/>
                    <a:lumOff val="5000"/>
                  </a:schemeClr>
                </a:solidFill>
                <a:effectLst>
                  <a:outerShdw blurRad="50800" dist="50800" dir="5400000" algn="ctr" rotWithShape="0">
                    <a:schemeClr val="bg1"/>
                  </a:outerShdw>
                </a:effectLst>
              </a:rPr>
              <a:t>portafolios</a:t>
            </a:r>
            <a:r>
              <a:rPr lang="en-US" sz="2400" dirty="0">
                <a:solidFill>
                  <a:schemeClr val="tx1">
                    <a:lumMod val="95000"/>
                    <a:lumOff val="5000"/>
                  </a:schemeClr>
                </a:solidFill>
                <a:effectLst>
                  <a:outerShdw blurRad="50800" dist="50800" dir="5400000" algn="ctr" rotWithShape="0">
                    <a:schemeClr val="bg1"/>
                  </a:outerShdw>
                </a:effectLst>
              </a:rPr>
              <a:t>, o los </a:t>
            </a:r>
            <a:r>
              <a:rPr lang="en-US" sz="2400" dirty="0" err="1">
                <a:solidFill>
                  <a:schemeClr val="tx1">
                    <a:lumMod val="95000"/>
                    <a:lumOff val="5000"/>
                  </a:schemeClr>
                </a:solidFill>
                <a:effectLst>
                  <a:outerShdw blurRad="50800" dist="50800" dir="5400000" algn="ctr" rotWithShape="0">
                    <a:schemeClr val="bg1"/>
                  </a:outerShdw>
                </a:effectLst>
              </a:rPr>
              <a:t>aspectos</a:t>
            </a:r>
            <a:r>
              <a:rPr lang="en-US" sz="2400" dirty="0">
                <a:solidFill>
                  <a:schemeClr val="tx1">
                    <a:lumMod val="95000"/>
                    <a:lumOff val="5000"/>
                  </a:schemeClr>
                </a:solidFill>
                <a:effectLst>
                  <a:outerShdw blurRad="50800" dist="50800" dir="5400000" algn="ctr" rotWithShape="0">
                    <a:schemeClr val="bg1"/>
                  </a:outerShdw>
                </a:effectLst>
              </a:rPr>
              <a:t> </a:t>
            </a:r>
            <a:r>
              <a:rPr lang="en-US" sz="2400" dirty="0" err="1">
                <a:solidFill>
                  <a:schemeClr val="tx1">
                    <a:lumMod val="95000"/>
                    <a:lumOff val="5000"/>
                  </a:schemeClr>
                </a:solidFill>
                <a:effectLst>
                  <a:outerShdw blurRad="50800" dist="50800" dir="5400000" algn="ctr" rotWithShape="0">
                    <a:schemeClr val="bg1"/>
                  </a:outerShdw>
                </a:effectLst>
              </a:rPr>
              <a:t>técnicos</a:t>
            </a:r>
            <a:r>
              <a:rPr lang="en-US" sz="2400" dirty="0">
                <a:solidFill>
                  <a:schemeClr val="tx1">
                    <a:lumMod val="95000"/>
                    <a:lumOff val="5000"/>
                  </a:schemeClr>
                </a:solidFill>
                <a:effectLst>
                  <a:outerShdw blurRad="50800" dist="50800" dir="5400000" algn="ctr" rotWithShape="0">
                    <a:schemeClr val="bg1"/>
                  </a:outerShdw>
                </a:effectLst>
              </a:rPr>
              <a:t> del </a:t>
            </a:r>
            <a:r>
              <a:rPr lang="en-US" sz="2400" dirty="0" err="1">
                <a:solidFill>
                  <a:schemeClr val="tx1">
                    <a:lumMod val="95000"/>
                    <a:lumOff val="5000"/>
                  </a:schemeClr>
                </a:solidFill>
                <a:effectLst>
                  <a:outerShdw blurRad="50800" dist="50800" dir="5400000" algn="ctr" rotWithShape="0">
                    <a:schemeClr val="bg1"/>
                  </a:outerShdw>
                </a:effectLst>
              </a:rPr>
              <a:t>desempeño</a:t>
            </a:r>
            <a:r>
              <a:rPr lang="en-US" sz="2400" dirty="0">
                <a:solidFill>
                  <a:schemeClr val="tx1">
                    <a:lumMod val="95000"/>
                    <a:lumOff val="5000"/>
                  </a:schemeClr>
                </a:solidFill>
                <a:effectLst>
                  <a:outerShdw blurRad="50800" dist="50800" dir="5400000" algn="ctr" rotWithShape="0">
                    <a:schemeClr val="bg1"/>
                  </a:outerShdw>
                </a:effectLst>
              </a:rPr>
              <a:t> en el </a:t>
            </a:r>
            <a:r>
              <a:rPr lang="en-US" sz="2400" dirty="0" err="1">
                <a:solidFill>
                  <a:schemeClr val="tx1">
                    <a:lumMod val="95000"/>
                    <a:lumOff val="5000"/>
                  </a:schemeClr>
                </a:solidFill>
                <a:effectLst>
                  <a:outerShdw blurRad="50800" dist="50800" dir="5400000" algn="ctr" rotWithShape="0">
                    <a:schemeClr val="bg1"/>
                  </a:outerShdw>
                </a:effectLst>
              </a:rPr>
              <a:t>trabajo</a:t>
            </a:r>
            <a:r>
              <a:rPr lang="en-US" sz="2400" dirty="0">
                <a:solidFill>
                  <a:schemeClr val="tx1">
                    <a:lumMod val="95000"/>
                    <a:lumOff val="5000"/>
                  </a:schemeClr>
                </a:solidFill>
                <a:effectLst>
                  <a:outerShdw blurRad="50800" dist="50800" dir="5400000" algn="ctr" rotWithShape="0">
                    <a:schemeClr val="bg1"/>
                  </a:outerShdw>
                </a:effectLst>
              </a:rPr>
              <a:t>/</a:t>
            </a:r>
            <a:r>
              <a:rPr lang="en-US" sz="2400" dirty="0" err="1">
                <a:solidFill>
                  <a:schemeClr val="tx1">
                    <a:lumMod val="95000"/>
                    <a:lumOff val="5000"/>
                  </a:schemeClr>
                </a:solidFill>
                <a:effectLst>
                  <a:outerShdw blurRad="50800" dist="50800" dir="5400000" algn="ctr" rotWithShape="0">
                    <a:schemeClr val="bg1"/>
                  </a:outerShdw>
                </a:effectLst>
              </a:rPr>
              <a:t>rol</a:t>
            </a:r>
            <a:r>
              <a:rPr lang="en-US" sz="2400" dirty="0">
                <a:solidFill>
                  <a:schemeClr val="tx1">
                    <a:lumMod val="95000"/>
                    <a:lumOff val="5000"/>
                  </a:schemeClr>
                </a:solidFill>
                <a:effectLst>
                  <a:outerShdw blurRad="50800" dist="50800" dir="5400000" algn="ctr" rotWithShape="0">
                    <a:schemeClr val="bg1"/>
                  </a:outerShdw>
                </a:effectLst>
              </a:rPr>
              <a:t>. </a:t>
            </a:r>
          </a:p>
          <a:p>
            <a:endParaRPr lang="en-US" sz="2400" kern="1200" dirty="0">
              <a:solidFill>
                <a:schemeClr val="tx1">
                  <a:lumMod val="95000"/>
                  <a:lumOff val="5000"/>
                </a:schemeClr>
              </a:solidFill>
              <a:effectLst>
                <a:outerShdw blurRad="50800" dist="50800" dir="5400000" algn="ctr" rotWithShape="0">
                  <a:schemeClr val="bg1"/>
                </a:outerShdw>
              </a:effectLst>
            </a:endParaRPr>
          </a:p>
        </p:txBody>
      </p:sp>
      <p:sp>
        <p:nvSpPr>
          <p:cNvPr id="12" name="5 Marcador de contenido"/>
          <p:cNvSpPr txBox="1">
            <a:spLocks/>
          </p:cNvSpPr>
          <p:nvPr/>
        </p:nvSpPr>
        <p:spPr>
          <a:xfrm>
            <a:off x="152400" y="4509120"/>
            <a:ext cx="8763000" cy="1219200"/>
          </a:xfrm>
          <a:prstGeom prst="rect">
            <a:avLst/>
          </a:prstGeom>
        </p:spPr>
        <p:txBody>
          <a:bodyPr>
            <a:noAutofit/>
          </a:bodyPr>
          <a:lstStyle>
            <a:lvl1pPr marL="342900" indent="-342900" algn="l" rtl="0" eaLnBrk="1" fontAlgn="base" hangingPunct="1">
              <a:lnSpc>
                <a:spcPct val="130000"/>
              </a:lnSpc>
              <a:spcBef>
                <a:spcPct val="20000"/>
              </a:spcBef>
              <a:spcAft>
                <a:spcPct val="0"/>
              </a:spcAft>
              <a:buClr>
                <a:srgbClr val="007AC2"/>
              </a:buClr>
              <a:buChar char="•"/>
              <a:defRPr sz="2000">
                <a:solidFill>
                  <a:srgbClr val="455560"/>
                </a:solidFill>
                <a:latin typeface="+mn-lt"/>
                <a:ea typeface="+mn-ea"/>
                <a:cs typeface="+mn-cs"/>
              </a:defRPr>
            </a:lvl1pPr>
            <a:lvl2pPr marL="742950" indent="-285750" algn="l" rtl="0" eaLnBrk="1" fontAlgn="base" hangingPunct="1">
              <a:lnSpc>
                <a:spcPct val="110000"/>
              </a:lnSpc>
              <a:spcBef>
                <a:spcPct val="20000"/>
              </a:spcBef>
              <a:spcAft>
                <a:spcPct val="0"/>
              </a:spcAft>
              <a:buChar char="–"/>
              <a:defRPr sz="2000">
                <a:solidFill>
                  <a:srgbClr val="455560"/>
                </a:solidFill>
                <a:latin typeface="+mn-lt"/>
              </a:defRPr>
            </a:lvl2pPr>
            <a:lvl3pPr marL="1085850" indent="-228600" algn="l" rtl="0" eaLnBrk="1" fontAlgn="base" hangingPunct="1">
              <a:spcBef>
                <a:spcPct val="20000"/>
              </a:spcBef>
              <a:spcAft>
                <a:spcPct val="0"/>
              </a:spcAft>
              <a:buChar char="•"/>
              <a:defRPr sz="2000">
                <a:solidFill>
                  <a:srgbClr val="455560"/>
                </a:solidFill>
                <a:latin typeface="+mn-lt"/>
              </a:defRPr>
            </a:lvl3pPr>
            <a:lvl4pPr marL="1428750" indent="-228600" algn="l" rtl="0" eaLnBrk="1" fontAlgn="base" hangingPunct="1">
              <a:spcBef>
                <a:spcPct val="20000"/>
              </a:spcBef>
              <a:spcAft>
                <a:spcPct val="0"/>
              </a:spcAft>
              <a:buChar char="–"/>
              <a:defRPr sz="2000">
                <a:solidFill>
                  <a:srgbClr val="455560"/>
                </a:solidFill>
                <a:latin typeface="+mn-lt"/>
              </a:defRPr>
            </a:lvl4pPr>
            <a:lvl5pPr marL="1771650" indent="-228600" algn="l" rtl="0" eaLnBrk="1" fontAlgn="base" hangingPunct="1">
              <a:spcBef>
                <a:spcPct val="20000"/>
              </a:spcBef>
              <a:spcAft>
                <a:spcPct val="0"/>
              </a:spcAft>
              <a:buChar char="»"/>
              <a:defRPr sz="2000">
                <a:solidFill>
                  <a:srgbClr val="455560"/>
                </a:solidFill>
                <a:latin typeface="+mn-lt"/>
              </a:defRPr>
            </a:lvl5pPr>
            <a:lvl6pPr marL="2228850" indent="-228600" algn="l" rtl="0" eaLnBrk="1" fontAlgn="base" hangingPunct="1">
              <a:spcBef>
                <a:spcPct val="20000"/>
              </a:spcBef>
              <a:spcAft>
                <a:spcPct val="0"/>
              </a:spcAft>
              <a:buChar char="»"/>
              <a:defRPr sz="2000">
                <a:solidFill>
                  <a:srgbClr val="455560"/>
                </a:solidFill>
                <a:latin typeface="+mn-lt"/>
              </a:defRPr>
            </a:lvl6pPr>
            <a:lvl7pPr marL="2686050" indent="-228600" algn="l" rtl="0" eaLnBrk="1" fontAlgn="base" hangingPunct="1">
              <a:spcBef>
                <a:spcPct val="20000"/>
              </a:spcBef>
              <a:spcAft>
                <a:spcPct val="0"/>
              </a:spcAft>
              <a:buChar char="»"/>
              <a:defRPr sz="2000">
                <a:solidFill>
                  <a:srgbClr val="455560"/>
                </a:solidFill>
                <a:latin typeface="+mn-lt"/>
              </a:defRPr>
            </a:lvl7pPr>
            <a:lvl8pPr marL="3143250" indent="-228600" algn="l" rtl="0" eaLnBrk="1" fontAlgn="base" hangingPunct="1">
              <a:spcBef>
                <a:spcPct val="20000"/>
              </a:spcBef>
              <a:spcAft>
                <a:spcPct val="0"/>
              </a:spcAft>
              <a:buChar char="»"/>
              <a:defRPr sz="2000">
                <a:solidFill>
                  <a:srgbClr val="455560"/>
                </a:solidFill>
                <a:latin typeface="+mn-lt"/>
              </a:defRPr>
            </a:lvl8pPr>
            <a:lvl9pPr marL="3600450" indent="-228600" algn="l" rtl="0" eaLnBrk="1" fontAlgn="base" hangingPunct="1">
              <a:spcBef>
                <a:spcPct val="20000"/>
              </a:spcBef>
              <a:spcAft>
                <a:spcPct val="0"/>
              </a:spcAft>
              <a:buChar char="»"/>
              <a:defRPr sz="2000">
                <a:solidFill>
                  <a:srgbClr val="455560"/>
                </a:solidFill>
                <a:latin typeface="+mn-lt"/>
              </a:defRPr>
            </a:lvl9pPr>
          </a:lstStyle>
          <a:p>
            <a:pPr marL="0" indent="0" algn="ctr">
              <a:buFontTx/>
              <a:buNone/>
            </a:pPr>
            <a:r>
              <a:rPr lang="es-AR" sz="2400" b="1" i="1" dirty="0" smtClean="0">
                <a:solidFill>
                  <a:srgbClr val="C80037"/>
                </a:solidFill>
              </a:rPr>
              <a:t>La mayoría de las organizaciones consideran a las habilidades de técnicas de Gestión de proyectos son las más dificiles de encontrar pero las más fáciles de enseñar</a:t>
            </a:r>
            <a:endParaRPr lang="es-AR" sz="2400" b="1" i="1" dirty="0">
              <a:solidFill>
                <a:srgbClr val="C80037"/>
              </a:solidFill>
            </a:endParaRPr>
          </a:p>
        </p:txBody>
      </p:sp>
      <p:pic>
        <p:nvPicPr>
          <p:cNvPr id="4" name="Picture 3"/>
          <p:cNvPicPr>
            <a:picLocks noChangeAspect="1"/>
          </p:cNvPicPr>
          <p:nvPr/>
        </p:nvPicPr>
        <p:blipFill>
          <a:blip r:embed="rId5"/>
          <a:stretch>
            <a:fillRect/>
          </a:stretch>
        </p:blipFill>
        <p:spPr>
          <a:xfrm>
            <a:off x="7407291" y="858685"/>
            <a:ext cx="1773221" cy="1577299"/>
          </a:xfrm>
          <a:prstGeom prst="rect">
            <a:avLst/>
          </a:prstGeom>
        </p:spPr>
      </p:pic>
      <p:sp>
        <p:nvSpPr>
          <p:cNvPr id="7" name="8 Rectángulo"/>
          <p:cNvSpPr/>
          <p:nvPr/>
        </p:nvSpPr>
        <p:spPr>
          <a:xfrm>
            <a:off x="2707704" y="6021288"/>
            <a:ext cx="6400800" cy="276999"/>
          </a:xfrm>
          <a:prstGeom prst="rect">
            <a:avLst/>
          </a:prstGeom>
        </p:spPr>
        <p:txBody>
          <a:bodyPr wrap="square">
            <a:spAutoFit/>
          </a:bodyPr>
          <a:lstStyle/>
          <a:p>
            <a:pPr algn="r"/>
            <a:r>
              <a:rPr lang="en-US" sz="1200" dirty="0"/>
              <a:t>Fuente: PMI </a:t>
            </a:r>
            <a:r>
              <a:rPr lang="en-US" sz="1200" dirty="0" smtClean="0"/>
              <a:t>Talent </a:t>
            </a:r>
            <a:r>
              <a:rPr lang="en-US" sz="1200" dirty="0" err="1" smtClean="0"/>
              <a:t>Triangle</a:t>
            </a:r>
            <a:r>
              <a:rPr lang="en-US" sz="1200" baseline="30000" dirty="0" err="1" smtClean="0"/>
              <a:t>TM</a:t>
            </a:r>
            <a:endParaRPr lang="en-US" sz="1200" baseline="30000" dirty="0"/>
          </a:p>
        </p:txBody>
      </p:sp>
    </p:spTree>
    <p:extLst>
      <p:ext uri="{BB962C8B-B14F-4D97-AF65-F5344CB8AC3E}">
        <p14:creationId xmlns:p14="http://schemas.microsoft.com/office/powerpoint/2010/main" val="1837637485"/>
      </p:ext>
    </p:extLst>
  </p:cSld>
  <p:clrMapOvr>
    <a:masterClrMapping/>
  </p:clrMapOvr>
  <p:transition spd="slow">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clrChange>
              <a:clrFrom>
                <a:srgbClr val="F1F1F1"/>
              </a:clrFrom>
              <a:clrTo>
                <a:srgbClr val="F1F1F1">
                  <a:alpha val="0"/>
                </a:srgbClr>
              </a:clrTo>
            </a:clrChange>
            <a:lum bright="70000" contrast="-70000"/>
          </a:blip>
          <a:stretch>
            <a:fillRect/>
          </a:stretch>
        </p:blipFill>
        <p:spPr>
          <a:xfrm>
            <a:off x="0" y="980728"/>
            <a:ext cx="9144000" cy="5256584"/>
          </a:xfrm>
          <a:prstGeom prst="rect">
            <a:avLst/>
          </a:prstGeom>
        </p:spPr>
      </p:pic>
      <p:sp>
        <p:nvSpPr>
          <p:cNvPr id="2" name="Title 1"/>
          <p:cNvSpPr>
            <a:spLocks noGrp="1"/>
          </p:cNvSpPr>
          <p:nvPr>
            <p:ph type="title"/>
          </p:nvPr>
        </p:nvSpPr>
        <p:spPr>
          <a:prstGeom prst="rect">
            <a:avLst/>
          </a:prstGeom>
        </p:spPr>
        <p:txBody>
          <a:bodyPr/>
          <a:lstStyle/>
          <a:p>
            <a:r>
              <a:rPr lang="en-US" smtClean="0"/>
              <a:t>Conocimiento del Negocio y Estrategia</a:t>
            </a:r>
            <a:endParaRPr lang="en-US" dirty="0"/>
          </a:p>
        </p:txBody>
      </p:sp>
      <p:sp>
        <p:nvSpPr>
          <p:cNvPr id="15" name="Content Placeholder 5"/>
          <p:cNvSpPr txBox="1">
            <a:spLocks/>
          </p:cNvSpPr>
          <p:nvPr/>
        </p:nvSpPr>
        <p:spPr>
          <a:xfrm>
            <a:off x="611560" y="2514600"/>
            <a:ext cx="8303840" cy="3722712"/>
          </a:xfrm>
          <a:prstGeom prst="rect">
            <a:avLst/>
          </a:prstGeom>
          <a:noFill/>
        </p:spPr>
        <p:txBody>
          <a:bodyPr/>
          <a:lstStyle>
            <a:lvl1pPr marL="342900" indent="-342900" algn="l" rtl="0" eaLnBrk="1" fontAlgn="base" hangingPunct="1">
              <a:lnSpc>
                <a:spcPct val="130000"/>
              </a:lnSpc>
              <a:spcBef>
                <a:spcPct val="20000"/>
              </a:spcBef>
              <a:spcAft>
                <a:spcPct val="0"/>
              </a:spcAft>
              <a:buClr>
                <a:srgbClr val="007AC2"/>
              </a:buClr>
              <a:buChar char="•"/>
              <a:defRPr sz="2000">
                <a:solidFill>
                  <a:srgbClr val="455560"/>
                </a:solidFill>
                <a:latin typeface="+mn-lt"/>
                <a:ea typeface="+mn-ea"/>
                <a:cs typeface="+mn-cs"/>
              </a:defRPr>
            </a:lvl1pPr>
            <a:lvl2pPr marL="742950" indent="-285750" algn="l" rtl="0" eaLnBrk="1" fontAlgn="base" hangingPunct="1">
              <a:lnSpc>
                <a:spcPct val="110000"/>
              </a:lnSpc>
              <a:spcBef>
                <a:spcPct val="20000"/>
              </a:spcBef>
              <a:spcAft>
                <a:spcPct val="0"/>
              </a:spcAft>
              <a:buChar char="–"/>
              <a:defRPr sz="2000">
                <a:solidFill>
                  <a:srgbClr val="455560"/>
                </a:solidFill>
                <a:latin typeface="+mn-lt"/>
              </a:defRPr>
            </a:lvl2pPr>
            <a:lvl3pPr marL="1085850" indent="-228600" algn="l" rtl="0" eaLnBrk="1" fontAlgn="base" hangingPunct="1">
              <a:spcBef>
                <a:spcPct val="20000"/>
              </a:spcBef>
              <a:spcAft>
                <a:spcPct val="0"/>
              </a:spcAft>
              <a:buChar char="•"/>
              <a:defRPr sz="2000">
                <a:solidFill>
                  <a:srgbClr val="455560"/>
                </a:solidFill>
                <a:latin typeface="+mn-lt"/>
              </a:defRPr>
            </a:lvl3pPr>
            <a:lvl4pPr marL="1428750" indent="-228600" algn="l" rtl="0" eaLnBrk="1" fontAlgn="base" hangingPunct="1">
              <a:spcBef>
                <a:spcPct val="20000"/>
              </a:spcBef>
              <a:spcAft>
                <a:spcPct val="0"/>
              </a:spcAft>
              <a:buChar char="–"/>
              <a:defRPr sz="2000">
                <a:solidFill>
                  <a:srgbClr val="455560"/>
                </a:solidFill>
                <a:latin typeface="+mn-lt"/>
              </a:defRPr>
            </a:lvl4pPr>
            <a:lvl5pPr marL="1771650" indent="-228600" algn="l" rtl="0" eaLnBrk="1" fontAlgn="base" hangingPunct="1">
              <a:spcBef>
                <a:spcPct val="20000"/>
              </a:spcBef>
              <a:spcAft>
                <a:spcPct val="0"/>
              </a:spcAft>
              <a:buChar char="»"/>
              <a:defRPr sz="2000">
                <a:solidFill>
                  <a:srgbClr val="455560"/>
                </a:solidFill>
                <a:latin typeface="+mn-lt"/>
              </a:defRPr>
            </a:lvl5pPr>
            <a:lvl6pPr marL="2228850" indent="-228600" algn="l" rtl="0" eaLnBrk="1" fontAlgn="base" hangingPunct="1">
              <a:spcBef>
                <a:spcPct val="20000"/>
              </a:spcBef>
              <a:spcAft>
                <a:spcPct val="0"/>
              </a:spcAft>
              <a:buChar char="»"/>
              <a:defRPr sz="2000">
                <a:solidFill>
                  <a:srgbClr val="455560"/>
                </a:solidFill>
                <a:latin typeface="+mn-lt"/>
              </a:defRPr>
            </a:lvl6pPr>
            <a:lvl7pPr marL="2686050" indent="-228600" algn="l" rtl="0" eaLnBrk="1" fontAlgn="base" hangingPunct="1">
              <a:spcBef>
                <a:spcPct val="20000"/>
              </a:spcBef>
              <a:spcAft>
                <a:spcPct val="0"/>
              </a:spcAft>
              <a:buChar char="»"/>
              <a:defRPr sz="2000">
                <a:solidFill>
                  <a:srgbClr val="455560"/>
                </a:solidFill>
                <a:latin typeface="+mn-lt"/>
              </a:defRPr>
            </a:lvl7pPr>
            <a:lvl8pPr marL="3143250" indent="-228600" algn="l" rtl="0" eaLnBrk="1" fontAlgn="base" hangingPunct="1">
              <a:spcBef>
                <a:spcPct val="20000"/>
              </a:spcBef>
              <a:spcAft>
                <a:spcPct val="0"/>
              </a:spcAft>
              <a:buChar char="»"/>
              <a:defRPr sz="2000">
                <a:solidFill>
                  <a:srgbClr val="455560"/>
                </a:solidFill>
                <a:latin typeface="+mn-lt"/>
              </a:defRPr>
            </a:lvl8pPr>
            <a:lvl9pPr marL="3600450" indent="-228600" algn="l" rtl="0" eaLnBrk="1" fontAlgn="base" hangingPunct="1">
              <a:spcBef>
                <a:spcPct val="20000"/>
              </a:spcBef>
              <a:spcAft>
                <a:spcPct val="0"/>
              </a:spcAft>
              <a:buChar char="»"/>
              <a:defRPr sz="2000">
                <a:solidFill>
                  <a:srgbClr val="455560"/>
                </a:solidFill>
                <a:latin typeface="+mn-lt"/>
              </a:defRPr>
            </a:lvl9pPr>
          </a:lstStyle>
          <a:p>
            <a:r>
              <a:rPr lang="en-US" sz="2400" dirty="0" err="1">
                <a:solidFill>
                  <a:schemeClr val="tx1">
                    <a:lumMod val="95000"/>
                    <a:lumOff val="5000"/>
                  </a:schemeClr>
                </a:solidFill>
                <a:effectLst>
                  <a:outerShdw blurRad="50800" dist="50800" dir="5400000" algn="ctr" rotWithShape="0">
                    <a:schemeClr val="bg1"/>
                  </a:outerShdw>
                </a:effectLst>
              </a:rPr>
              <a:t>Experiencia</a:t>
            </a:r>
            <a:r>
              <a:rPr lang="en-US" sz="2400" dirty="0">
                <a:solidFill>
                  <a:schemeClr val="tx1">
                    <a:lumMod val="95000"/>
                    <a:lumOff val="5000"/>
                  </a:schemeClr>
                </a:solidFill>
                <a:effectLst>
                  <a:outerShdw blurRad="50800" dist="50800" dir="5400000" algn="ctr" rotWithShape="0">
                    <a:schemeClr val="bg1"/>
                  </a:outerShdw>
                </a:effectLst>
              </a:rPr>
              <a:t> y </a:t>
            </a:r>
            <a:r>
              <a:rPr lang="en-US" sz="2400" dirty="0" err="1">
                <a:solidFill>
                  <a:schemeClr val="tx1">
                    <a:lumMod val="95000"/>
                    <a:lumOff val="5000"/>
                  </a:schemeClr>
                </a:solidFill>
                <a:effectLst>
                  <a:outerShdw blurRad="50800" dist="50800" dir="5400000" algn="ctr" rotWithShape="0">
                    <a:schemeClr val="bg1"/>
                  </a:outerShdw>
                </a:effectLst>
              </a:rPr>
              <a:t>conocimiento</a:t>
            </a:r>
            <a:r>
              <a:rPr lang="en-US" sz="2400" dirty="0">
                <a:solidFill>
                  <a:schemeClr val="tx1">
                    <a:lumMod val="95000"/>
                    <a:lumOff val="5000"/>
                  </a:schemeClr>
                </a:solidFill>
                <a:effectLst>
                  <a:outerShdw blurRad="50800" dist="50800" dir="5400000" algn="ctr" rotWithShape="0">
                    <a:schemeClr val="bg1"/>
                  </a:outerShdw>
                </a:effectLst>
              </a:rPr>
              <a:t> de la </a:t>
            </a:r>
            <a:r>
              <a:rPr lang="en-US" sz="2400" dirty="0" err="1">
                <a:solidFill>
                  <a:schemeClr val="tx1">
                    <a:lumMod val="95000"/>
                    <a:lumOff val="5000"/>
                  </a:schemeClr>
                </a:solidFill>
                <a:effectLst>
                  <a:outerShdw blurRad="50800" dist="50800" dir="5400000" algn="ctr" rotWithShape="0">
                    <a:schemeClr val="bg1"/>
                  </a:outerShdw>
                </a:effectLst>
              </a:rPr>
              <a:t>industria</a:t>
            </a:r>
            <a:r>
              <a:rPr lang="en-US" sz="2400" dirty="0">
                <a:solidFill>
                  <a:schemeClr val="tx1">
                    <a:lumMod val="95000"/>
                    <a:lumOff val="5000"/>
                  </a:schemeClr>
                </a:solidFill>
                <a:effectLst>
                  <a:outerShdw blurRad="50800" dist="50800" dir="5400000" algn="ctr" rotWithShape="0">
                    <a:schemeClr val="bg1"/>
                  </a:outerShdw>
                </a:effectLst>
              </a:rPr>
              <a:t> u </a:t>
            </a:r>
            <a:r>
              <a:rPr lang="en-US" sz="2400" dirty="0" err="1">
                <a:solidFill>
                  <a:schemeClr val="tx1">
                    <a:lumMod val="95000"/>
                    <a:lumOff val="5000"/>
                  </a:schemeClr>
                </a:solidFill>
                <a:effectLst>
                  <a:outerShdw blurRad="50800" dist="50800" dir="5400000" algn="ctr" rotWithShape="0">
                    <a:schemeClr val="bg1"/>
                  </a:outerShdw>
                </a:effectLst>
              </a:rPr>
              <a:t>organización</a:t>
            </a:r>
            <a:r>
              <a:rPr lang="en-US" sz="2400" dirty="0">
                <a:solidFill>
                  <a:schemeClr val="tx1">
                    <a:lumMod val="95000"/>
                    <a:lumOff val="5000"/>
                  </a:schemeClr>
                </a:solidFill>
                <a:effectLst>
                  <a:outerShdw blurRad="50800" dist="50800" dir="5400000" algn="ctr" rotWithShape="0">
                    <a:schemeClr val="bg1"/>
                  </a:outerShdw>
                </a:effectLst>
              </a:rPr>
              <a:t>, </a:t>
            </a:r>
            <a:r>
              <a:rPr lang="en-US" sz="2400" dirty="0" err="1">
                <a:solidFill>
                  <a:schemeClr val="tx1">
                    <a:lumMod val="95000"/>
                    <a:lumOff val="5000"/>
                  </a:schemeClr>
                </a:solidFill>
                <a:effectLst>
                  <a:outerShdw blurRad="50800" dist="50800" dir="5400000" algn="ctr" rotWithShape="0">
                    <a:schemeClr val="bg1"/>
                  </a:outerShdw>
                </a:effectLst>
              </a:rPr>
              <a:t>que</a:t>
            </a:r>
            <a:r>
              <a:rPr lang="en-US" sz="2400" dirty="0">
                <a:solidFill>
                  <a:schemeClr val="tx1">
                    <a:lumMod val="95000"/>
                    <a:lumOff val="5000"/>
                  </a:schemeClr>
                </a:solidFill>
                <a:effectLst>
                  <a:outerShdw blurRad="50800" dist="50800" dir="5400000" algn="ctr" rotWithShape="0">
                    <a:schemeClr val="bg1"/>
                  </a:outerShdw>
                </a:effectLst>
              </a:rPr>
              <a:t> </a:t>
            </a:r>
            <a:r>
              <a:rPr lang="en-US" sz="2400" dirty="0" err="1">
                <a:solidFill>
                  <a:schemeClr val="tx1">
                    <a:lumMod val="95000"/>
                    <a:lumOff val="5000"/>
                  </a:schemeClr>
                </a:solidFill>
                <a:effectLst>
                  <a:outerShdw blurRad="50800" dist="50800" dir="5400000" algn="ctr" rotWithShape="0">
                    <a:schemeClr val="bg1"/>
                  </a:outerShdw>
                </a:effectLst>
              </a:rPr>
              <a:t>mejora</a:t>
            </a:r>
            <a:r>
              <a:rPr lang="en-US" sz="2400" dirty="0">
                <a:solidFill>
                  <a:schemeClr val="tx1">
                    <a:lumMod val="95000"/>
                    <a:lumOff val="5000"/>
                  </a:schemeClr>
                </a:solidFill>
                <a:effectLst>
                  <a:outerShdw blurRad="50800" dist="50800" dir="5400000" algn="ctr" rotWithShape="0">
                    <a:schemeClr val="bg1"/>
                  </a:outerShdw>
                </a:effectLst>
              </a:rPr>
              <a:t> el </a:t>
            </a:r>
            <a:r>
              <a:rPr lang="en-US" sz="2400" dirty="0" err="1" smtClean="0">
                <a:solidFill>
                  <a:schemeClr val="tx1">
                    <a:lumMod val="95000"/>
                    <a:lumOff val="5000"/>
                  </a:schemeClr>
                </a:solidFill>
                <a:effectLst>
                  <a:outerShdw blurRad="50800" dist="50800" dir="5400000" algn="ctr" rotWithShape="0">
                    <a:schemeClr val="bg1"/>
                  </a:outerShdw>
                </a:effectLst>
              </a:rPr>
              <a:t>rendimiento</a:t>
            </a:r>
            <a:r>
              <a:rPr lang="en-US" sz="2400" dirty="0">
                <a:solidFill>
                  <a:schemeClr val="tx1">
                    <a:lumMod val="95000"/>
                    <a:lumOff val="5000"/>
                  </a:schemeClr>
                </a:solidFill>
                <a:effectLst>
                  <a:outerShdw blurRad="50800" dist="50800" dir="5400000" algn="ctr" rotWithShape="0">
                    <a:schemeClr val="bg1"/>
                  </a:outerShdw>
                </a:effectLst>
              </a:rPr>
              <a:t> </a:t>
            </a:r>
            <a:r>
              <a:rPr lang="en-US" sz="2400" dirty="0" smtClean="0">
                <a:solidFill>
                  <a:schemeClr val="tx1">
                    <a:lumMod val="95000"/>
                    <a:lumOff val="5000"/>
                  </a:schemeClr>
                </a:solidFill>
                <a:effectLst>
                  <a:outerShdw blurRad="50800" dist="50800" dir="5400000" algn="ctr" rotWithShape="0">
                    <a:schemeClr val="bg1"/>
                  </a:outerShdw>
                </a:effectLst>
              </a:rPr>
              <a:t>y </a:t>
            </a:r>
            <a:r>
              <a:rPr lang="en-US" sz="2400" dirty="0" err="1">
                <a:solidFill>
                  <a:schemeClr val="tx1">
                    <a:lumMod val="95000"/>
                    <a:lumOff val="5000"/>
                  </a:schemeClr>
                </a:solidFill>
                <a:effectLst>
                  <a:outerShdw blurRad="50800" dist="50800" dir="5400000" algn="ctr" rotWithShape="0">
                    <a:schemeClr val="bg1"/>
                  </a:outerShdw>
                </a:effectLst>
              </a:rPr>
              <a:t>entrega</a:t>
            </a:r>
            <a:r>
              <a:rPr lang="en-US" sz="2400" dirty="0">
                <a:solidFill>
                  <a:schemeClr val="tx1">
                    <a:lumMod val="95000"/>
                    <a:lumOff val="5000"/>
                  </a:schemeClr>
                </a:solidFill>
                <a:effectLst>
                  <a:outerShdw blurRad="50800" dist="50800" dir="5400000" algn="ctr" rotWithShape="0">
                    <a:schemeClr val="bg1"/>
                  </a:outerShdw>
                </a:effectLst>
              </a:rPr>
              <a:t> </a:t>
            </a:r>
            <a:r>
              <a:rPr lang="en-US" sz="2400" dirty="0" err="1">
                <a:solidFill>
                  <a:schemeClr val="tx1">
                    <a:lumMod val="95000"/>
                    <a:lumOff val="5000"/>
                  </a:schemeClr>
                </a:solidFill>
                <a:effectLst>
                  <a:outerShdw blurRad="50800" dist="50800" dir="5400000" algn="ctr" rotWithShape="0">
                    <a:schemeClr val="bg1"/>
                  </a:outerShdw>
                </a:effectLst>
              </a:rPr>
              <a:t>mejores</a:t>
            </a:r>
            <a:r>
              <a:rPr lang="en-US" sz="2400" dirty="0">
                <a:solidFill>
                  <a:schemeClr val="tx1">
                    <a:lumMod val="95000"/>
                    <a:lumOff val="5000"/>
                  </a:schemeClr>
                </a:solidFill>
                <a:effectLst>
                  <a:outerShdw blurRad="50800" dist="50800" dir="5400000" algn="ctr" rotWithShape="0">
                    <a:schemeClr val="bg1"/>
                  </a:outerShdw>
                </a:effectLst>
              </a:rPr>
              <a:t> </a:t>
            </a:r>
            <a:r>
              <a:rPr lang="en-US" sz="2400" dirty="0" err="1">
                <a:solidFill>
                  <a:schemeClr val="tx1">
                    <a:lumMod val="95000"/>
                    <a:lumOff val="5000"/>
                  </a:schemeClr>
                </a:solidFill>
                <a:effectLst>
                  <a:outerShdw blurRad="50800" dist="50800" dir="5400000" algn="ctr" rotWithShape="0">
                    <a:schemeClr val="bg1"/>
                  </a:outerShdw>
                </a:effectLst>
              </a:rPr>
              <a:t>resultados</a:t>
            </a:r>
            <a:r>
              <a:rPr lang="en-US" sz="2400" dirty="0">
                <a:solidFill>
                  <a:schemeClr val="tx1">
                    <a:lumMod val="95000"/>
                    <a:lumOff val="5000"/>
                  </a:schemeClr>
                </a:solidFill>
                <a:effectLst>
                  <a:outerShdw blurRad="50800" dist="50800" dir="5400000" algn="ctr" rotWithShape="0">
                    <a:schemeClr val="bg1"/>
                  </a:outerShdw>
                </a:effectLst>
              </a:rPr>
              <a:t> de </a:t>
            </a:r>
            <a:r>
              <a:rPr lang="en-US" sz="2400" dirty="0" err="1">
                <a:solidFill>
                  <a:schemeClr val="tx1">
                    <a:lumMod val="95000"/>
                    <a:lumOff val="5000"/>
                  </a:schemeClr>
                </a:solidFill>
                <a:effectLst>
                  <a:outerShdw blurRad="50800" dist="50800" dir="5400000" algn="ctr" rotWithShape="0">
                    <a:schemeClr val="bg1"/>
                  </a:outerShdw>
                </a:effectLst>
              </a:rPr>
              <a:t>negocios</a:t>
            </a:r>
            <a:r>
              <a:rPr lang="en-US" sz="2400" dirty="0">
                <a:solidFill>
                  <a:schemeClr val="tx1">
                    <a:lumMod val="95000"/>
                    <a:lumOff val="5000"/>
                  </a:schemeClr>
                </a:solidFill>
                <a:effectLst>
                  <a:outerShdw blurRad="50800" dist="50800" dir="5400000" algn="ctr" rotWithShape="0">
                    <a:schemeClr val="bg1"/>
                  </a:outerShdw>
                </a:effectLst>
              </a:rPr>
              <a:t>. </a:t>
            </a:r>
          </a:p>
          <a:p>
            <a:r>
              <a:rPr lang="en-US" sz="2400" dirty="0" err="1">
                <a:solidFill>
                  <a:schemeClr val="tx1">
                    <a:lumMod val="95000"/>
                    <a:lumOff val="5000"/>
                  </a:schemeClr>
                </a:solidFill>
                <a:effectLst>
                  <a:outerShdw blurRad="50800" dist="50800" dir="5400000" algn="ctr" rotWithShape="0">
                    <a:schemeClr val="bg1"/>
                  </a:outerShdw>
                </a:effectLst>
              </a:rPr>
              <a:t>Habilidad</a:t>
            </a:r>
            <a:r>
              <a:rPr lang="en-US" sz="2400" dirty="0">
                <a:solidFill>
                  <a:schemeClr val="tx1">
                    <a:lumMod val="95000"/>
                    <a:lumOff val="5000"/>
                  </a:schemeClr>
                </a:solidFill>
                <a:effectLst>
                  <a:outerShdw blurRad="50800" dist="50800" dir="5400000" algn="ctr" rotWithShape="0">
                    <a:schemeClr val="bg1"/>
                  </a:outerShdw>
                </a:effectLst>
              </a:rPr>
              <a:t> </a:t>
            </a:r>
            <a:r>
              <a:rPr lang="en-US" sz="2400" dirty="0" err="1">
                <a:solidFill>
                  <a:schemeClr val="tx1">
                    <a:lumMod val="95000"/>
                    <a:lumOff val="5000"/>
                  </a:schemeClr>
                </a:solidFill>
                <a:effectLst>
                  <a:outerShdw blurRad="50800" dist="50800" dir="5400000" algn="ctr" rotWithShape="0">
                    <a:schemeClr val="bg1"/>
                  </a:outerShdw>
                </a:effectLst>
              </a:rPr>
              <a:t>para</a:t>
            </a:r>
            <a:r>
              <a:rPr lang="en-US" sz="2400" dirty="0">
                <a:solidFill>
                  <a:schemeClr val="tx1">
                    <a:lumMod val="95000"/>
                    <a:lumOff val="5000"/>
                  </a:schemeClr>
                </a:solidFill>
                <a:effectLst>
                  <a:outerShdw blurRad="50800" dist="50800" dir="5400000" algn="ctr" rotWithShape="0">
                    <a:schemeClr val="bg1"/>
                  </a:outerShdw>
                </a:effectLst>
              </a:rPr>
              <a:t> </a:t>
            </a:r>
            <a:r>
              <a:rPr lang="en-US" sz="2400" dirty="0" err="1">
                <a:solidFill>
                  <a:schemeClr val="tx1">
                    <a:lumMod val="95000"/>
                    <a:lumOff val="5000"/>
                  </a:schemeClr>
                </a:solidFill>
                <a:effectLst>
                  <a:outerShdw blurRad="50800" dist="50800" dir="5400000" algn="ctr" rotWithShape="0">
                    <a:schemeClr val="bg1"/>
                  </a:outerShdw>
                </a:effectLst>
              </a:rPr>
              <a:t>unir</a:t>
            </a:r>
            <a:r>
              <a:rPr lang="en-US" sz="2400" dirty="0">
                <a:solidFill>
                  <a:schemeClr val="tx1">
                    <a:lumMod val="95000"/>
                    <a:lumOff val="5000"/>
                  </a:schemeClr>
                </a:solidFill>
                <a:effectLst>
                  <a:outerShdw blurRad="50800" dist="50800" dir="5400000" algn="ctr" rotWithShape="0">
                    <a:schemeClr val="bg1"/>
                  </a:outerShdw>
                </a:effectLst>
              </a:rPr>
              <a:t> los </a:t>
            </a:r>
            <a:r>
              <a:rPr lang="en-US" sz="2400" dirty="0" err="1">
                <a:solidFill>
                  <a:schemeClr val="tx1">
                    <a:lumMod val="95000"/>
                    <a:lumOff val="5000"/>
                  </a:schemeClr>
                </a:solidFill>
                <a:effectLst>
                  <a:outerShdw blurRad="50800" dist="50800" dir="5400000" algn="ctr" rotWithShape="0">
                    <a:schemeClr val="bg1"/>
                  </a:outerShdw>
                </a:effectLst>
              </a:rPr>
              <a:t>puntos</a:t>
            </a:r>
            <a:r>
              <a:rPr lang="en-US" sz="2400" dirty="0">
                <a:solidFill>
                  <a:schemeClr val="tx1">
                    <a:lumMod val="95000"/>
                    <a:lumOff val="5000"/>
                  </a:schemeClr>
                </a:solidFill>
                <a:effectLst>
                  <a:outerShdw blurRad="50800" dist="50800" dir="5400000" algn="ctr" rotWithShape="0">
                    <a:schemeClr val="bg1"/>
                  </a:outerShdw>
                </a:effectLst>
              </a:rPr>
              <a:t> entre </a:t>
            </a:r>
            <a:r>
              <a:rPr lang="en-US" sz="2400" dirty="0" err="1">
                <a:solidFill>
                  <a:schemeClr val="tx1">
                    <a:lumMod val="95000"/>
                    <a:lumOff val="5000"/>
                  </a:schemeClr>
                </a:solidFill>
                <a:effectLst>
                  <a:outerShdw blurRad="50800" dist="50800" dir="5400000" algn="ctr" rotWithShape="0">
                    <a:schemeClr val="bg1"/>
                  </a:outerShdw>
                </a:effectLst>
              </a:rPr>
              <a:t>su</a:t>
            </a:r>
            <a:r>
              <a:rPr lang="en-US" sz="2400" dirty="0">
                <a:solidFill>
                  <a:schemeClr val="tx1">
                    <a:lumMod val="95000"/>
                    <a:lumOff val="5000"/>
                  </a:schemeClr>
                </a:solidFill>
                <a:effectLst>
                  <a:outerShdw blurRad="50800" dist="50800" dir="5400000" algn="ctr" rotWithShape="0">
                    <a:schemeClr val="bg1"/>
                  </a:outerShdw>
                </a:effectLst>
              </a:rPr>
              <a:t> </a:t>
            </a:r>
            <a:r>
              <a:rPr lang="en-US" sz="2400" dirty="0" err="1">
                <a:solidFill>
                  <a:schemeClr val="tx1">
                    <a:lumMod val="95000"/>
                    <a:lumOff val="5000"/>
                  </a:schemeClr>
                </a:solidFill>
                <a:effectLst>
                  <a:outerShdw blurRad="50800" dist="50800" dir="5400000" algn="ctr" rotWithShape="0">
                    <a:schemeClr val="bg1"/>
                  </a:outerShdw>
                </a:effectLst>
              </a:rPr>
              <a:t>trabajo</a:t>
            </a:r>
            <a:r>
              <a:rPr lang="en-US" sz="2400" dirty="0">
                <a:solidFill>
                  <a:schemeClr val="tx1">
                    <a:lumMod val="95000"/>
                    <a:lumOff val="5000"/>
                  </a:schemeClr>
                </a:solidFill>
                <a:effectLst>
                  <a:outerShdw blurRad="50800" dist="50800" dir="5400000" algn="ctr" rotWithShape="0">
                    <a:schemeClr val="bg1"/>
                  </a:outerShdw>
                </a:effectLst>
              </a:rPr>
              <a:t> y la </a:t>
            </a:r>
            <a:r>
              <a:rPr lang="en-US" sz="2400" dirty="0" err="1">
                <a:solidFill>
                  <a:schemeClr val="tx1">
                    <a:lumMod val="95000"/>
                    <a:lumOff val="5000"/>
                  </a:schemeClr>
                </a:solidFill>
                <a:effectLst>
                  <a:outerShdw blurRad="50800" dist="50800" dir="5400000" algn="ctr" rotWithShape="0">
                    <a:schemeClr val="bg1"/>
                  </a:outerShdw>
                </a:effectLst>
              </a:rPr>
              <a:t>estrategia</a:t>
            </a:r>
            <a:r>
              <a:rPr lang="en-US" sz="2400" dirty="0">
                <a:solidFill>
                  <a:schemeClr val="tx1">
                    <a:lumMod val="95000"/>
                    <a:lumOff val="5000"/>
                  </a:schemeClr>
                </a:solidFill>
                <a:effectLst>
                  <a:outerShdw blurRad="50800" dist="50800" dir="5400000" algn="ctr" rotWithShape="0">
                    <a:schemeClr val="bg1"/>
                  </a:outerShdw>
                </a:effectLst>
              </a:rPr>
              <a:t> </a:t>
            </a:r>
            <a:r>
              <a:rPr lang="en-US" sz="2400" dirty="0" err="1">
                <a:solidFill>
                  <a:schemeClr val="tx1">
                    <a:lumMod val="95000"/>
                    <a:lumOff val="5000"/>
                  </a:schemeClr>
                </a:solidFill>
                <a:effectLst>
                  <a:outerShdw blurRad="50800" dist="50800" dir="5400000" algn="ctr" rotWithShape="0">
                    <a:schemeClr val="bg1"/>
                  </a:outerShdw>
                </a:effectLst>
              </a:rPr>
              <a:t>organizacional</a:t>
            </a:r>
            <a:r>
              <a:rPr lang="en-US" sz="2400" dirty="0">
                <a:solidFill>
                  <a:schemeClr val="tx1">
                    <a:lumMod val="95000"/>
                    <a:lumOff val="5000"/>
                  </a:schemeClr>
                </a:solidFill>
                <a:effectLst>
                  <a:outerShdw blurRad="50800" dist="50800" dir="5400000" algn="ctr" rotWithShape="0">
                    <a:schemeClr val="bg1"/>
                  </a:outerShdw>
                </a:effectLst>
              </a:rPr>
              <a:t> </a:t>
            </a:r>
            <a:r>
              <a:rPr lang="en-US" sz="2400" dirty="0" err="1">
                <a:solidFill>
                  <a:schemeClr val="tx1">
                    <a:lumMod val="95000"/>
                    <a:lumOff val="5000"/>
                  </a:schemeClr>
                </a:solidFill>
                <a:effectLst>
                  <a:outerShdw blurRad="50800" dist="50800" dir="5400000" algn="ctr" rotWithShape="0">
                    <a:schemeClr val="bg1"/>
                  </a:outerShdw>
                </a:effectLst>
              </a:rPr>
              <a:t>para</a:t>
            </a:r>
            <a:r>
              <a:rPr lang="en-US" sz="2400" dirty="0">
                <a:solidFill>
                  <a:schemeClr val="tx1">
                    <a:lumMod val="95000"/>
                    <a:lumOff val="5000"/>
                  </a:schemeClr>
                </a:solidFill>
                <a:effectLst>
                  <a:outerShdw blurRad="50800" dist="50800" dir="5400000" algn="ctr" rotWithShape="0">
                    <a:schemeClr val="bg1"/>
                  </a:outerShdw>
                </a:effectLst>
              </a:rPr>
              <a:t> </a:t>
            </a:r>
            <a:r>
              <a:rPr lang="en-US" sz="2400" dirty="0" err="1">
                <a:solidFill>
                  <a:schemeClr val="tx1">
                    <a:lumMod val="95000"/>
                    <a:lumOff val="5000"/>
                  </a:schemeClr>
                </a:solidFill>
                <a:effectLst>
                  <a:outerShdw blurRad="50800" dist="50800" dir="5400000" algn="ctr" rotWithShape="0">
                    <a:schemeClr val="bg1"/>
                  </a:outerShdw>
                </a:effectLst>
              </a:rPr>
              <a:t>lograr</a:t>
            </a:r>
            <a:r>
              <a:rPr lang="en-US" sz="2400" dirty="0">
                <a:solidFill>
                  <a:schemeClr val="tx1">
                    <a:lumMod val="95000"/>
                    <a:lumOff val="5000"/>
                  </a:schemeClr>
                </a:solidFill>
                <a:effectLst>
                  <a:outerShdw blurRad="50800" dist="50800" dir="5400000" algn="ctr" rotWithShape="0">
                    <a:schemeClr val="bg1"/>
                  </a:outerShdw>
                </a:effectLst>
              </a:rPr>
              <a:t> </a:t>
            </a:r>
            <a:r>
              <a:rPr lang="en-US" sz="2400" dirty="0" err="1">
                <a:solidFill>
                  <a:schemeClr val="tx1">
                    <a:lumMod val="95000"/>
                    <a:lumOff val="5000"/>
                  </a:schemeClr>
                </a:solidFill>
                <a:effectLst>
                  <a:outerShdw blurRad="50800" dist="50800" dir="5400000" algn="ctr" rotWithShape="0">
                    <a:schemeClr val="bg1"/>
                  </a:outerShdw>
                </a:effectLst>
              </a:rPr>
              <a:t>resultados</a:t>
            </a:r>
            <a:r>
              <a:rPr lang="en-US" sz="2400" dirty="0">
                <a:solidFill>
                  <a:schemeClr val="tx1">
                    <a:lumMod val="95000"/>
                    <a:lumOff val="5000"/>
                  </a:schemeClr>
                </a:solidFill>
                <a:effectLst>
                  <a:outerShdw blurRad="50800" dist="50800" dir="5400000" algn="ctr" rotWithShape="0">
                    <a:schemeClr val="bg1"/>
                  </a:outerShdw>
                </a:effectLst>
              </a:rPr>
              <a:t> en los </a:t>
            </a:r>
            <a:r>
              <a:rPr lang="en-US" sz="2400" dirty="0" err="1">
                <a:solidFill>
                  <a:schemeClr val="tx1">
                    <a:lumMod val="95000"/>
                    <a:lumOff val="5000"/>
                  </a:schemeClr>
                </a:solidFill>
                <a:effectLst>
                  <a:outerShdw blurRad="50800" dist="50800" dir="5400000" algn="ctr" rotWithShape="0">
                    <a:schemeClr val="bg1"/>
                  </a:outerShdw>
                </a:effectLst>
              </a:rPr>
              <a:t>proyectos</a:t>
            </a:r>
            <a:r>
              <a:rPr lang="en-US" sz="2400" dirty="0">
                <a:solidFill>
                  <a:schemeClr val="tx1">
                    <a:lumMod val="95000"/>
                    <a:lumOff val="5000"/>
                  </a:schemeClr>
                </a:solidFill>
                <a:effectLst>
                  <a:outerShdw blurRad="50800" dist="50800" dir="5400000" algn="ctr" rotWithShape="0">
                    <a:schemeClr val="bg1"/>
                  </a:outerShdw>
                </a:effectLst>
              </a:rPr>
              <a:t>. </a:t>
            </a:r>
          </a:p>
          <a:p>
            <a:r>
              <a:rPr lang="en-US" sz="2400" dirty="0" err="1">
                <a:solidFill>
                  <a:schemeClr val="tx1">
                    <a:lumMod val="95000"/>
                    <a:lumOff val="5000"/>
                  </a:schemeClr>
                </a:solidFill>
                <a:effectLst>
                  <a:outerShdw blurRad="50800" dist="50800" dir="5400000" algn="ctr" rotWithShape="0">
                    <a:schemeClr val="bg1"/>
                  </a:outerShdw>
                </a:effectLst>
              </a:rPr>
              <a:t>Comprensión</a:t>
            </a:r>
            <a:r>
              <a:rPr lang="en-US" sz="2400" dirty="0">
                <a:solidFill>
                  <a:schemeClr val="tx1">
                    <a:lumMod val="95000"/>
                    <a:lumOff val="5000"/>
                  </a:schemeClr>
                </a:solidFill>
                <a:effectLst>
                  <a:outerShdw blurRad="50800" dist="50800" dir="5400000" algn="ctr" rotWithShape="0">
                    <a:schemeClr val="bg1"/>
                  </a:outerShdw>
                </a:effectLst>
              </a:rPr>
              <a:t> del </a:t>
            </a:r>
            <a:r>
              <a:rPr lang="en-US" sz="2400" dirty="0" err="1">
                <a:solidFill>
                  <a:schemeClr val="tx1">
                    <a:lumMod val="95000"/>
                    <a:lumOff val="5000"/>
                  </a:schemeClr>
                </a:solidFill>
                <a:effectLst>
                  <a:outerShdw blurRad="50800" dist="50800" dir="5400000" algn="ctr" rotWithShape="0">
                    <a:schemeClr val="bg1"/>
                  </a:outerShdw>
                </a:effectLst>
              </a:rPr>
              <a:t>contexto</a:t>
            </a:r>
            <a:r>
              <a:rPr lang="en-US" sz="2400" dirty="0">
                <a:solidFill>
                  <a:schemeClr val="tx1">
                    <a:lumMod val="95000"/>
                    <a:lumOff val="5000"/>
                  </a:schemeClr>
                </a:solidFill>
                <a:effectLst>
                  <a:outerShdw blurRad="50800" dist="50800" dir="5400000" algn="ctr" rotWithShape="0">
                    <a:schemeClr val="bg1"/>
                  </a:outerShdw>
                </a:effectLst>
              </a:rPr>
              <a:t> general de </a:t>
            </a:r>
            <a:r>
              <a:rPr lang="en-US" sz="2400" dirty="0" err="1">
                <a:solidFill>
                  <a:schemeClr val="tx1">
                    <a:lumMod val="95000"/>
                    <a:lumOff val="5000"/>
                  </a:schemeClr>
                </a:solidFill>
                <a:effectLst>
                  <a:outerShdw blurRad="50800" dist="50800" dir="5400000" algn="ctr" rotWithShape="0">
                    <a:schemeClr val="bg1"/>
                  </a:outerShdw>
                </a:effectLst>
              </a:rPr>
              <a:t>negocios</a:t>
            </a:r>
            <a:r>
              <a:rPr lang="en-US" sz="2400" dirty="0">
                <a:effectLst>
                  <a:outerShdw blurRad="50800" dist="50800" dir="5400000" algn="ctr" rotWithShape="0">
                    <a:schemeClr val="bg1"/>
                  </a:outerShdw>
                </a:effectLst>
              </a:rPr>
              <a:t>. </a:t>
            </a:r>
          </a:p>
        </p:txBody>
      </p:sp>
      <p:pic>
        <p:nvPicPr>
          <p:cNvPr id="16" name="Picture 6" descr="X:\Work\P\PMI\Logos\PMI_Logo_Wht_KO.png"/>
          <p:cNvPicPr>
            <a:picLocks noChangeAspect="1" noChangeArrowheads="1"/>
          </p:cNvPicPr>
          <p:nvPr/>
        </p:nvPicPr>
        <p:blipFill>
          <a:blip r:embed="rId4" cstate="print"/>
          <a:srcRect/>
          <a:stretch>
            <a:fillRect/>
          </a:stretch>
        </p:blipFill>
        <p:spPr bwMode="auto">
          <a:xfrm>
            <a:off x="795338" y="6602413"/>
            <a:ext cx="685800" cy="177800"/>
          </a:xfrm>
          <a:prstGeom prst="rect">
            <a:avLst/>
          </a:prstGeom>
          <a:noFill/>
          <a:ln w="9525">
            <a:noFill/>
            <a:miter lim="800000"/>
            <a:headEnd/>
            <a:tailEnd/>
          </a:ln>
        </p:spPr>
      </p:pic>
      <p:pic>
        <p:nvPicPr>
          <p:cNvPr id="7" name="Picture 6"/>
          <p:cNvPicPr>
            <a:picLocks noChangeAspect="1"/>
          </p:cNvPicPr>
          <p:nvPr/>
        </p:nvPicPr>
        <p:blipFill>
          <a:blip r:embed="rId5"/>
          <a:stretch>
            <a:fillRect/>
          </a:stretch>
        </p:blipFill>
        <p:spPr>
          <a:xfrm>
            <a:off x="7407291" y="858685"/>
            <a:ext cx="1773221" cy="1577299"/>
          </a:xfrm>
          <a:prstGeom prst="rect">
            <a:avLst/>
          </a:prstGeom>
        </p:spPr>
      </p:pic>
      <p:sp>
        <p:nvSpPr>
          <p:cNvPr id="8" name="8 Rectángulo"/>
          <p:cNvSpPr/>
          <p:nvPr/>
        </p:nvSpPr>
        <p:spPr>
          <a:xfrm>
            <a:off x="2707704" y="6021288"/>
            <a:ext cx="6400800" cy="276999"/>
          </a:xfrm>
          <a:prstGeom prst="rect">
            <a:avLst/>
          </a:prstGeom>
        </p:spPr>
        <p:txBody>
          <a:bodyPr wrap="square">
            <a:spAutoFit/>
          </a:bodyPr>
          <a:lstStyle/>
          <a:p>
            <a:pPr algn="r"/>
            <a:r>
              <a:rPr lang="en-US" sz="1200" dirty="0"/>
              <a:t>Fuente: PMI </a:t>
            </a:r>
            <a:r>
              <a:rPr lang="en-US" sz="1200" dirty="0" smtClean="0"/>
              <a:t>Talent </a:t>
            </a:r>
            <a:r>
              <a:rPr lang="en-US" sz="1200" dirty="0" err="1" smtClean="0"/>
              <a:t>Triangle</a:t>
            </a:r>
            <a:r>
              <a:rPr lang="en-US" sz="1200" baseline="30000" dirty="0" err="1" smtClean="0"/>
              <a:t>TM</a:t>
            </a:r>
            <a:endParaRPr lang="en-US" sz="1200" baseline="30000" dirty="0"/>
          </a:p>
        </p:txBody>
      </p:sp>
    </p:spTree>
    <p:extLst>
      <p:ext uri="{BB962C8B-B14F-4D97-AF65-F5344CB8AC3E}">
        <p14:creationId xmlns:p14="http://schemas.microsoft.com/office/powerpoint/2010/main" val="399154575"/>
      </p:ext>
    </p:extLst>
  </p:cSld>
  <p:clrMapOvr>
    <a:masterClrMapping/>
  </p:clrMapOvr>
  <p:transition spd="slow">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lum bright="70000" contrast="-70000"/>
          </a:blip>
          <a:stretch>
            <a:fillRect/>
          </a:stretch>
        </p:blipFill>
        <p:spPr>
          <a:xfrm>
            <a:off x="-1" y="980728"/>
            <a:ext cx="9331529" cy="5256584"/>
          </a:xfrm>
          <a:prstGeom prst="rect">
            <a:avLst/>
          </a:prstGeom>
        </p:spPr>
      </p:pic>
      <p:sp>
        <p:nvSpPr>
          <p:cNvPr id="4" name="Title 3"/>
          <p:cNvSpPr>
            <a:spLocks noGrp="1"/>
          </p:cNvSpPr>
          <p:nvPr>
            <p:ph type="title"/>
          </p:nvPr>
        </p:nvSpPr>
        <p:spPr>
          <a:prstGeom prst="rect">
            <a:avLst/>
          </a:prstGeom>
        </p:spPr>
        <p:txBody>
          <a:bodyPr/>
          <a:lstStyle/>
          <a:p>
            <a:r>
              <a:rPr lang="en-US" dirty="0" err="1" smtClean="0"/>
              <a:t>Habilidades</a:t>
            </a:r>
            <a:r>
              <a:rPr lang="en-US" dirty="0" smtClean="0"/>
              <a:t> de </a:t>
            </a:r>
            <a:r>
              <a:rPr lang="en-US" dirty="0" err="1" smtClean="0"/>
              <a:t>Liderazgo</a:t>
            </a:r>
            <a:endParaRPr lang="en-US" dirty="0"/>
          </a:p>
        </p:txBody>
      </p:sp>
      <p:sp>
        <p:nvSpPr>
          <p:cNvPr id="12" name="Content Placeholder 5"/>
          <p:cNvSpPr txBox="1">
            <a:spLocks/>
          </p:cNvSpPr>
          <p:nvPr/>
        </p:nvSpPr>
        <p:spPr>
          <a:xfrm>
            <a:off x="381000" y="3048000"/>
            <a:ext cx="4695056" cy="3002157"/>
          </a:xfrm>
          <a:prstGeom prst="rect">
            <a:avLst/>
          </a:prstGeom>
          <a:noFill/>
        </p:spPr>
        <p:txBody>
          <a:bodyPr/>
          <a:lstStyle>
            <a:defPPr>
              <a:defRPr lang="en-US"/>
            </a:defPPr>
            <a:lvl1pPr marL="342900" indent="-342900" fontAlgn="base">
              <a:lnSpc>
                <a:spcPct val="130000"/>
              </a:lnSpc>
              <a:spcBef>
                <a:spcPct val="20000"/>
              </a:spcBef>
              <a:spcAft>
                <a:spcPct val="0"/>
              </a:spcAft>
              <a:buClr>
                <a:srgbClr val="007AC2"/>
              </a:buClr>
              <a:buChar char="•"/>
              <a:defRPr sz="2000">
                <a:solidFill>
                  <a:schemeClr val="tx1">
                    <a:lumMod val="95000"/>
                    <a:lumOff val="5000"/>
                  </a:schemeClr>
                </a:solidFill>
              </a:defRPr>
            </a:lvl1pPr>
            <a:lvl2pPr marL="742950" indent="-285750" fontAlgn="base">
              <a:lnSpc>
                <a:spcPct val="110000"/>
              </a:lnSpc>
              <a:spcBef>
                <a:spcPct val="20000"/>
              </a:spcBef>
              <a:spcAft>
                <a:spcPct val="0"/>
              </a:spcAft>
              <a:buChar char="–"/>
              <a:defRPr sz="2000">
                <a:solidFill>
                  <a:srgbClr val="455560"/>
                </a:solidFill>
              </a:defRPr>
            </a:lvl2pPr>
            <a:lvl3pPr marL="1085850" indent="-228600" fontAlgn="base">
              <a:spcBef>
                <a:spcPct val="20000"/>
              </a:spcBef>
              <a:spcAft>
                <a:spcPct val="0"/>
              </a:spcAft>
              <a:buChar char="•"/>
              <a:defRPr sz="2000">
                <a:solidFill>
                  <a:srgbClr val="455560"/>
                </a:solidFill>
              </a:defRPr>
            </a:lvl3pPr>
            <a:lvl4pPr marL="1428750" indent="-228600" fontAlgn="base">
              <a:spcBef>
                <a:spcPct val="20000"/>
              </a:spcBef>
              <a:spcAft>
                <a:spcPct val="0"/>
              </a:spcAft>
              <a:buChar char="–"/>
              <a:defRPr sz="2000">
                <a:solidFill>
                  <a:srgbClr val="455560"/>
                </a:solidFill>
              </a:defRPr>
            </a:lvl4pPr>
            <a:lvl5pPr marL="1771650" indent="-228600" fontAlgn="base">
              <a:spcBef>
                <a:spcPct val="20000"/>
              </a:spcBef>
              <a:spcAft>
                <a:spcPct val="0"/>
              </a:spcAft>
              <a:buChar char="»"/>
              <a:defRPr sz="2000">
                <a:solidFill>
                  <a:srgbClr val="455560"/>
                </a:solidFill>
              </a:defRPr>
            </a:lvl5pPr>
            <a:lvl6pPr marL="2228850" indent="-228600" fontAlgn="base">
              <a:spcBef>
                <a:spcPct val="20000"/>
              </a:spcBef>
              <a:spcAft>
                <a:spcPct val="0"/>
              </a:spcAft>
              <a:buChar char="»"/>
              <a:defRPr sz="2000">
                <a:solidFill>
                  <a:srgbClr val="455560"/>
                </a:solidFill>
              </a:defRPr>
            </a:lvl6pPr>
            <a:lvl7pPr marL="2686050" indent="-228600" fontAlgn="base">
              <a:spcBef>
                <a:spcPct val="20000"/>
              </a:spcBef>
              <a:spcAft>
                <a:spcPct val="0"/>
              </a:spcAft>
              <a:buChar char="»"/>
              <a:defRPr sz="2000">
                <a:solidFill>
                  <a:srgbClr val="455560"/>
                </a:solidFill>
              </a:defRPr>
            </a:lvl7pPr>
            <a:lvl8pPr marL="3143250" indent="-228600" fontAlgn="base">
              <a:spcBef>
                <a:spcPct val="20000"/>
              </a:spcBef>
              <a:spcAft>
                <a:spcPct val="0"/>
              </a:spcAft>
              <a:buChar char="»"/>
              <a:defRPr sz="2000">
                <a:solidFill>
                  <a:srgbClr val="455560"/>
                </a:solidFill>
              </a:defRPr>
            </a:lvl8pPr>
            <a:lvl9pPr marL="3600450" indent="-228600" fontAlgn="base">
              <a:spcBef>
                <a:spcPct val="20000"/>
              </a:spcBef>
              <a:spcAft>
                <a:spcPct val="0"/>
              </a:spcAft>
              <a:buChar char="»"/>
              <a:defRPr sz="2000">
                <a:solidFill>
                  <a:srgbClr val="455560"/>
                </a:solidFill>
              </a:defRPr>
            </a:lvl9pPr>
          </a:lstStyle>
          <a:p>
            <a:pPr>
              <a:lnSpc>
                <a:spcPct val="100000"/>
              </a:lnSpc>
              <a:spcBef>
                <a:spcPts val="576"/>
              </a:spcBef>
            </a:pPr>
            <a:r>
              <a:rPr lang="en-US" sz="2400" dirty="0" err="1">
                <a:effectLst>
                  <a:outerShdw blurRad="50800" dist="50800" dir="5400000" algn="ctr" rotWithShape="0">
                    <a:schemeClr val="bg1"/>
                  </a:outerShdw>
                </a:effectLst>
              </a:rPr>
              <a:t>Conocimientos</a:t>
            </a:r>
            <a:r>
              <a:rPr lang="en-US" sz="2400" dirty="0">
                <a:effectLst>
                  <a:outerShdw blurRad="50800" dist="50800" dir="5400000" algn="ctr" rotWithShape="0">
                    <a:schemeClr val="bg1"/>
                  </a:outerShdw>
                </a:effectLst>
              </a:rPr>
              <a:t>, </a:t>
            </a:r>
            <a:r>
              <a:rPr lang="en-US" sz="2400" dirty="0" err="1">
                <a:effectLst>
                  <a:outerShdw blurRad="50800" dist="50800" dir="5400000" algn="ctr" rotWithShape="0">
                    <a:schemeClr val="bg1"/>
                  </a:outerShdw>
                </a:effectLst>
              </a:rPr>
              <a:t>habilidades</a:t>
            </a:r>
            <a:r>
              <a:rPr lang="en-US" sz="2400" dirty="0">
                <a:effectLst>
                  <a:outerShdw blurRad="50800" dist="50800" dir="5400000" algn="ctr" rotWithShape="0">
                    <a:schemeClr val="bg1"/>
                  </a:outerShdw>
                </a:effectLst>
              </a:rPr>
              <a:t> y </a:t>
            </a:r>
            <a:r>
              <a:rPr lang="en-US" sz="2400" dirty="0" err="1">
                <a:effectLst>
                  <a:outerShdw blurRad="50800" dist="50800" dir="5400000" algn="ctr" rotWithShape="0">
                    <a:schemeClr val="bg1"/>
                  </a:outerShdw>
                </a:effectLst>
              </a:rPr>
              <a:t>comportamientos</a:t>
            </a:r>
            <a:r>
              <a:rPr lang="en-US" sz="2400" dirty="0">
                <a:effectLst>
                  <a:outerShdw blurRad="50800" dist="50800" dir="5400000" algn="ctr" rotWithShape="0">
                    <a:schemeClr val="bg1"/>
                  </a:outerShdw>
                </a:effectLst>
              </a:rPr>
              <a:t> </a:t>
            </a:r>
            <a:r>
              <a:rPr lang="en-US" sz="2400" dirty="0" err="1">
                <a:effectLst>
                  <a:outerShdw blurRad="50800" dist="50800" dir="5400000" algn="ctr" rotWithShape="0">
                    <a:schemeClr val="bg1"/>
                  </a:outerShdw>
                </a:effectLst>
              </a:rPr>
              <a:t>específicos</a:t>
            </a:r>
            <a:r>
              <a:rPr lang="en-US" sz="2400" dirty="0">
                <a:effectLst>
                  <a:outerShdw blurRad="50800" dist="50800" dir="5400000" algn="ctr" rotWithShape="0">
                    <a:schemeClr val="bg1"/>
                  </a:outerShdw>
                </a:effectLst>
              </a:rPr>
              <a:t> </a:t>
            </a:r>
            <a:r>
              <a:rPr lang="en-US" sz="2400" dirty="0" err="1">
                <a:effectLst>
                  <a:outerShdw blurRad="50800" dist="50800" dir="5400000" algn="ctr" rotWithShape="0">
                    <a:schemeClr val="bg1"/>
                  </a:outerShdw>
                </a:effectLst>
              </a:rPr>
              <a:t>para</a:t>
            </a:r>
            <a:r>
              <a:rPr lang="en-US" sz="2400" dirty="0">
                <a:effectLst>
                  <a:outerShdw blurRad="50800" dist="50800" dir="5400000" algn="ctr" rotWithShape="0">
                    <a:schemeClr val="bg1"/>
                  </a:outerShdw>
                </a:effectLst>
              </a:rPr>
              <a:t> </a:t>
            </a:r>
            <a:r>
              <a:rPr lang="en-US" sz="2400" dirty="0" err="1">
                <a:effectLst>
                  <a:outerShdw blurRad="50800" dist="50800" dir="5400000" algn="ctr" rotWithShape="0">
                    <a:schemeClr val="bg1"/>
                  </a:outerShdw>
                </a:effectLst>
              </a:rPr>
              <a:t>motivar</a:t>
            </a:r>
            <a:r>
              <a:rPr lang="en-US" sz="2400" dirty="0">
                <a:effectLst>
                  <a:outerShdw blurRad="50800" dist="50800" dir="5400000" algn="ctr" rotWithShape="0">
                    <a:schemeClr val="bg1"/>
                  </a:outerShdw>
                </a:effectLst>
              </a:rPr>
              <a:t> y </a:t>
            </a:r>
            <a:r>
              <a:rPr lang="en-US" sz="2400" dirty="0" err="1">
                <a:effectLst>
                  <a:outerShdw blurRad="50800" dist="50800" dir="5400000" algn="ctr" rotWithShape="0">
                    <a:schemeClr val="bg1"/>
                  </a:outerShdw>
                </a:effectLst>
              </a:rPr>
              <a:t>guiar</a:t>
            </a:r>
            <a:r>
              <a:rPr lang="en-US" sz="2400" dirty="0">
                <a:effectLst>
                  <a:outerShdw blurRad="50800" dist="50800" dir="5400000" algn="ctr" rotWithShape="0">
                    <a:schemeClr val="bg1"/>
                  </a:outerShdw>
                </a:effectLst>
              </a:rPr>
              <a:t> a </a:t>
            </a:r>
            <a:r>
              <a:rPr lang="en-US" sz="2400" dirty="0" err="1">
                <a:effectLst>
                  <a:outerShdw blurRad="50800" dist="50800" dir="5400000" algn="ctr" rotWithShape="0">
                    <a:schemeClr val="bg1"/>
                  </a:outerShdw>
                </a:effectLst>
              </a:rPr>
              <a:t>otros</a:t>
            </a:r>
            <a:r>
              <a:rPr lang="en-US" sz="2400" dirty="0">
                <a:effectLst>
                  <a:outerShdw blurRad="50800" dist="50800" dir="5400000" algn="ctr" rotWithShape="0">
                    <a:schemeClr val="bg1"/>
                  </a:outerShdw>
                </a:effectLst>
              </a:rPr>
              <a:t>. </a:t>
            </a:r>
          </a:p>
          <a:p>
            <a:pPr>
              <a:lnSpc>
                <a:spcPct val="100000"/>
              </a:lnSpc>
              <a:spcBef>
                <a:spcPts val="576"/>
              </a:spcBef>
            </a:pPr>
            <a:r>
              <a:rPr lang="en-US" sz="2400" dirty="0">
                <a:effectLst>
                  <a:outerShdw blurRad="50800" dist="50800" dir="5400000" algn="ctr" rotWithShape="0">
                    <a:schemeClr val="bg1"/>
                  </a:outerShdw>
                </a:effectLst>
              </a:rPr>
              <a:t>El </a:t>
            </a:r>
            <a:r>
              <a:rPr lang="en-US" sz="2400" dirty="0" err="1">
                <a:effectLst>
                  <a:outerShdw blurRad="50800" dist="50800" dir="5400000" algn="ctr" rotWithShape="0">
                    <a:schemeClr val="bg1"/>
                  </a:outerShdw>
                </a:effectLst>
              </a:rPr>
              <a:t>liderazgo</a:t>
            </a:r>
            <a:r>
              <a:rPr lang="en-US" sz="2400" dirty="0">
                <a:effectLst>
                  <a:outerShdw blurRad="50800" dist="50800" dir="5400000" algn="ctr" rotWithShape="0">
                    <a:schemeClr val="bg1"/>
                  </a:outerShdw>
                </a:effectLst>
              </a:rPr>
              <a:t> </a:t>
            </a:r>
            <a:r>
              <a:rPr lang="en-US" sz="2400" dirty="0" err="1">
                <a:effectLst>
                  <a:outerShdw blurRad="50800" dist="50800" dir="5400000" algn="ctr" rotWithShape="0">
                    <a:schemeClr val="bg1"/>
                  </a:outerShdw>
                </a:effectLst>
              </a:rPr>
              <a:t>es</a:t>
            </a:r>
            <a:r>
              <a:rPr lang="en-US" sz="2400" dirty="0">
                <a:effectLst>
                  <a:outerShdw blurRad="50800" dist="50800" dir="5400000" algn="ctr" rotWithShape="0">
                    <a:schemeClr val="bg1"/>
                  </a:outerShdw>
                </a:effectLst>
              </a:rPr>
              <a:t> la </a:t>
            </a:r>
            <a:r>
              <a:rPr lang="en-US" sz="2400" dirty="0" err="1">
                <a:effectLst>
                  <a:outerShdw blurRad="50800" dist="50800" dir="5400000" algn="ctr" rotWithShape="0">
                    <a:schemeClr val="bg1"/>
                  </a:outerShdw>
                </a:effectLst>
              </a:rPr>
              <a:t>habilidad</a:t>
            </a:r>
            <a:r>
              <a:rPr lang="en-US" sz="2400" dirty="0">
                <a:effectLst>
                  <a:outerShdw blurRad="50800" dist="50800" dir="5400000" algn="ctr" rotWithShape="0">
                    <a:schemeClr val="bg1"/>
                  </a:outerShdw>
                </a:effectLst>
              </a:rPr>
              <a:t> de articular </a:t>
            </a:r>
            <a:r>
              <a:rPr lang="en-US" sz="2400" dirty="0" err="1">
                <a:effectLst>
                  <a:outerShdw blurRad="50800" dist="50800" dir="5400000" algn="ctr" rotWithShape="0">
                    <a:schemeClr val="bg1"/>
                  </a:outerShdw>
                </a:effectLst>
              </a:rPr>
              <a:t>una</a:t>
            </a:r>
            <a:r>
              <a:rPr lang="en-US" sz="2400" dirty="0">
                <a:effectLst>
                  <a:outerShdw blurRad="50800" dist="50800" dir="5400000" algn="ctr" rotWithShape="0">
                    <a:schemeClr val="bg1"/>
                  </a:outerShdw>
                </a:effectLst>
              </a:rPr>
              <a:t> </a:t>
            </a:r>
            <a:r>
              <a:rPr lang="en-US" sz="2400" dirty="0" err="1">
                <a:effectLst>
                  <a:outerShdw blurRad="50800" dist="50800" dir="5400000" algn="ctr" rotWithShape="0">
                    <a:schemeClr val="bg1"/>
                  </a:outerShdw>
                </a:effectLst>
              </a:rPr>
              <a:t>visión</a:t>
            </a:r>
            <a:r>
              <a:rPr lang="en-US" sz="2400" dirty="0">
                <a:effectLst>
                  <a:outerShdw blurRad="50800" dist="50800" dir="5400000" algn="ctr" rotWithShape="0">
                    <a:schemeClr val="bg1"/>
                  </a:outerShdw>
                </a:effectLst>
              </a:rPr>
              <a:t> y </a:t>
            </a:r>
            <a:r>
              <a:rPr lang="en-US" sz="2400" dirty="0" err="1">
                <a:effectLst>
                  <a:outerShdw blurRad="50800" dist="50800" dir="5400000" algn="ctr" rotWithShape="0">
                    <a:schemeClr val="bg1"/>
                  </a:outerShdw>
                </a:effectLst>
              </a:rPr>
              <a:t>guiar</a:t>
            </a:r>
            <a:r>
              <a:rPr lang="en-US" sz="2400" dirty="0">
                <a:effectLst>
                  <a:outerShdw blurRad="50800" dist="50800" dir="5400000" algn="ctr" rotWithShape="0">
                    <a:schemeClr val="bg1"/>
                  </a:outerShdw>
                </a:effectLst>
              </a:rPr>
              <a:t> o </a:t>
            </a:r>
            <a:r>
              <a:rPr lang="en-US" sz="2400" dirty="0" err="1">
                <a:effectLst>
                  <a:outerShdw blurRad="50800" dist="50800" dir="5400000" algn="ctr" rotWithShape="0">
                    <a:schemeClr val="bg1"/>
                  </a:outerShdw>
                </a:effectLst>
              </a:rPr>
              <a:t>influenciar</a:t>
            </a:r>
            <a:r>
              <a:rPr lang="en-US" sz="2400" dirty="0">
                <a:effectLst>
                  <a:outerShdw blurRad="50800" dist="50800" dir="5400000" algn="ctr" rotWithShape="0">
                    <a:schemeClr val="bg1"/>
                  </a:outerShdw>
                </a:effectLst>
              </a:rPr>
              <a:t> a </a:t>
            </a:r>
            <a:r>
              <a:rPr lang="en-US" sz="2400" dirty="0" err="1">
                <a:effectLst>
                  <a:outerShdw blurRad="50800" dist="50800" dir="5400000" algn="ctr" rotWithShape="0">
                    <a:schemeClr val="bg1"/>
                  </a:outerShdw>
                </a:effectLst>
              </a:rPr>
              <a:t>otros</a:t>
            </a:r>
            <a:r>
              <a:rPr lang="en-US" sz="2400" dirty="0">
                <a:effectLst>
                  <a:outerShdw blurRad="50800" dist="50800" dir="5400000" algn="ctr" rotWithShape="0">
                    <a:schemeClr val="bg1"/>
                  </a:outerShdw>
                </a:effectLst>
              </a:rPr>
              <a:t> </a:t>
            </a:r>
            <a:r>
              <a:rPr lang="en-US" sz="2400" dirty="0" err="1">
                <a:effectLst>
                  <a:outerShdw blurRad="50800" dist="50800" dir="5400000" algn="ctr" rotWithShape="0">
                    <a:schemeClr val="bg1"/>
                  </a:outerShdw>
                </a:effectLst>
              </a:rPr>
              <a:t>para</a:t>
            </a:r>
            <a:r>
              <a:rPr lang="en-US" sz="2400" dirty="0">
                <a:effectLst>
                  <a:outerShdw blurRad="50800" dist="50800" dir="5400000" algn="ctr" rotWithShape="0">
                    <a:schemeClr val="bg1"/>
                  </a:outerShdw>
                </a:effectLst>
              </a:rPr>
              <a:t> </a:t>
            </a:r>
            <a:r>
              <a:rPr lang="en-US" sz="2400" dirty="0" err="1">
                <a:effectLst>
                  <a:outerShdw blurRad="50800" dist="50800" dir="5400000" algn="ctr" rotWithShape="0">
                    <a:schemeClr val="bg1"/>
                  </a:outerShdw>
                </a:effectLst>
              </a:rPr>
              <a:t>ayudar</a:t>
            </a:r>
            <a:r>
              <a:rPr lang="en-US" sz="2400" dirty="0">
                <a:effectLst>
                  <a:outerShdw blurRad="50800" dist="50800" dir="5400000" algn="ctr" rotWithShape="0">
                    <a:schemeClr val="bg1"/>
                  </a:outerShdw>
                </a:effectLst>
              </a:rPr>
              <a:t> a </a:t>
            </a:r>
            <a:r>
              <a:rPr lang="en-US" sz="2400" dirty="0" err="1">
                <a:effectLst>
                  <a:outerShdw blurRad="50800" dist="50800" dir="5400000" algn="ctr" rotWithShape="0">
                    <a:schemeClr val="bg1"/>
                  </a:outerShdw>
                </a:effectLst>
              </a:rPr>
              <a:t>alcanzar</a:t>
            </a:r>
            <a:r>
              <a:rPr lang="en-US" sz="2400" dirty="0">
                <a:effectLst>
                  <a:outerShdw blurRad="50800" dist="50800" dir="5400000" algn="ctr" rotWithShape="0">
                    <a:schemeClr val="bg1"/>
                  </a:outerShdw>
                </a:effectLst>
              </a:rPr>
              <a:t> el </a:t>
            </a:r>
            <a:r>
              <a:rPr lang="en-US" sz="2400" dirty="0" err="1">
                <a:effectLst>
                  <a:outerShdw blurRad="50800" dist="50800" dir="5400000" algn="ctr" rotWithShape="0">
                    <a:schemeClr val="bg1"/>
                  </a:outerShdw>
                </a:effectLst>
              </a:rPr>
              <a:t>objetivo</a:t>
            </a:r>
            <a:r>
              <a:rPr lang="en-US" sz="2400" dirty="0">
                <a:effectLst>
                  <a:outerShdw blurRad="50800" dist="50800" dir="5400000" algn="ctr" rotWithShape="0">
                    <a:schemeClr val="bg1"/>
                  </a:outerShdw>
                </a:effectLst>
              </a:rPr>
              <a:t>. </a:t>
            </a:r>
          </a:p>
        </p:txBody>
      </p:sp>
      <p:sp>
        <p:nvSpPr>
          <p:cNvPr id="14" name="Content Placeholder 5"/>
          <p:cNvSpPr txBox="1">
            <a:spLocks/>
          </p:cNvSpPr>
          <p:nvPr/>
        </p:nvSpPr>
        <p:spPr>
          <a:xfrm>
            <a:off x="5257800" y="3048000"/>
            <a:ext cx="3581400" cy="3048000"/>
          </a:xfrm>
          <a:prstGeom prst="rect">
            <a:avLst/>
          </a:prstGeom>
          <a:noFill/>
        </p:spPr>
        <p:txBody>
          <a:bodyPr/>
          <a:lstStyle>
            <a:defPPr>
              <a:defRPr lang="en-US"/>
            </a:defPPr>
            <a:lvl1pPr marL="342900" indent="-342900" fontAlgn="base">
              <a:lnSpc>
                <a:spcPct val="130000"/>
              </a:lnSpc>
              <a:spcBef>
                <a:spcPct val="20000"/>
              </a:spcBef>
              <a:spcAft>
                <a:spcPct val="0"/>
              </a:spcAft>
              <a:buClr>
                <a:srgbClr val="007AC2"/>
              </a:buClr>
              <a:buChar char="•"/>
              <a:defRPr sz="2000">
                <a:solidFill>
                  <a:schemeClr val="tx1">
                    <a:lumMod val="95000"/>
                    <a:lumOff val="5000"/>
                  </a:schemeClr>
                </a:solidFill>
              </a:defRPr>
            </a:lvl1pPr>
            <a:lvl2pPr marL="742950" indent="-285750" fontAlgn="base">
              <a:lnSpc>
                <a:spcPct val="110000"/>
              </a:lnSpc>
              <a:spcBef>
                <a:spcPct val="20000"/>
              </a:spcBef>
              <a:spcAft>
                <a:spcPct val="0"/>
              </a:spcAft>
              <a:buChar char="–"/>
              <a:defRPr sz="2000">
                <a:solidFill>
                  <a:srgbClr val="455560"/>
                </a:solidFill>
              </a:defRPr>
            </a:lvl2pPr>
            <a:lvl3pPr marL="1085850" indent="-228600" fontAlgn="base">
              <a:spcBef>
                <a:spcPct val="20000"/>
              </a:spcBef>
              <a:spcAft>
                <a:spcPct val="0"/>
              </a:spcAft>
              <a:buChar char="•"/>
              <a:defRPr sz="2000">
                <a:solidFill>
                  <a:srgbClr val="455560"/>
                </a:solidFill>
              </a:defRPr>
            </a:lvl3pPr>
            <a:lvl4pPr marL="1428750" indent="-228600" fontAlgn="base">
              <a:spcBef>
                <a:spcPct val="20000"/>
              </a:spcBef>
              <a:spcAft>
                <a:spcPct val="0"/>
              </a:spcAft>
              <a:buChar char="–"/>
              <a:defRPr sz="2000">
                <a:solidFill>
                  <a:srgbClr val="455560"/>
                </a:solidFill>
              </a:defRPr>
            </a:lvl4pPr>
            <a:lvl5pPr marL="1771650" indent="-228600" fontAlgn="base">
              <a:spcBef>
                <a:spcPct val="20000"/>
              </a:spcBef>
              <a:spcAft>
                <a:spcPct val="0"/>
              </a:spcAft>
              <a:buChar char="»"/>
              <a:defRPr sz="2000">
                <a:solidFill>
                  <a:srgbClr val="455560"/>
                </a:solidFill>
              </a:defRPr>
            </a:lvl5pPr>
            <a:lvl6pPr marL="2228850" indent="-228600" fontAlgn="base">
              <a:spcBef>
                <a:spcPct val="20000"/>
              </a:spcBef>
              <a:spcAft>
                <a:spcPct val="0"/>
              </a:spcAft>
              <a:buChar char="»"/>
              <a:defRPr sz="2000">
                <a:solidFill>
                  <a:srgbClr val="455560"/>
                </a:solidFill>
              </a:defRPr>
            </a:lvl6pPr>
            <a:lvl7pPr marL="2686050" indent="-228600" fontAlgn="base">
              <a:spcBef>
                <a:spcPct val="20000"/>
              </a:spcBef>
              <a:spcAft>
                <a:spcPct val="0"/>
              </a:spcAft>
              <a:buChar char="»"/>
              <a:defRPr sz="2000">
                <a:solidFill>
                  <a:srgbClr val="455560"/>
                </a:solidFill>
              </a:defRPr>
            </a:lvl7pPr>
            <a:lvl8pPr marL="3143250" indent="-228600" fontAlgn="base">
              <a:spcBef>
                <a:spcPct val="20000"/>
              </a:spcBef>
              <a:spcAft>
                <a:spcPct val="0"/>
              </a:spcAft>
              <a:buChar char="»"/>
              <a:defRPr sz="2000">
                <a:solidFill>
                  <a:srgbClr val="455560"/>
                </a:solidFill>
              </a:defRPr>
            </a:lvl8pPr>
            <a:lvl9pPr marL="3600450" indent="-228600" fontAlgn="base">
              <a:spcBef>
                <a:spcPct val="20000"/>
              </a:spcBef>
              <a:spcAft>
                <a:spcPct val="0"/>
              </a:spcAft>
              <a:buChar char="»"/>
              <a:defRPr sz="2000">
                <a:solidFill>
                  <a:srgbClr val="455560"/>
                </a:solidFill>
              </a:defRPr>
            </a:lvl9pPr>
          </a:lstStyle>
          <a:p>
            <a:pPr>
              <a:lnSpc>
                <a:spcPct val="100000"/>
              </a:lnSpc>
            </a:pPr>
            <a:r>
              <a:rPr lang="en-US" dirty="0" err="1">
                <a:effectLst>
                  <a:outerShdw blurRad="50800" dist="50800" dir="5400000" algn="ctr" rotWithShape="0">
                    <a:schemeClr val="bg1"/>
                  </a:outerShdw>
                </a:effectLst>
              </a:rPr>
              <a:t>Negociación</a:t>
            </a:r>
            <a:endParaRPr lang="en-US" dirty="0">
              <a:effectLst>
                <a:outerShdw blurRad="50800" dist="50800" dir="5400000" algn="ctr" rotWithShape="0">
                  <a:schemeClr val="bg1"/>
                </a:outerShdw>
              </a:effectLst>
            </a:endParaRPr>
          </a:p>
          <a:p>
            <a:pPr>
              <a:lnSpc>
                <a:spcPct val="100000"/>
              </a:lnSpc>
            </a:pPr>
            <a:r>
              <a:rPr lang="en-US" dirty="0" err="1">
                <a:effectLst>
                  <a:outerShdw blurRad="50800" dist="50800" dir="5400000" algn="ctr" rotWithShape="0">
                    <a:schemeClr val="bg1"/>
                  </a:outerShdw>
                </a:effectLst>
              </a:rPr>
              <a:t>Gestión</a:t>
            </a:r>
            <a:r>
              <a:rPr lang="en-US" dirty="0">
                <a:effectLst>
                  <a:outerShdw blurRad="50800" dist="50800" dir="5400000" algn="ctr" rotWithShape="0">
                    <a:schemeClr val="bg1"/>
                  </a:outerShdw>
                </a:effectLst>
              </a:rPr>
              <a:t> del </a:t>
            </a:r>
            <a:r>
              <a:rPr lang="en-US" dirty="0" err="1">
                <a:effectLst>
                  <a:outerShdw blurRad="50800" dist="50800" dir="5400000" algn="ctr" rotWithShape="0">
                    <a:schemeClr val="bg1"/>
                  </a:outerShdw>
                </a:effectLst>
              </a:rPr>
              <a:t>conflicto</a:t>
            </a:r>
            <a:endParaRPr lang="en-US" dirty="0">
              <a:effectLst>
                <a:outerShdw blurRad="50800" dist="50800" dir="5400000" algn="ctr" rotWithShape="0">
                  <a:schemeClr val="bg1"/>
                </a:outerShdw>
              </a:effectLst>
            </a:endParaRPr>
          </a:p>
          <a:p>
            <a:pPr>
              <a:lnSpc>
                <a:spcPct val="100000"/>
              </a:lnSpc>
            </a:pPr>
            <a:r>
              <a:rPr lang="en-US" dirty="0" err="1">
                <a:effectLst>
                  <a:outerShdw blurRad="50800" dist="50800" dir="5400000" algn="ctr" rotWithShape="0">
                    <a:schemeClr val="bg1"/>
                  </a:outerShdw>
                </a:effectLst>
              </a:rPr>
              <a:t>Motivación</a:t>
            </a:r>
            <a:r>
              <a:rPr lang="en-US" dirty="0">
                <a:effectLst>
                  <a:outerShdw blurRad="50800" dist="50800" dir="5400000" algn="ctr" rotWithShape="0">
                    <a:schemeClr val="bg1"/>
                  </a:outerShdw>
                </a:effectLst>
              </a:rPr>
              <a:t> </a:t>
            </a:r>
          </a:p>
          <a:p>
            <a:pPr>
              <a:lnSpc>
                <a:spcPct val="100000"/>
              </a:lnSpc>
            </a:pPr>
            <a:r>
              <a:rPr lang="en-US" dirty="0">
                <a:effectLst>
                  <a:outerShdw blurRad="50800" dist="50800" dir="5400000" algn="ctr" rotWithShape="0">
                    <a:schemeClr val="bg1"/>
                  </a:outerShdw>
                </a:effectLst>
              </a:rPr>
              <a:t>Dar/</a:t>
            </a:r>
            <a:r>
              <a:rPr lang="en-US" dirty="0" err="1">
                <a:effectLst>
                  <a:outerShdw blurRad="50800" dist="50800" dir="5400000" algn="ctr" rotWithShape="0">
                    <a:schemeClr val="bg1"/>
                  </a:outerShdw>
                </a:effectLst>
              </a:rPr>
              <a:t>recibir</a:t>
            </a:r>
            <a:r>
              <a:rPr lang="en-US" dirty="0">
                <a:effectLst>
                  <a:outerShdw blurRad="50800" dist="50800" dir="5400000" algn="ctr" rotWithShape="0">
                    <a:schemeClr val="bg1"/>
                  </a:outerShdw>
                </a:effectLst>
              </a:rPr>
              <a:t> feedback</a:t>
            </a:r>
          </a:p>
          <a:p>
            <a:pPr>
              <a:lnSpc>
                <a:spcPct val="100000"/>
              </a:lnSpc>
            </a:pPr>
            <a:r>
              <a:rPr lang="en-US" dirty="0" err="1">
                <a:effectLst>
                  <a:outerShdw blurRad="50800" dist="50800" dir="5400000" algn="ctr" rotWithShape="0">
                    <a:schemeClr val="bg1"/>
                  </a:outerShdw>
                </a:effectLst>
              </a:rPr>
              <a:t>Influencia</a:t>
            </a:r>
            <a:endParaRPr lang="en-US" dirty="0">
              <a:effectLst>
                <a:outerShdw blurRad="50800" dist="50800" dir="5400000" algn="ctr" rotWithShape="0">
                  <a:schemeClr val="bg1"/>
                </a:outerShdw>
              </a:effectLst>
            </a:endParaRPr>
          </a:p>
          <a:p>
            <a:pPr>
              <a:lnSpc>
                <a:spcPct val="100000"/>
              </a:lnSpc>
            </a:pPr>
            <a:r>
              <a:rPr lang="en-US" dirty="0" err="1">
                <a:effectLst>
                  <a:outerShdw blurRad="50800" dist="50800" dir="5400000" algn="ctr" rotWithShape="0">
                    <a:schemeClr val="bg1"/>
                  </a:outerShdw>
                </a:effectLst>
              </a:rPr>
              <a:t>Solución</a:t>
            </a:r>
            <a:r>
              <a:rPr lang="en-US" dirty="0">
                <a:effectLst>
                  <a:outerShdw blurRad="50800" dist="50800" dir="5400000" algn="ctr" rotWithShape="0">
                    <a:schemeClr val="bg1"/>
                  </a:outerShdw>
                </a:effectLst>
              </a:rPr>
              <a:t> de </a:t>
            </a:r>
            <a:r>
              <a:rPr lang="en-US" dirty="0" err="1">
                <a:effectLst>
                  <a:outerShdw blurRad="50800" dist="50800" dir="5400000" algn="ctr" rotWithShape="0">
                    <a:schemeClr val="bg1"/>
                  </a:outerShdw>
                </a:effectLst>
              </a:rPr>
              <a:t>problemas</a:t>
            </a:r>
            <a:endParaRPr lang="en-US" dirty="0">
              <a:effectLst>
                <a:outerShdw blurRad="50800" dist="50800" dir="5400000" algn="ctr" rotWithShape="0">
                  <a:schemeClr val="bg1"/>
                </a:outerShdw>
              </a:effectLst>
            </a:endParaRPr>
          </a:p>
          <a:p>
            <a:pPr>
              <a:lnSpc>
                <a:spcPct val="100000"/>
              </a:lnSpc>
            </a:pPr>
            <a:r>
              <a:rPr lang="en-US" dirty="0" err="1">
                <a:effectLst>
                  <a:outerShdw blurRad="50800" dist="50800" dir="5400000" algn="ctr" rotWithShape="0">
                    <a:schemeClr val="bg1"/>
                  </a:outerShdw>
                </a:effectLst>
              </a:rPr>
              <a:t>Formación</a:t>
            </a:r>
            <a:r>
              <a:rPr lang="en-US" dirty="0">
                <a:effectLst>
                  <a:outerShdw blurRad="50800" dist="50800" dir="5400000" algn="ctr" rotWithShape="0">
                    <a:schemeClr val="bg1"/>
                  </a:outerShdw>
                </a:effectLst>
              </a:rPr>
              <a:t> de </a:t>
            </a:r>
            <a:r>
              <a:rPr lang="en-US" dirty="0" err="1">
                <a:effectLst>
                  <a:outerShdw blurRad="50800" dist="50800" dir="5400000" algn="ctr" rotWithShape="0">
                    <a:schemeClr val="bg1"/>
                  </a:outerShdw>
                </a:effectLst>
              </a:rPr>
              <a:t>equipos</a:t>
            </a:r>
            <a:endParaRPr lang="en-US" dirty="0">
              <a:effectLst>
                <a:outerShdw blurRad="50800" dist="50800" dir="5400000" algn="ctr" rotWithShape="0">
                  <a:schemeClr val="bg1"/>
                </a:outerShdw>
              </a:effectLst>
            </a:endParaRPr>
          </a:p>
          <a:p>
            <a:pPr>
              <a:lnSpc>
                <a:spcPct val="100000"/>
              </a:lnSpc>
            </a:pPr>
            <a:r>
              <a:rPr lang="en-US" dirty="0" err="1">
                <a:effectLst>
                  <a:outerShdw blurRad="50800" dist="50800" dir="5400000" algn="ctr" rotWithShape="0">
                    <a:schemeClr val="bg1"/>
                  </a:outerShdw>
                </a:effectLst>
              </a:rPr>
              <a:t>Inteligencia</a:t>
            </a:r>
            <a:r>
              <a:rPr lang="en-US" dirty="0">
                <a:effectLst>
                  <a:outerShdw blurRad="50800" dist="50800" dir="5400000" algn="ctr" rotWithShape="0">
                    <a:schemeClr val="bg1"/>
                  </a:outerShdw>
                </a:effectLst>
              </a:rPr>
              <a:t> </a:t>
            </a:r>
            <a:r>
              <a:rPr lang="en-US" dirty="0" err="1">
                <a:effectLst>
                  <a:outerShdw blurRad="50800" dist="50800" dir="5400000" algn="ctr" rotWithShape="0">
                    <a:schemeClr val="bg1"/>
                  </a:outerShdw>
                </a:effectLst>
              </a:rPr>
              <a:t>emocional</a:t>
            </a:r>
            <a:r>
              <a:rPr lang="en-US" dirty="0">
                <a:effectLst>
                  <a:outerShdw blurRad="50800" dist="50800" dir="5400000" algn="ctr" rotWithShape="0">
                    <a:schemeClr val="bg1"/>
                  </a:outerShdw>
                </a:effectLst>
              </a:rPr>
              <a:t> </a:t>
            </a:r>
          </a:p>
          <a:p>
            <a:pPr>
              <a:lnSpc>
                <a:spcPct val="100000"/>
              </a:lnSpc>
            </a:pPr>
            <a:endParaRPr lang="en-US" dirty="0">
              <a:effectLst>
                <a:outerShdw blurRad="50800" dist="50800" dir="5400000" algn="ctr" rotWithShape="0">
                  <a:schemeClr val="bg1"/>
                </a:outerShdw>
              </a:effectLst>
            </a:endParaRPr>
          </a:p>
        </p:txBody>
      </p:sp>
      <p:pic>
        <p:nvPicPr>
          <p:cNvPr id="16" name="Picture 6" descr="X:\Work\P\PMI\Logos\PMI_Logo_Wht_KO.png"/>
          <p:cNvPicPr>
            <a:picLocks noChangeAspect="1" noChangeArrowheads="1"/>
          </p:cNvPicPr>
          <p:nvPr/>
        </p:nvPicPr>
        <p:blipFill>
          <a:blip r:embed="rId4" cstate="print"/>
          <a:srcRect/>
          <a:stretch>
            <a:fillRect/>
          </a:stretch>
        </p:blipFill>
        <p:spPr bwMode="auto">
          <a:xfrm>
            <a:off x="795338" y="6602413"/>
            <a:ext cx="685800" cy="177800"/>
          </a:xfrm>
          <a:prstGeom prst="rect">
            <a:avLst/>
          </a:prstGeom>
          <a:noFill/>
          <a:ln w="9525">
            <a:noFill/>
            <a:miter lim="800000"/>
            <a:headEnd/>
            <a:tailEnd/>
          </a:ln>
        </p:spPr>
      </p:pic>
      <p:sp>
        <p:nvSpPr>
          <p:cNvPr id="17" name="5 Marcador de contenido"/>
          <p:cNvSpPr txBox="1">
            <a:spLocks/>
          </p:cNvSpPr>
          <p:nvPr/>
        </p:nvSpPr>
        <p:spPr bwMode="auto">
          <a:xfrm>
            <a:off x="381000" y="1447800"/>
            <a:ext cx="5715000" cy="152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342900" indent="-342900" algn="l" rtl="0" eaLnBrk="1" fontAlgn="base" hangingPunct="1">
              <a:lnSpc>
                <a:spcPct val="130000"/>
              </a:lnSpc>
              <a:spcBef>
                <a:spcPct val="20000"/>
              </a:spcBef>
              <a:spcAft>
                <a:spcPct val="0"/>
              </a:spcAft>
              <a:buClr>
                <a:srgbClr val="007AC2"/>
              </a:buClr>
              <a:buChar char="•"/>
              <a:defRPr sz="2000">
                <a:solidFill>
                  <a:srgbClr val="455560"/>
                </a:solidFill>
                <a:latin typeface="+mn-lt"/>
                <a:ea typeface="+mn-ea"/>
                <a:cs typeface="+mn-cs"/>
              </a:defRPr>
            </a:lvl1pPr>
            <a:lvl2pPr marL="742950" indent="-285750" algn="l" rtl="0" eaLnBrk="1" fontAlgn="base" hangingPunct="1">
              <a:lnSpc>
                <a:spcPct val="110000"/>
              </a:lnSpc>
              <a:spcBef>
                <a:spcPct val="20000"/>
              </a:spcBef>
              <a:spcAft>
                <a:spcPct val="0"/>
              </a:spcAft>
              <a:buChar char="–"/>
              <a:defRPr sz="2000">
                <a:solidFill>
                  <a:srgbClr val="455560"/>
                </a:solidFill>
                <a:latin typeface="+mn-lt"/>
              </a:defRPr>
            </a:lvl2pPr>
            <a:lvl3pPr marL="1085850" indent="-228600" algn="l" rtl="0" eaLnBrk="1" fontAlgn="base" hangingPunct="1">
              <a:spcBef>
                <a:spcPct val="20000"/>
              </a:spcBef>
              <a:spcAft>
                <a:spcPct val="0"/>
              </a:spcAft>
              <a:buChar char="•"/>
              <a:defRPr sz="2000">
                <a:solidFill>
                  <a:srgbClr val="455560"/>
                </a:solidFill>
                <a:latin typeface="+mn-lt"/>
              </a:defRPr>
            </a:lvl3pPr>
            <a:lvl4pPr marL="1428750" indent="-228600" algn="l" rtl="0" eaLnBrk="1" fontAlgn="base" hangingPunct="1">
              <a:spcBef>
                <a:spcPct val="20000"/>
              </a:spcBef>
              <a:spcAft>
                <a:spcPct val="0"/>
              </a:spcAft>
              <a:buChar char="–"/>
              <a:defRPr sz="2000">
                <a:solidFill>
                  <a:srgbClr val="455560"/>
                </a:solidFill>
                <a:latin typeface="+mn-lt"/>
              </a:defRPr>
            </a:lvl4pPr>
            <a:lvl5pPr marL="1771650" indent="-228600" algn="l" rtl="0" eaLnBrk="1" fontAlgn="base" hangingPunct="1">
              <a:spcBef>
                <a:spcPct val="20000"/>
              </a:spcBef>
              <a:spcAft>
                <a:spcPct val="0"/>
              </a:spcAft>
              <a:buChar char="»"/>
              <a:defRPr sz="2000">
                <a:solidFill>
                  <a:srgbClr val="455560"/>
                </a:solidFill>
                <a:latin typeface="+mn-lt"/>
              </a:defRPr>
            </a:lvl5pPr>
            <a:lvl6pPr marL="2228850" indent="-228600" algn="l" rtl="0" eaLnBrk="1" fontAlgn="base" hangingPunct="1">
              <a:spcBef>
                <a:spcPct val="20000"/>
              </a:spcBef>
              <a:spcAft>
                <a:spcPct val="0"/>
              </a:spcAft>
              <a:buChar char="»"/>
              <a:defRPr sz="2000">
                <a:solidFill>
                  <a:srgbClr val="455560"/>
                </a:solidFill>
                <a:latin typeface="+mn-lt"/>
              </a:defRPr>
            </a:lvl6pPr>
            <a:lvl7pPr marL="2686050" indent="-228600" algn="l" rtl="0" eaLnBrk="1" fontAlgn="base" hangingPunct="1">
              <a:spcBef>
                <a:spcPct val="20000"/>
              </a:spcBef>
              <a:spcAft>
                <a:spcPct val="0"/>
              </a:spcAft>
              <a:buChar char="»"/>
              <a:defRPr sz="2000">
                <a:solidFill>
                  <a:srgbClr val="455560"/>
                </a:solidFill>
                <a:latin typeface="+mn-lt"/>
              </a:defRPr>
            </a:lvl7pPr>
            <a:lvl8pPr marL="3143250" indent="-228600" algn="l" rtl="0" eaLnBrk="1" fontAlgn="base" hangingPunct="1">
              <a:spcBef>
                <a:spcPct val="20000"/>
              </a:spcBef>
              <a:spcAft>
                <a:spcPct val="0"/>
              </a:spcAft>
              <a:buChar char="»"/>
              <a:defRPr sz="2000">
                <a:solidFill>
                  <a:srgbClr val="455560"/>
                </a:solidFill>
                <a:latin typeface="+mn-lt"/>
              </a:defRPr>
            </a:lvl8pPr>
            <a:lvl9pPr marL="3600450" indent="-228600" algn="l" rtl="0" eaLnBrk="1" fontAlgn="base" hangingPunct="1">
              <a:spcBef>
                <a:spcPct val="20000"/>
              </a:spcBef>
              <a:spcAft>
                <a:spcPct val="0"/>
              </a:spcAft>
              <a:buChar char="»"/>
              <a:defRPr sz="2000">
                <a:solidFill>
                  <a:srgbClr val="455560"/>
                </a:solidFill>
                <a:latin typeface="+mn-lt"/>
              </a:defRPr>
            </a:lvl9pPr>
          </a:lstStyle>
          <a:p>
            <a:pPr marL="0" indent="0" algn="ctr">
              <a:buFontTx/>
              <a:buNone/>
            </a:pPr>
            <a:r>
              <a:rPr lang="es-AR" sz="2400" b="1" i="1" dirty="0">
                <a:solidFill>
                  <a:srgbClr val="EC671C"/>
                </a:solidFill>
                <a:latin typeface="Arial"/>
                <a:cs typeface="Arial"/>
              </a:rPr>
              <a:t>75%</a:t>
            </a:r>
            <a:r>
              <a:rPr lang="es-AR" sz="2200" b="1" i="1" dirty="0" smtClean="0">
                <a:solidFill>
                  <a:srgbClr val="C80037"/>
                </a:solidFill>
              </a:rPr>
              <a:t> </a:t>
            </a:r>
            <a:r>
              <a:rPr lang="es-AR" b="1" i="1" dirty="0" smtClean="0">
                <a:solidFill>
                  <a:srgbClr val="C80037"/>
                </a:solidFill>
              </a:rPr>
              <a:t>de las organizaciones consideran a las </a:t>
            </a:r>
            <a:r>
              <a:rPr lang="es-AR" sz="2200" b="1" i="1" dirty="0" smtClean="0">
                <a:solidFill>
                  <a:srgbClr val="C80037"/>
                </a:solidFill>
              </a:rPr>
              <a:t>habilidades de liderazgo </a:t>
            </a:r>
            <a:r>
              <a:rPr lang="es-AR" b="1" i="1" dirty="0" smtClean="0">
                <a:solidFill>
                  <a:srgbClr val="C80037"/>
                </a:solidFill>
              </a:rPr>
              <a:t>como lo más importante para manejar </a:t>
            </a:r>
            <a:r>
              <a:rPr lang="es-AR" sz="2200" b="1" i="1" dirty="0" smtClean="0">
                <a:solidFill>
                  <a:srgbClr val="C80037"/>
                </a:solidFill>
              </a:rPr>
              <a:t>proyectos complejos </a:t>
            </a:r>
            <a:endParaRPr lang="es-AR" b="1" i="1" dirty="0">
              <a:solidFill>
                <a:srgbClr val="C80037"/>
              </a:solidFill>
            </a:endParaRPr>
          </a:p>
        </p:txBody>
      </p:sp>
      <p:pic>
        <p:nvPicPr>
          <p:cNvPr id="9" name="Picture 8"/>
          <p:cNvPicPr>
            <a:picLocks noChangeAspect="1"/>
          </p:cNvPicPr>
          <p:nvPr/>
        </p:nvPicPr>
        <p:blipFill>
          <a:blip r:embed="rId5"/>
          <a:stretch>
            <a:fillRect/>
          </a:stretch>
        </p:blipFill>
        <p:spPr>
          <a:xfrm>
            <a:off x="7407291" y="858685"/>
            <a:ext cx="1773221" cy="1577299"/>
          </a:xfrm>
          <a:prstGeom prst="rect">
            <a:avLst/>
          </a:prstGeom>
        </p:spPr>
      </p:pic>
      <p:sp>
        <p:nvSpPr>
          <p:cNvPr id="10" name="8 Rectángulo"/>
          <p:cNvSpPr/>
          <p:nvPr/>
        </p:nvSpPr>
        <p:spPr>
          <a:xfrm>
            <a:off x="2707704" y="6021288"/>
            <a:ext cx="6400800" cy="276999"/>
          </a:xfrm>
          <a:prstGeom prst="rect">
            <a:avLst/>
          </a:prstGeom>
        </p:spPr>
        <p:txBody>
          <a:bodyPr wrap="square">
            <a:spAutoFit/>
          </a:bodyPr>
          <a:lstStyle/>
          <a:p>
            <a:pPr algn="r"/>
            <a:r>
              <a:rPr lang="en-US" sz="1200" dirty="0"/>
              <a:t>Fuente: PMI </a:t>
            </a:r>
            <a:r>
              <a:rPr lang="en-US" sz="1200" dirty="0" smtClean="0"/>
              <a:t>Talent </a:t>
            </a:r>
            <a:r>
              <a:rPr lang="en-US" sz="1200" dirty="0" err="1" smtClean="0"/>
              <a:t>Triangle</a:t>
            </a:r>
            <a:r>
              <a:rPr lang="en-US" sz="1200" baseline="30000" dirty="0" err="1" smtClean="0"/>
              <a:t>TM</a:t>
            </a:r>
            <a:endParaRPr lang="en-US" sz="1200" baseline="30000" dirty="0"/>
          </a:p>
        </p:txBody>
      </p:sp>
    </p:spTree>
    <p:extLst>
      <p:ext uri="{BB962C8B-B14F-4D97-AF65-F5344CB8AC3E}">
        <p14:creationId xmlns:p14="http://schemas.microsoft.com/office/powerpoint/2010/main" val="1981538052"/>
      </p:ext>
    </p:extLst>
  </p:cSld>
  <p:clrMapOvr>
    <a:masterClrMapping/>
  </p:clrMapOvr>
  <p:transition spd="slow">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alphaModFix amt="20000"/>
            <a:extLst>
              <a:ext uri="{BEBA8EAE-BF5A-486C-A8C5-ECC9F3942E4B}">
                <a14:imgProps xmlns:a14="http://schemas.microsoft.com/office/drawing/2010/main">
                  <a14:imgLayer r:embed="rId4">
                    <a14:imgEffect>
                      <a14:saturation sat="66000"/>
                    </a14:imgEffect>
                  </a14:imgLayer>
                </a14:imgProps>
              </a:ext>
            </a:extLst>
          </a:blip>
          <a:srcRect b="14865"/>
          <a:stretch/>
        </p:blipFill>
        <p:spPr>
          <a:xfrm>
            <a:off x="406400" y="1772816"/>
            <a:ext cx="8318500" cy="4536504"/>
          </a:xfrm>
          <a:prstGeom prst="rect">
            <a:avLst/>
          </a:prstGeom>
        </p:spPr>
      </p:pic>
      <p:sp>
        <p:nvSpPr>
          <p:cNvPr id="2" name="Title 1"/>
          <p:cNvSpPr>
            <a:spLocks noGrp="1"/>
          </p:cNvSpPr>
          <p:nvPr>
            <p:ph type="title"/>
          </p:nvPr>
        </p:nvSpPr>
        <p:spPr>
          <a:xfrm>
            <a:off x="395536" y="980728"/>
            <a:ext cx="7886700" cy="1008410"/>
          </a:xfrm>
        </p:spPr>
        <p:txBody>
          <a:bodyPr>
            <a:noAutofit/>
          </a:bodyPr>
          <a:lstStyle/>
          <a:p>
            <a:pPr algn="ctr"/>
            <a:r>
              <a:rPr lang="es-ES_tradnl" b="1" i="1" dirty="0" smtClean="0">
                <a:solidFill>
                  <a:srgbClr val="C00000"/>
                </a:solidFill>
                <a:latin typeface="Calibri" charset="0"/>
                <a:ea typeface="Calibri" charset="0"/>
                <a:cs typeface="Calibri" charset="0"/>
              </a:rPr>
              <a:t>Los directores ejecutivos empiezan a prestar más atención a la gestión de talentos</a:t>
            </a:r>
            <a:r>
              <a:rPr lang="en-US" b="1" i="1" dirty="0" smtClean="0">
                <a:solidFill>
                  <a:srgbClr val="C00000"/>
                </a:solidFill>
                <a:latin typeface="Calibri" charset="0"/>
                <a:ea typeface="Calibri" charset="0"/>
                <a:cs typeface="Calibri" charset="0"/>
              </a:rPr>
              <a:t> </a:t>
            </a:r>
            <a:endParaRPr lang="en-US" b="1" i="1" dirty="0">
              <a:solidFill>
                <a:srgbClr val="C00000"/>
              </a:solidFill>
              <a:latin typeface="Calibri" charset="0"/>
              <a:ea typeface="Calibri" charset="0"/>
              <a:cs typeface="Calibri" charset="0"/>
            </a:endParaRPr>
          </a:p>
        </p:txBody>
      </p:sp>
      <p:sp>
        <p:nvSpPr>
          <p:cNvPr id="3" name="Content Placeholder 2"/>
          <p:cNvSpPr>
            <a:spLocks noGrp="1"/>
          </p:cNvSpPr>
          <p:nvPr>
            <p:ph idx="10"/>
          </p:nvPr>
        </p:nvSpPr>
        <p:spPr>
          <a:xfrm>
            <a:off x="466725" y="2276872"/>
            <a:ext cx="8137525" cy="3815953"/>
          </a:xfrm>
        </p:spPr>
        <p:txBody>
          <a:bodyPr>
            <a:normAutofit/>
          </a:bodyPr>
          <a:lstStyle/>
          <a:p>
            <a:pPr lvl="0"/>
            <a:r>
              <a:rPr lang="es-ES_tradnl" sz="2800" dirty="0" smtClean="0">
                <a:effectLst>
                  <a:outerShdw blurRad="50800" dist="50800" dir="5400000" algn="ctr" rotWithShape="0">
                    <a:schemeClr val="bg1"/>
                  </a:outerShdw>
                </a:effectLst>
              </a:rPr>
              <a:t>Los directores ejecutivos coinciden en que el </a:t>
            </a:r>
            <a:r>
              <a:rPr lang="es-ES_tradnl" sz="2800" dirty="0">
                <a:effectLst>
                  <a:outerShdw blurRad="50800" dist="50800" dir="5400000" algn="ctr" rotWithShape="0">
                    <a:schemeClr val="bg1"/>
                  </a:outerShdw>
                </a:effectLst>
              </a:rPr>
              <a:t>capital</a:t>
            </a:r>
            <a:r>
              <a:rPr lang="es-ES_tradnl" sz="1600" dirty="0" smtClean="0">
                <a:effectLst>
                  <a:outerShdw blurRad="50800" dist="50800" dir="5400000" algn="ctr" rotWithShape="0">
                    <a:schemeClr val="bg1"/>
                  </a:outerShdw>
                </a:effectLst>
              </a:rPr>
              <a:t> </a:t>
            </a:r>
            <a:r>
              <a:rPr lang="es-ES_tradnl" sz="2800" dirty="0">
                <a:effectLst>
                  <a:outerShdw blurRad="50800" dist="50800" dir="5400000" algn="ctr" rotWithShape="0">
                    <a:schemeClr val="bg1"/>
                  </a:outerShdw>
                </a:effectLst>
              </a:rPr>
              <a:t>humano</a:t>
            </a:r>
            <a:r>
              <a:rPr lang="es-ES_tradnl" sz="1600" dirty="0" smtClean="0">
                <a:effectLst>
                  <a:outerShdw blurRad="50800" dist="50800" dir="5400000" algn="ctr" rotWithShape="0">
                    <a:schemeClr val="bg1"/>
                  </a:outerShdw>
                </a:effectLst>
              </a:rPr>
              <a:t> </a:t>
            </a:r>
            <a:r>
              <a:rPr lang="es-ES_tradnl" sz="2800" dirty="0" smtClean="0">
                <a:effectLst>
                  <a:outerShdw blurRad="50800" dist="50800" dir="5400000" algn="ctr" rotWithShape="0">
                    <a:schemeClr val="bg1"/>
                  </a:outerShdw>
                </a:effectLst>
              </a:rPr>
              <a:t>es el </a:t>
            </a:r>
            <a:r>
              <a:rPr lang="es-ES_tradnl" sz="2800" b="1" dirty="0">
                <a:solidFill>
                  <a:srgbClr val="EC671C"/>
                </a:solidFill>
                <a:effectLst>
                  <a:outerShdw blurRad="50800" dist="50800" dir="5400000" algn="ctr" rotWithShape="0">
                    <a:schemeClr val="bg1"/>
                  </a:outerShdw>
                </a:effectLst>
                <a:latin typeface="+mj-lt"/>
                <a:ea typeface="+mj-ea"/>
                <a:cs typeface="+mj-cs"/>
              </a:rPr>
              <a:t>principal</a:t>
            </a:r>
            <a:r>
              <a:rPr lang="es-ES_tradnl" sz="2800" dirty="0" smtClean="0">
                <a:effectLst>
                  <a:outerShdw blurRad="50800" dist="50800" dir="5400000" algn="ctr" rotWithShape="0">
                    <a:schemeClr val="bg1"/>
                  </a:outerShdw>
                </a:effectLst>
              </a:rPr>
              <a:t> </a:t>
            </a:r>
            <a:r>
              <a:rPr lang="es-ES_tradnl" sz="2800" b="1" dirty="0">
                <a:solidFill>
                  <a:srgbClr val="EC671C"/>
                </a:solidFill>
                <a:effectLst>
                  <a:outerShdw blurRad="50800" dist="50800" dir="5400000" algn="ctr" rotWithShape="0">
                    <a:schemeClr val="bg1"/>
                  </a:outerShdw>
                </a:effectLst>
                <a:latin typeface="+mj-lt"/>
                <a:ea typeface="+mj-ea"/>
                <a:cs typeface="+mj-cs"/>
              </a:rPr>
              <a:t>reto</a:t>
            </a:r>
            <a:r>
              <a:rPr lang="es-ES_tradnl" sz="2800" dirty="0" smtClean="0">
                <a:effectLst>
                  <a:outerShdw blurRad="50800" dist="50800" dir="5400000" algn="ctr" rotWithShape="0">
                    <a:schemeClr val="bg1"/>
                  </a:outerShdw>
                </a:effectLst>
              </a:rPr>
              <a:t> a escala mundial.</a:t>
            </a:r>
            <a:endParaRPr lang="en-US" sz="2800" dirty="0" smtClean="0">
              <a:effectLst>
                <a:outerShdw blurRad="50800" dist="50800" dir="5400000" algn="ctr" rotWithShape="0">
                  <a:schemeClr val="bg1"/>
                </a:outerShdw>
              </a:effectLst>
            </a:endParaRPr>
          </a:p>
          <a:p>
            <a:pPr lvl="0"/>
            <a:r>
              <a:rPr lang="es-ES_tradnl" sz="2800" b="1" dirty="0">
                <a:solidFill>
                  <a:srgbClr val="EC671C"/>
                </a:solidFill>
                <a:effectLst>
                  <a:outerShdw blurRad="50800" dist="50800" dir="5400000" algn="ctr" rotWithShape="0">
                    <a:schemeClr val="bg1"/>
                  </a:outerShdw>
                </a:effectLst>
                <a:latin typeface="+mj-lt"/>
                <a:ea typeface="+mj-ea"/>
                <a:cs typeface="+mj-cs"/>
              </a:rPr>
              <a:t>71%</a:t>
            </a:r>
            <a:r>
              <a:rPr lang="es-ES_tradnl" sz="2800" b="1" dirty="0" smtClean="0">
                <a:solidFill>
                  <a:srgbClr val="C00000"/>
                </a:solidFill>
                <a:effectLst>
                  <a:outerShdw blurRad="50800" dist="50800" dir="5400000" algn="ctr" rotWithShape="0">
                    <a:schemeClr val="bg1"/>
                  </a:outerShdw>
                </a:effectLst>
              </a:rPr>
              <a:t> </a:t>
            </a:r>
            <a:r>
              <a:rPr lang="es-ES_tradnl" sz="2800" dirty="0" smtClean="0">
                <a:effectLst>
                  <a:outerShdw blurRad="50800" dist="50800" dir="5400000" algn="ctr" rotWithShape="0">
                    <a:schemeClr val="bg1"/>
                  </a:outerShdw>
                </a:effectLst>
              </a:rPr>
              <a:t>de los directores ejecutivos consideran el capital humano como una fuente clave para lograr una significancia económica duradera.</a:t>
            </a:r>
            <a:endParaRPr lang="en-US" sz="2800" dirty="0" smtClean="0">
              <a:effectLst>
                <a:outerShdw blurRad="50800" dist="50800" dir="5400000" algn="ctr" rotWithShape="0">
                  <a:schemeClr val="bg1"/>
                </a:outerShdw>
              </a:effectLst>
            </a:endParaRPr>
          </a:p>
          <a:p>
            <a:pPr lvl="0"/>
            <a:r>
              <a:rPr lang="es-ES_tradnl" sz="2800" b="1" dirty="0">
                <a:solidFill>
                  <a:srgbClr val="EC671C"/>
                </a:solidFill>
                <a:effectLst>
                  <a:outerShdw blurRad="50800" dist="50800" dir="5400000" algn="ctr" rotWithShape="0">
                    <a:schemeClr val="bg1"/>
                  </a:outerShdw>
                </a:effectLst>
                <a:latin typeface="+mj-lt"/>
                <a:ea typeface="+mj-ea"/>
                <a:cs typeface="+mj-cs"/>
              </a:rPr>
              <a:t>77</a:t>
            </a:r>
            <a:r>
              <a:rPr lang="es-ES_tradnl" sz="2800" b="1" dirty="0">
                <a:solidFill>
                  <a:srgbClr val="EC671C"/>
                </a:solidFill>
                <a:effectLst>
                  <a:outerShdw blurRad="50800" dist="50800" dir="5400000" algn="ctr" rotWithShape="0">
                    <a:schemeClr val="bg1"/>
                  </a:outerShdw>
                </a:effectLst>
                <a:latin typeface="+mj-lt"/>
                <a:ea typeface="+mj-ea"/>
                <a:cs typeface="+mj-cs"/>
              </a:rPr>
              <a:t>%</a:t>
            </a:r>
            <a:r>
              <a:rPr lang="es-ES_tradnl" sz="2800" dirty="0" smtClean="0">
                <a:effectLst>
                  <a:outerShdw blurRad="50800" dist="50800" dir="5400000" algn="ctr" rotWithShape="0">
                    <a:schemeClr val="bg1"/>
                  </a:outerShdw>
                </a:effectLst>
              </a:rPr>
              <a:t> de los directores ejecutivos del mundo prevén modificar sus estrategias de gestión de talentos. </a:t>
            </a:r>
            <a:endParaRPr lang="en-US" sz="2800" dirty="0" smtClean="0">
              <a:effectLst>
                <a:outerShdw blurRad="50800" dist="50800" dir="5400000" algn="ctr" rotWithShape="0">
                  <a:schemeClr val="bg1"/>
                </a:outerShdw>
              </a:effectLst>
            </a:endParaRPr>
          </a:p>
        </p:txBody>
      </p:sp>
      <p:sp>
        <p:nvSpPr>
          <p:cNvPr id="4" name="3 Rectángulo"/>
          <p:cNvSpPr/>
          <p:nvPr/>
        </p:nvSpPr>
        <p:spPr>
          <a:xfrm>
            <a:off x="2590800" y="5877272"/>
            <a:ext cx="6400800" cy="646331"/>
          </a:xfrm>
          <a:prstGeom prst="rect">
            <a:avLst/>
          </a:prstGeom>
        </p:spPr>
        <p:txBody>
          <a:bodyPr wrap="square">
            <a:spAutoFit/>
          </a:bodyPr>
          <a:lstStyle/>
          <a:p>
            <a:pPr algn="r"/>
            <a:r>
              <a:rPr lang="en-US" sz="1200" dirty="0" err="1"/>
              <a:t>Fuente</a:t>
            </a:r>
            <a:r>
              <a:rPr lang="en-US" sz="1200" dirty="0"/>
              <a:t>: </a:t>
            </a:r>
            <a:r>
              <a:rPr lang="es-ES_tradnl" sz="1200" dirty="0"/>
              <a:t>PMI Pulso de la </a:t>
            </a:r>
            <a:r>
              <a:rPr lang="es-ES_tradnl" sz="1200" dirty="0" err="1"/>
              <a:t>ProfesiónTM</a:t>
            </a:r>
            <a:r>
              <a:rPr lang="es-ES_tradnl" sz="1200" dirty="0"/>
              <a:t>: Ventajas competitivas de una </a:t>
            </a:r>
          </a:p>
          <a:p>
            <a:pPr algn="r"/>
            <a:r>
              <a:rPr lang="es-ES_tradnl" sz="1200" dirty="0"/>
              <a:t>Gestión Eficaz de Talentos</a:t>
            </a:r>
            <a:r>
              <a:rPr lang="en-US" sz="1200" dirty="0"/>
              <a:t> </a:t>
            </a:r>
          </a:p>
          <a:p>
            <a:pPr algn="r"/>
            <a:endParaRPr lang="en-US" sz="1200" kern="1200" dirty="0">
              <a:solidFill>
                <a:srgbClr val="808080">
                  <a:lumMod val="75000"/>
                </a:srgbClr>
              </a:solidFill>
              <a:ea typeface="+mn-ea"/>
              <a:cs typeface="+mn-cs"/>
            </a:endParaRPr>
          </a:p>
        </p:txBody>
      </p:sp>
    </p:spTree>
    <p:extLst>
      <p:ext uri="{BB962C8B-B14F-4D97-AF65-F5344CB8AC3E}">
        <p14:creationId xmlns:p14="http://schemas.microsoft.com/office/powerpoint/2010/main" val="528488565"/>
      </p:ext>
    </p:extLst>
  </p:cSld>
  <p:clrMapOvr>
    <a:masterClrMapping/>
  </p:clrMapOvr>
  <p:transition spd="slow">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8" name="Text Placeholder 4"/>
          <p:cNvSpPr txBox="1">
            <a:spLocks/>
          </p:cNvSpPr>
          <p:nvPr/>
        </p:nvSpPr>
        <p:spPr bwMode="auto">
          <a:xfrm>
            <a:off x="1524000" y="5867400"/>
            <a:ext cx="7277100" cy="2460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indent="0" algn="r" eaLnBrk="1" hangingPunct="1">
              <a:spcBef>
                <a:spcPct val="20000"/>
              </a:spcBef>
            </a:pPr>
            <a:r>
              <a:rPr lang="en-US" sz="1200" dirty="0" err="1">
                <a:latin typeface="+mn-lt"/>
                <a:ea typeface="+mn-ea"/>
                <a:cs typeface="+mn-cs"/>
              </a:rPr>
              <a:t>Fuente</a:t>
            </a:r>
            <a:r>
              <a:rPr lang="en-US" sz="1200" dirty="0">
                <a:latin typeface="+mn-lt"/>
                <a:ea typeface="+mn-ea"/>
                <a:cs typeface="+mn-cs"/>
              </a:rPr>
              <a:t>: </a:t>
            </a:r>
            <a:r>
              <a:rPr lang="en-US" sz="1200" dirty="0" err="1">
                <a:latin typeface="+mn-lt"/>
                <a:ea typeface="+mn-ea"/>
                <a:cs typeface="+mn-cs"/>
              </a:rPr>
              <a:t>Encuesta</a:t>
            </a:r>
            <a:r>
              <a:rPr lang="en-US" sz="1200" dirty="0">
                <a:latin typeface="+mn-lt"/>
                <a:ea typeface="+mn-ea"/>
                <a:cs typeface="+mn-cs"/>
              </a:rPr>
              <a:t> </a:t>
            </a:r>
            <a:r>
              <a:rPr lang="en-US" sz="1200" dirty="0" err="1">
                <a:latin typeface="+mn-lt"/>
                <a:ea typeface="+mn-ea"/>
                <a:cs typeface="+mn-cs"/>
              </a:rPr>
              <a:t>realizada</a:t>
            </a:r>
            <a:r>
              <a:rPr lang="en-US" sz="1200" dirty="0">
                <a:latin typeface="+mn-lt"/>
                <a:ea typeface="+mn-ea"/>
                <a:cs typeface="+mn-cs"/>
              </a:rPr>
              <a:t> </a:t>
            </a:r>
            <a:r>
              <a:rPr lang="en-US" sz="1200" dirty="0" err="1">
                <a:latin typeface="+mn-lt"/>
                <a:ea typeface="+mn-ea"/>
                <a:cs typeface="+mn-cs"/>
              </a:rPr>
              <a:t>por</a:t>
            </a:r>
            <a:r>
              <a:rPr lang="en-US" sz="1200" dirty="0">
                <a:latin typeface="+mn-lt"/>
                <a:ea typeface="+mn-ea"/>
                <a:cs typeface="+mn-cs"/>
              </a:rPr>
              <a:t> Boston Consulting  Group </a:t>
            </a:r>
          </a:p>
          <a:p>
            <a:pPr marL="0" indent="0" algn="r" eaLnBrk="1" hangingPunct="1">
              <a:spcBef>
                <a:spcPct val="20000"/>
              </a:spcBef>
            </a:pPr>
            <a:r>
              <a:rPr lang="en-US" sz="1200" dirty="0">
                <a:latin typeface="+mn-lt"/>
                <a:ea typeface="+mn-ea"/>
                <a:cs typeface="+mn-cs"/>
              </a:rPr>
              <a:t>y </a:t>
            </a:r>
            <a:r>
              <a:rPr lang="en-US" sz="1200" dirty="0" err="1">
                <a:latin typeface="+mn-lt"/>
                <a:ea typeface="+mn-ea"/>
                <a:cs typeface="+mn-cs"/>
              </a:rPr>
              <a:t>Asociación</a:t>
            </a:r>
            <a:r>
              <a:rPr lang="en-US" sz="1200" dirty="0">
                <a:latin typeface="+mn-lt"/>
                <a:ea typeface="+mn-ea"/>
                <a:cs typeface="+mn-cs"/>
              </a:rPr>
              <a:t> </a:t>
            </a:r>
            <a:r>
              <a:rPr lang="en-US" sz="1200" dirty="0" err="1">
                <a:latin typeface="+mn-lt"/>
                <a:ea typeface="+mn-ea"/>
                <a:cs typeface="+mn-cs"/>
              </a:rPr>
              <a:t>Europea</a:t>
            </a:r>
            <a:r>
              <a:rPr lang="en-US" sz="1200" dirty="0">
                <a:latin typeface="+mn-lt"/>
                <a:ea typeface="+mn-ea"/>
                <a:cs typeface="+mn-cs"/>
              </a:rPr>
              <a:t> de </a:t>
            </a:r>
            <a:r>
              <a:rPr lang="en-US" sz="1200" dirty="0" err="1">
                <a:latin typeface="+mn-lt"/>
                <a:ea typeface="+mn-ea"/>
                <a:cs typeface="+mn-cs"/>
              </a:rPr>
              <a:t>Gestión</a:t>
            </a:r>
            <a:r>
              <a:rPr lang="en-US" sz="1200" dirty="0">
                <a:latin typeface="+mn-lt"/>
                <a:ea typeface="+mn-ea"/>
                <a:cs typeface="+mn-cs"/>
              </a:rPr>
              <a:t> de Personal</a:t>
            </a:r>
          </a:p>
        </p:txBody>
      </p:sp>
      <p:sp>
        <p:nvSpPr>
          <p:cNvPr id="5" name="Title 4"/>
          <p:cNvSpPr>
            <a:spLocks noGrp="1"/>
          </p:cNvSpPr>
          <p:nvPr>
            <p:ph type="title"/>
          </p:nvPr>
        </p:nvSpPr>
        <p:spPr>
          <a:prstGeom prst="rect">
            <a:avLst/>
          </a:prstGeom>
        </p:spPr>
        <p:txBody>
          <a:bodyPr/>
          <a:lstStyle/>
          <a:p>
            <a:r>
              <a:rPr lang="es-CL" smtClean="0"/>
              <a:t>Foco en Gestión del Talento</a:t>
            </a:r>
            <a:endParaRPr lang="en-US" dirty="0"/>
          </a:p>
        </p:txBody>
      </p:sp>
      <p:sp>
        <p:nvSpPr>
          <p:cNvPr id="8" name="Content Placeholder 7"/>
          <p:cNvSpPr>
            <a:spLocks noGrp="1"/>
          </p:cNvSpPr>
          <p:nvPr>
            <p:ph idx="4294967295"/>
          </p:nvPr>
        </p:nvSpPr>
        <p:spPr>
          <a:xfrm>
            <a:off x="458411" y="3992106"/>
            <a:ext cx="8458200" cy="1905000"/>
          </a:xfrm>
          <a:prstGeom prst="rect">
            <a:avLst/>
          </a:prstGeom>
        </p:spPr>
        <p:txBody>
          <a:bodyPr>
            <a:normAutofit fontScale="62500" lnSpcReduction="20000"/>
          </a:bodyPr>
          <a:lstStyle/>
          <a:p>
            <a:r>
              <a:rPr lang="es-CL" sz="4100" b="1" i="1" dirty="0" smtClean="0">
                <a:solidFill>
                  <a:srgbClr val="C8001C"/>
                </a:solidFill>
              </a:rPr>
              <a:t>Es </a:t>
            </a:r>
            <a:r>
              <a:rPr lang="es-CL" sz="3800" b="1" i="1" dirty="0">
                <a:solidFill>
                  <a:srgbClr val="EC671C"/>
                </a:solidFill>
                <a:latin typeface="Arial"/>
                <a:cs typeface="Arial"/>
              </a:rPr>
              <a:t>3 veces más caro </a:t>
            </a:r>
            <a:r>
              <a:rPr lang="es-CL" sz="4100" b="1" i="1" dirty="0" smtClean="0">
                <a:solidFill>
                  <a:srgbClr val="C8001C"/>
                </a:solidFill>
              </a:rPr>
              <a:t>incorporar que retener un talento</a:t>
            </a:r>
          </a:p>
          <a:p>
            <a:r>
              <a:rPr lang="es-CL" sz="3800" dirty="0" smtClean="0">
                <a:solidFill>
                  <a:srgbClr val="000000"/>
                </a:solidFill>
              </a:rPr>
              <a:t>Un nuevo empleado requiere: </a:t>
            </a:r>
          </a:p>
          <a:p>
            <a:pPr lvl="1"/>
            <a:r>
              <a:rPr lang="es-CL" sz="3200" dirty="0" smtClean="0">
                <a:solidFill>
                  <a:srgbClr val="000000"/>
                </a:solidFill>
              </a:rPr>
              <a:t>6 meses para llegar a la productividad esperada</a:t>
            </a:r>
          </a:p>
          <a:p>
            <a:pPr lvl="1"/>
            <a:r>
              <a:rPr lang="es-CL" sz="3200" dirty="0" smtClean="0">
                <a:solidFill>
                  <a:srgbClr val="000000"/>
                </a:solidFill>
              </a:rPr>
              <a:t>18 meses para integrarse en la cultura de la empresa</a:t>
            </a:r>
          </a:p>
          <a:p>
            <a:pPr lvl="1"/>
            <a:r>
              <a:rPr lang="es-CL" sz="3200" dirty="0" smtClean="0">
                <a:solidFill>
                  <a:srgbClr val="000000"/>
                </a:solidFill>
              </a:rPr>
              <a:t>24 meses para conocer la estrategia y actividad de la empresa</a:t>
            </a:r>
          </a:p>
        </p:txBody>
      </p:sp>
      <p:sp>
        <p:nvSpPr>
          <p:cNvPr id="24" name="Content Placeholder 6"/>
          <p:cNvSpPr txBox="1">
            <a:spLocks/>
          </p:cNvSpPr>
          <p:nvPr/>
        </p:nvSpPr>
        <p:spPr>
          <a:xfrm>
            <a:off x="381000" y="2129468"/>
            <a:ext cx="8420100" cy="1143000"/>
          </a:xfrm>
          <a:prstGeom prst="rect">
            <a:avLst/>
          </a:prstGeom>
        </p:spPr>
        <p:txBody>
          <a:bodyPr>
            <a:noAutofit/>
          </a:bodyPr>
          <a:lstStyle>
            <a:lvl1pPr marL="342900" indent="-342900" algn="l" rtl="0" eaLnBrk="1" fontAlgn="base" hangingPunct="1">
              <a:lnSpc>
                <a:spcPct val="130000"/>
              </a:lnSpc>
              <a:spcBef>
                <a:spcPct val="20000"/>
              </a:spcBef>
              <a:spcAft>
                <a:spcPct val="0"/>
              </a:spcAft>
              <a:buClr>
                <a:srgbClr val="007AC2"/>
              </a:buClr>
              <a:buChar char="•"/>
              <a:defRPr sz="2000">
                <a:solidFill>
                  <a:srgbClr val="455560"/>
                </a:solidFill>
                <a:latin typeface="+mn-lt"/>
                <a:ea typeface="+mn-ea"/>
                <a:cs typeface="+mn-cs"/>
              </a:defRPr>
            </a:lvl1pPr>
            <a:lvl2pPr marL="742950" indent="-285750" algn="l" rtl="0" eaLnBrk="1" fontAlgn="base" hangingPunct="1">
              <a:lnSpc>
                <a:spcPct val="110000"/>
              </a:lnSpc>
              <a:spcBef>
                <a:spcPct val="20000"/>
              </a:spcBef>
              <a:spcAft>
                <a:spcPct val="0"/>
              </a:spcAft>
              <a:buChar char="–"/>
              <a:defRPr sz="2000">
                <a:solidFill>
                  <a:srgbClr val="455560"/>
                </a:solidFill>
                <a:latin typeface="+mn-lt"/>
              </a:defRPr>
            </a:lvl2pPr>
            <a:lvl3pPr marL="1085850" indent="-228600" algn="l" rtl="0" eaLnBrk="1" fontAlgn="base" hangingPunct="1">
              <a:spcBef>
                <a:spcPct val="20000"/>
              </a:spcBef>
              <a:spcAft>
                <a:spcPct val="0"/>
              </a:spcAft>
              <a:buChar char="•"/>
              <a:defRPr sz="2000">
                <a:solidFill>
                  <a:srgbClr val="455560"/>
                </a:solidFill>
                <a:latin typeface="+mn-lt"/>
              </a:defRPr>
            </a:lvl3pPr>
            <a:lvl4pPr marL="1428750" indent="-228600" algn="l" rtl="0" eaLnBrk="1" fontAlgn="base" hangingPunct="1">
              <a:spcBef>
                <a:spcPct val="20000"/>
              </a:spcBef>
              <a:spcAft>
                <a:spcPct val="0"/>
              </a:spcAft>
              <a:buChar char="–"/>
              <a:defRPr sz="2000">
                <a:solidFill>
                  <a:srgbClr val="455560"/>
                </a:solidFill>
                <a:latin typeface="+mn-lt"/>
              </a:defRPr>
            </a:lvl4pPr>
            <a:lvl5pPr marL="1771650" indent="-228600" algn="l" rtl="0" eaLnBrk="1" fontAlgn="base" hangingPunct="1">
              <a:spcBef>
                <a:spcPct val="20000"/>
              </a:spcBef>
              <a:spcAft>
                <a:spcPct val="0"/>
              </a:spcAft>
              <a:buChar char="»"/>
              <a:defRPr sz="2000">
                <a:solidFill>
                  <a:srgbClr val="455560"/>
                </a:solidFill>
                <a:latin typeface="+mn-lt"/>
              </a:defRPr>
            </a:lvl5pPr>
            <a:lvl6pPr marL="2228850" indent="-228600" algn="l" rtl="0" eaLnBrk="1" fontAlgn="base" hangingPunct="1">
              <a:spcBef>
                <a:spcPct val="20000"/>
              </a:spcBef>
              <a:spcAft>
                <a:spcPct val="0"/>
              </a:spcAft>
              <a:buChar char="»"/>
              <a:defRPr sz="2000">
                <a:solidFill>
                  <a:srgbClr val="455560"/>
                </a:solidFill>
                <a:latin typeface="+mn-lt"/>
              </a:defRPr>
            </a:lvl6pPr>
            <a:lvl7pPr marL="2686050" indent="-228600" algn="l" rtl="0" eaLnBrk="1" fontAlgn="base" hangingPunct="1">
              <a:spcBef>
                <a:spcPct val="20000"/>
              </a:spcBef>
              <a:spcAft>
                <a:spcPct val="0"/>
              </a:spcAft>
              <a:buChar char="»"/>
              <a:defRPr sz="2000">
                <a:solidFill>
                  <a:srgbClr val="455560"/>
                </a:solidFill>
                <a:latin typeface="+mn-lt"/>
              </a:defRPr>
            </a:lvl7pPr>
            <a:lvl8pPr marL="3143250" indent="-228600" algn="l" rtl="0" eaLnBrk="1" fontAlgn="base" hangingPunct="1">
              <a:spcBef>
                <a:spcPct val="20000"/>
              </a:spcBef>
              <a:spcAft>
                <a:spcPct val="0"/>
              </a:spcAft>
              <a:buChar char="»"/>
              <a:defRPr sz="2000">
                <a:solidFill>
                  <a:srgbClr val="455560"/>
                </a:solidFill>
                <a:latin typeface="+mn-lt"/>
              </a:defRPr>
            </a:lvl8pPr>
            <a:lvl9pPr marL="3600450" indent="-228600" algn="l" rtl="0" eaLnBrk="1" fontAlgn="base" hangingPunct="1">
              <a:spcBef>
                <a:spcPct val="20000"/>
              </a:spcBef>
              <a:spcAft>
                <a:spcPct val="0"/>
              </a:spcAft>
              <a:buChar char="»"/>
              <a:defRPr sz="2000">
                <a:solidFill>
                  <a:srgbClr val="455560"/>
                </a:solidFill>
                <a:latin typeface="+mn-lt"/>
              </a:defRPr>
            </a:lvl9pPr>
          </a:lstStyle>
          <a:p>
            <a:pPr marL="0" indent="0" algn="ctr">
              <a:buNone/>
            </a:pPr>
            <a:r>
              <a:rPr lang="es-CL" sz="2400" b="1" i="1" dirty="0" smtClean="0">
                <a:solidFill>
                  <a:srgbClr val="EC671C"/>
                </a:solidFill>
                <a:latin typeface="Arial"/>
                <a:cs typeface="Arial"/>
              </a:rPr>
              <a:t>1350</a:t>
            </a:r>
            <a:r>
              <a:rPr lang="es-CL" sz="2400" b="1" i="1" dirty="0" smtClean="0">
                <a:solidFill>
                  <a:srgbClr val="0F82D2"/>
                </a:solidFill>
                <a:latin typeface="Arial"/>
                <a:cs typeface="Arial"/>
              </a:rPr>
              <a:t> ejecutivos de </a:t>
            </a:r>
            <a:r>
              <a:rPr lang="es-CL" sz="2400" b="1" i="1" dirty="0" smtClean="0">
                <a:solidFill>
                  <a:srgbClr val="EC671C"/>
                </a:solidFill>
                <a:latin typeface="Arial"/>
                <a:cs typeface="Arial"/>
              </a:rPr>
              <a:t>27</a:t>
            </a:r>
            <a:r>
              <a:rPr lang="es-CL" sz="2400" b="1" i="1" dirty="0" smtClean="0">
                <a:solidFill>
                  <a:srgbClr val="0F82D2"/>
                </a:solidFill>
                <a:latin typeface="Arial"/>
                <a:cs typeface="Arial"/>
              </a:rPr>
              <a:t> países europeos declaran que la </a:t>
            </a:r>
            <a:r>
              <a:rPr lang="es-CL" sz="2400" b="1" i="1" dirty="0">
                <a:solidFill>
                  <a:srgbClr val="0F82D2"/>
                </a:solidFill>
                <a:latin typeface="Arial"/>
                <a:cs typeface="Arial"/>
              </a:rPr>
              <a:t>gestión del talento es una </a:t>
            </a:r>
            <a:r>
              <a:rPr lang="es-CL" sz="2400" b="1" i="1" dirty="0">
                <a:solidFill>
                  <a:srgbClr val="EC671C"/>
                </a:solidFill>
                <a:latin typeface="Arial"/>
                <a:cs typeface="Arial"/>
              </a:rPr>
              <a:t>cuestión prioritaria</a:t>
            </a:r>
            <a:r>
              <a:rPr lang="es-CL" sz="2400" b="1" i="1" dirty="0">
                <a:solidFill>
                  <a:srgbClr val="0F82D2"/>
                </a:solidFill>
                <a:latin typeface="Arial"/>
                <a:cs typeface="Arial"/>
              </a:rPr>
              <a:t>.</a:t>
            </a:r>
          </a:p>
        </p:txBody>
      </p:sp>
      <p:sp>
        <p:nvSpPr>
          <p:cNvPr id="28" name="Content Placeholder 7"/>
          <p:cNvSpPr txBox="1">
            <a:spLocks/>
          </p:cNvSpPr>
          <p:nvPr/>
        </p:nvSpPr>
        <p:spPr bwMode="auto">
          <a:xfrm>
            <a:off x="440660" y="3399884"/>
            <a:ext cx="7848600"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342900" indent="-342900" algn="l" rtl="0" eaLnBrk="1" fontAlgn="base" hangingPunct="1">
              <a:lnSpc>
                <a:spcPct val="130000"/>
              </a:lnSpc>
              <a:spcBef>
                <a:spcPct val="20000"/>
              </a:spcBef>
              <a:spcAft>
                <a:spcPct val="0"/>
              </a:spcAft>
              <a:buClr>
                <a:srgbClr val="007AC2"/>
              </a:buClr>
              <a:buChar char="•"/>
              <a:defRPr sz="2000">
                <a:solidFill>
                  <a:srgbClr val="455560"/>
                </a:solidFill>
                <a:latin typeface="+mn-lt"/>
                <a:ea typeface="+mn-ea"/>
                <a:cs typeface="+mn-cs"/>
              </a:defRPr>
            </a:lvl1pPr>
            <a:lvl2pPr marL="742950" indent="-285750" algn="l" rtl="0" eaLnBrk="1" fontAlgn="base" hangingPunct="1">
              <a:lnSpc>
                <a:spcPct val="110000"/>
              </a:lnSpc>
              <a:spcBef>
                <a:spcPct val="20000"/>
              </a:spcBef>
              <a:spcAft>
                <a:spcPct val="0"/>
              </a:spcAft>
              <a:buChar char="–"/>
              <a:defRPr sz="2000">
                <a:solidFill>
                  <a:srgbClr val="455560"/>
                </a:solidFill>
                <a:latin typeface="+mn-lt"/>
              </a:defRPr>
            </a:lvl2pPr>
            <a:lvl3pPr marL="1085850" indent="-228600" algn="l" rtl="0" eaLnBrk="1" fontAlgn="base" hangingPunct="1">
              <a:spcBef>
                <a:spcPct val="20000"/>
              </a:spcBef>
              <a:spcAft>
                <a:spcPct val="0"/>
              </a:spcAft>
              <a:buChar char="•"/>
              <a:defRPr sz="2000">
                <a:solidFill>
                  <a:srgbClr val="455560"/>
                </a:solidFill>
                <a:latin typeface="+mn-lt"/>
              </a:defRPr>
            </a:lvl3pPr>
            <a:lvl4pPr marL="1428750" indent="-228600" algn="l" rtl="0" eaLnBrk="1" fontAlgn="base" hangingPunct="1">
              <a:spcBef>
                <a:spcPct val="20000"/>
              </a:spcBef>
              <a:spcAft>
                <a:spcPct val="0"/>
              </a:spcAft>
              <a:buChar char="–"/>
              <a:defRPr sz="2000">
                <a:solidFill>
                  <a:srgbClr val="455560"/>
                </a:solidFill>
                <a:latin typeface="+mn-lt"/>
              </a:defRPr>
            </a:lvl4pPr>
            <a:lvl5pPr marL="1771650" indent="-228600" algn="l" rtl="0" eaLnBrk="1" fontAlgn="base" hangingPunct="1">
              <a:spcBef>
                <a:spcPct val="20000"/>
              </a:spcBef>
              <a:spcAft>
                <a:spcPct val="0"/>
              </a:spcAft>
              <a:buChar char="»"/>
              <a:defRPr sz="2000">
                <a:solidFill>
                  <a:srgbClr val="455560"/>
                </a:solidFill>
                <a:latin typeface="+mn-lt"/>
              </a:defRPr>
            </a:lvl5pPr>
            <a:lvl6pPr marL="2228850" indent="-228600" algn="l" rtl="0" eaLnBrk="1" fontAlgn="base" hangingPunct="1">
              <a:spcBef>
                <a:spcPct val="20000"/>
              </a:spcBef>
              <a:spcAft>
                <a:spcPct val="0"/>
              </a:spcAft>
              <a:buChar char="»"/>
              <a:defRPr sz="2000">
                <a:solidFill>
                  <a:srgbClr val="455560"/>
                </a:solidFill>
                <a:latin typeface="+mn-lt"/>
              </a:defRPr>
            </a:lvl6pPr>
            <a:lvl7pPr marL="2686050" indent="-228600" algn="l" rtl="0" eaLnBrk="1" fontAlgn="base" hangingPunct="1">
              <a:spcBef>
                <a:spcPct val="20000"/>
              </a:spcBef>
              <a:spcAft>
                <a:spcPct val="0"/>
              </a:spcAft>
              <a:buChar char="»"/>
              <a:defRPr sz="2000">
                <a:solidFill>
                  <a:srgbClr val="455560"/>
                </a:solidFill>
                <a:latin typeface="+mn-lt"/>
              </a:defRPr>
            </a:lvl7pPr>
            <a:lvl8pPr marL="3143250" indent="-228600" algn="l" rtl="0" eaLnBrk="1" fontAlgn="base" hangingPunct="1">
              <a:spcBef>
                <a:spcPct val="20000"/>
              </a:spcBef>
              <a:spcAft>
                <a:spcPct val="0"/>
              </a:spcAft>
              <a:buChar char="»"/>
              <a:defRPr sz="2000">
                <a:solidFill>
                  <a:srgbClr val="455560"/>
                </a:solidFill>
                <a:latin typeface="+mn-lt"/>
              </a:defRPr>
            </a:lvl8pPr>
            <a:lvl9pPr marL="3600450" indent="-228600" algn="l" rtl="0" eaLnBrk="1" fontAlgn="base" hangingPunct="1">
              <a:spcBef>
                <a:spcPct val="20000"/>
              </a:spcBef>
              <a:spcAft>
                <a:spcPct val="0"/>
              </a:spcAft>
              <a:buChar char="»"/>
              <a:defRPr sz="2000">
                <a:solidFill>
                  <a:srgbClr val="455560"/>
                </a:solidFill>
                <a:latin typeface="+mn-lt"/>
              </a:defRPr>
            </a:lvl9pPr>
          </a:lstStyle>
          <a:p>
            <a:r>
              <a:rPr lang="es-CL" sz="2400" dirty="0" smtClean="0">
                <a:solidFill>
                  <a:schemeClr val="tx1"/>
                </a:solidFill>
              </a:rPr>
              <a:t>Es una inversión que termina significando un ahorro</a:t>
            </a:r>
          </a:p>
        </p:txBody>
      </p:sp>
      <p:sp>
        <p:nvSpPr>
          <p:cNvPr id="39" name="Oval 38"/>
          <p:cNvSpPr/>
          <p:nvPr/>
        </p:nvSpPr>
        <p:spPr>
          <a:xfrm>
            <a:off x="7671732" y="980728"/>
            <a:ext cx="1148740" cy="1148740"/>
          </a:xfrm>
          <a:prstGeom prst="ellipse">
            <a:avLst/>
          </a:prstGeom>
          <a:blipFill>
            <a:blip r:embed="rId3">
              <a:extLst>
                <a:ext uri="{28A0092B-C50C-407E-A947-70E740481C1C}">
                  <a14:useLocalDpi xmlns:a14="http://schemas.microsoft.com/office/drawing/2010/main" val="0"/>
                </a:ext>
              </a:extLst>
            </a:blip>
            <a:srcRect/>
            <a:stretch>
              <a:fillRect l="-4000" r="-4000"/>
            </a:stretch>
          </a:blipFill>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1736420550"/>
      </p:ext>
    </p:extLst>
  </p:cSld>
  <p:clrMapOvr>
    <a:masterClrMapping/>
  </p:clrMapOvr>
  <p:transition spd="slow">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3917471" y="1052736"/>
            <a:ext cx="5047017" cy="5485928"/>
          </a:xfrm>
          <a:prstGeom prst="rect">
            <a:avLst/>
          </a:prstGeom>
        </p:spPr>
        <p:txBody>
          <a:bodyPr>
            <a:normAutofit fontScale="92500" lnSpcReduction="10000"/>
          </a:bodyPr>
          <a:lstStyle/>
          <a:p>
            <a:pPr marL="0" lvl="0" indent="0">
              <a:spcBef>
                <a:spcPts val="600"/>
              </a:spcBef>
              <a:buNone/>
              <a:defRPr/>
            </a:pPr>
            <a:r>
              <a:rPr lang="es-ES" sz="1700" dirty="0">
                <a:solidFill>
                  <a:srgbClr val="808080">
                    <a:lumMod val="50000"/>
                  </a:srgbClr>
                </a:solidFill>
                <a:latin typeface="Arial"/>
              </a:rPr>
              <a:t>Lic. en Análisis de Sistemas – UBA - Argentina</a:t>
            </a:r>
          </a:p>
          <a:p>
            <a:pPr marL="0" lvl="0" indent="0">
              <a:spcBef>
                <a:spcPts val="600"/>
              </a:spcBef>
              <a:buNone/>
              <a:defRPr/>
            </a:pPr>
            <a:r>
              <a:rPr lang="es-ES" sz="1700" dirty="0" err="1">
                <a:solidFill>
                  <a:srgbClr val="808080">
                    <a:lumMod val="50000"/>
                  </a:srgbClr>
                </a:solidFill>
                <a:latin typeface="Arial"/>
              </a:rPr>
              <a:t>PostGrado</a:t>
            </a:r>
            <a:r>
              <a:rPr lang="es-ES" sz="1700" dirty="0">
                <a:solidFill>
                  <a:srgbClr val="808080">
                    <a:lumMod val="50000"/>
                  </a:srgbClr>
                </a:solidFill>
                <a:latin typeface="Arial"/>
              </a:rPr>
              <a:t> en Dirección de Empresas – UCEMA</a:t>
            </a:r>
          </a:p>
          <a:p>
            <a:pPr marL="0" lvl="0" indent="0">
              <a:spcBef>
                <a:spcPts val="600"/>
              </a:spcBef>
              <a:buNone/>
              <a:defRPr/>
            </a:pPr>
            <a:r>
              <a:rPr lang="es-ES" sz="1700" dirty="0" err="1">
                <a:solidFill>
                  <a:srgbClr val="808080">
                    <a:lumMod val="50000"/>
                  </a:srgbClr>
                </a:solidFill>
                <a:latin typeface="Arial"/>
              </a:rPr>
              <a:t>Executive</a:t>
            </a:r>
            <a:r>
              <a:rPr lang="es-ES" sz="1700" dirty="0">
                <a:solidFill>
                  <a:srgbClr val="808080">
                    <a:lumMod val="50000"/>
                  </a:srgbClr>
                </a:solidFill>
                <a:latin typeface="Arial"/>
              </a:rPr>
              <a:t> MBA </a:t>
            </a:r>
            <a:r>
              <a:rPr lang="es-ES" sz="1700" dirty="0" err="1">
                <a:solidFill>
                  <a:srgbClr val="808080">
                    <a:lumMod val="50000"/>
                  </a:srgbClr>
                </a:solidFill>
                <a:latin typeface="Arial"/>
              </a:rPr>
              <a:t>Univ</a:t>
            </a:r>
            <a:r>
              <a:rPr lang="es-ES" sz="1700" dirty="0">
                <a:solidFill>
                  <a:srgbClr val="808080">
                    <a:lumMod val="50000"/>
                  </a:srgbClr>
                </a:solidFill>
                <a:latin typeface="Arial"/>
              </a:rPr>
              <a:t> </a:t>
            </a:r>
            <a:r>
              <a:rPr lang="es-ES" sz="1700" dirty="0" err="1">
                <a:solidFill>
                  <a:srgbClr val="808080">
                    <a:lumMod val="50000"/>
                  </a:srgbClr>
                </a:solidFill>
                <a:latin typeface="Arial"/>
              </a:rPr>
              <a:t>Fco</a:t>
            </a:r>
            <a:r>
              <a:rPr lang="es-ES" sz="1700" dirty="0">
                <a:solidFill>
                  <a:srgbClr val="808080">
                    <a:lumMod val="50000"/>
                  </a:srgbClr>
                </a:solidFill>
                <a:latin typeface="Arial"/>
              </a:rPr>
              <a:t> Vitoria, España</a:t>
            </a:r>
          </a:p>
          <a:p>
            <a:pPr marL="0" lvl="0" indent="0">
              <a:spcBef>
                <a:spcPts val="600"/>
              </a:spcBef>
              <a:buNone/>
              <a:defRPr/>
            </a:pPr>
            <a:r>
              <a:rPr lang="es-ES" sz="1700" dirty="0">
                <a:solidFill>
                  <a:srgbClr val="808080">
                    <a:lumMod val="50000"/>
                  </a:srgbClr>
                </a:solidFill>
                <a:latin typeface="Arial"/>
              </a:rPr>
              <a:t>Directora Ejecutiva de </a:t>
            </a:r>
            <a:r>
              <a:rPr lang="es-ES" sz="1700" dirty="0" err="1">
                <a:solidFill>
                  <a:srgbClr val="808080">
                    <a:lumMod val="50000"/>
                  </a:srgbClr>
                </a:solidFill>
                <a:latin typeface="Arial"/>
              </a:rPr>
              <a:t>activePMO</a:t>
            </a:r>
            <a:endParaRPr lang="es-ES" sz="1700" dirty="0">
              <a:solidFill>
                <a:srgbClr val="808080">
                  <a:lumMod val="50000"/>
                </a:srgbClr>
              </a:solidFill>
              <a:latin typeface="Arial"/>
            </a:endParaRPr>
          </a:p>
          <a:p>
            <a:pPr marL="0" lvl="0" indent="0">
              <a:spcBef>
                <a:spcPts val="600"/>
              </a:spcBef>
              <a:buNone/>
              <a:defRPr/>
            </a:pPr>
            <a:r>
              <a:rPr lang="es-ES" sz="1700" dirty="0">
                <a:solidFill>
                  <a:srgbClr val="808080">
                    <a:lumMod val="50000"/>
                  </a:srgbClr>
                </a:solidFill>
                <a:latin typeface="Arial"/>
              </a:rPr>
              <a:t>+ 25 años en proyectos de software y TI</a:t>
            </a:r>
          </a:p>
          <a:p>
            <a:pPr marL="0" lvl="0" indent="0">
              <a:spcBef>
                <a:spcPts val="600"/>
              </a:spcBef>
              <a:buNone/>
              <a:defRPr/>
            </a:pPr>
            <a:r>
              <a:rPr lang="es-ES" sz="1700" dirty="0">
                <a:solidFill>
                  <a:srgbClr val="808080">
                    <a:lumMod val="50000"/>
                  </a:srgbClr>
                </a:solidFill>
                <a:latin typeface="Arial"/>
              </a:rPr>
              <a:t>+ 10 años en Dirección de Proyectos y Liderazgo</a:t>
            </a:r>
          </a:p>
          <a:p>
            <a:pPr marL="0" lvl="0" indent="0">
              <a:spcBef>
                <a:spcPts val="600"/>
              </a:spcBef>
              <a:buNone/>
              <a:defRPr/>
            </a:pPr>
            <a:r>
              <a:rPr lang="es-ES" sz="1700" dirty="0">
                <a:solidFill>
                  <a:srgbClr val="808080">
                    <a:lumMod val="50000"/>
                  </a:srgbClr>
                </a:solidFill>
                <a:latin typeface="Arial"/>
              </a:rPr>
              <a:t>+ 8 años en Oficinas de Gestión de Proyectos</a:t>
            </a:r>
          </a:p>
          <a:p>
            <a:pPr marL="0" lvl="0" indent="0">
              <a:spcBef>
                <a:spcPts val="600"/>
              </a:spcBef>
              <a:buNone/>
              <a:defRPr/>
            </a:pPr>
            <a:r>
              <a:rPr lang="es-ES" sz="1700" dirty="0">
                <a:solidFill>
                  <a:srgbClr val="808080">
                    <a:lumMod val="50000"/>
                  </a:srgbClr>
                </a:solidFill>
                <a:latin typeface="Arial"/>
              </a:rPr>
              <a:t>Co-autora del libro </a:t>
            </a:r>
            <a:r>
              <a:rPr lang="en-US" sz="1700" dirty="0">
                <a:solidFill>
                  <a:srgbClr val="808080">
                    <a:lumMod val="50000"/>
                  </a:srgbClr>
                </a:solidFill>
                <a:latin typeface="Arial"/>
              </a:rPr>
              <a:t>”</a:t>
            </a:r>
            <a:r>
              <a:rPr lang="en-US" sz="1700" dirty="0" err="1">
                <a:solidFill>
                  <a:srgbClr val="808080">
                    <a:lumMod val="50000"/>
                  </a:srgbClr>
                </a:solidFill>
                <a:latin typeface="Arial"/>
              </a:rPr>
              <a:t>Innovación</a:t>
            </a:r>
            <a:r>
              <a:rPr lang="en-US" sz="1700" dirty="0">
                <a:solidFill>
                  <a:srgbClr val="808080">
                    <a:lumMod val="50000"/>
                  </a:srgbClr>
                </a:solidFill>
                <a:latin typeface="Arial"/>
              </a:rPr>
              <a:t> y </a:t>
            </a:r>
            <a:r>
              <a:rPr lang="en-US" sz="1700" dirty="0" err="1">
                <a:solidFill>
                  <a:srgbClr val="808080">
                    <a:lumMod val="50000"/>
                  </a:srgbClr>
                </a:solidFill>
                <a:latin typeface="Arial"/>
              </a:rPr>
              <a:t>Gestión</a:t>
            </a:r>
            <a:r>
              <a:rPr lang="en-US" sz="1700" dirty="0">
                <a:solidFill>
                  <a:srgbClr val="808080">
                    <a:lumMod val="50000"/>
                  </a:srgbClr>
                </a:solidFill>
                <a:latin typeface="Arial"/>
              </a:rPr>
              <a:t> </a:t>
            </a:r>
            <a:r>
              <a:rPr lang="en-US" sz="1700" dirty="0" err="1">
                <a:solidFill>
                  <a:srgbClr val="808080">
                    <a:lumMod val="50000"/>
                  </a:srgbClr>
                </a:solidFill>
                <a:latin typeface="Arial"/>
              </a:rPr>
              <a:t>Estratégica</a:t>
            </a:r>
            <a:r>
              <a:rPr lang="en-US" sz="1700" dirty="0">
                <a:solidFill>
                  <a:srgbClr val="808080">
                    <a:lumMod val="50000"/>
                  </a:srgbClr>
                </a:solidFill>
                <a:latin typeface="Arial"/>
              </a:rPr>
              <a:t> de </a:t>
            </a:r>
            <a:r>
              <a:rPr lang="en-US" sz="1700" dirty="0" err="1">
                <a:solidFill>
                  <a:srgbClr val="808080">
                    <a:lumMod val="50000"/>
                  </a:srgbClr>
                </a:solidFill>
                <a:latin typeface="Arial"/>
              </a:rPr>
              <a:t>Proyectos</a:t>
            </a:r>
            <a:r>
              <a:rPr lang="en-US" sz="1700" dirty="0">
                <a:solidFill>
                  <a:srgbClr val="808080">
                    <a:lumMod val="50000"/>
                  </a:srgbClr>
                </a:solidFill>
                <a:latin typeface="Arial"/>
              </a:rPr>
              <a:t>”</a:t>
            </a:r>
            <a:endParaRPr lang="es-ES" sz="1700" dirty="0">
              <a:solidFill>
                <a:srgbClr val="808080">
                  <a:lumMod val="50000"/>
                </a:srgbClr>
              </a:solidFill>
              <a:latin typeface="Arial"/>
            </a:endParaRPr>
          </a:p>
          <a:p>
            <a:pPr marL="0" lvl="0" indent="0">
              <a:spcBef>
                <a:spcPts val="600"/>
              </a:spcBef>
              <a:buNone/>
              <a:defRPr/>
            </a:pPr>
            <a:r>
              <a:rPr lang="es-ES" sz="1700" dirty="0">
                <a:solidFill>
                  <a:srgbClr val="808080">
                    <a:lumMod val="50000"/>
                  </a:srgbClr>
                </a:solidFill>
                <a:latin typeface="Arial"/>
              </a:rPr>
              <a:t>Miembro y voluntaria del PMI y PMIBA desde 2002. Presidente de PMIBA en 2011</a:t>
            </a:r>
          </a:p>
          <a:p>
            <a:pPr marL="0" lvl="0" indent="0">
              <a:spcBef>
                <a:spcPts val="600"/>
              </a:spcBef>
              <a:buNone/>
              <a:defRPr/>
            </a:pPr>
            <a:r>
              <a:rPr lang="es-ES" sz="1700" dirty="0">
                <a:solidFill>
                  <a:srgbClr val="808080">
                    <a:lumMod val="50000"/>
                  </a:srgbClr>
                </a:solidFill>
                <a:latin typeface="Arial"/>
              </a:rPr>
              <a:t>Miembro fundadora de 5 Capítulos de LA.</a:t>
            </a:r>
          </a:p>
          <a:p>
            <a:pPr marL="0" lvl="0" indent="0">
              <a:spcBef>
                <a:spcPts val="600"/>
              </a:spcBef>
              <a:buNone/>
              <a:defRPr/>
            </a:pPr>
            <a:r>
              <a:rPr lang="es-ES" sz="1700" dirty="0">
                <a:solidFill>
                  <a:srgbClr val="808080">
                    <a:lumMod val="50000"/>
                  </a:srgbClr>
                </a:solidFill>
                <a:latin typeface="Arial"/>
              </a:rPr>
              <a:t>Líder del Equipo Capítulo RRHH PMBOK 5th ed. </a:t>
            </a:r>
          </a:p>
          <a:p>
            <a:pPr marL="0" lvl="0" indent="0">
              <a:spcBef>
                <a:spcPts val="600"/>
              </a:spcBef>
              <a:buNone/>
              <a:defRPr/>
            </a:pPr>
            <a:r>
              <a:rPr lang="es-ES" sz="1700" dirty="0">
                <a:solidFill>
                  <a:srgbClr val="808080">
                    <a:lumMod val="50000"/>
                  </a:srgbClr>
                </a:solidFill>
                <a:latin typeface="Arial"/>
              </a:rPr>
              <a:t>PMI </a:t>
            </a:r>
            <a:r>
              <a:rPr lang="es-ES" sz="1700" dirty="0" err="1">
                <a:solidFill>
                  <a:srgbClr val="808080">
                    <a:lumMod val="50000"/>
                  </a:srgbClr>
                </a:solidFill>
                <a:latin typeface="Arial"/>
              </a:rPr>
              <a:t>Leadership</a:t>
            </a:r>
            <a:r>
              <a:rPr lang="es-ES" sz="1700" dirty="0">
                <a:solidFill>
                  <a:srgbClr val="808080">
                    <a:lumMod val="50000"/>
                  </a:srgbClr>
                </a:solidFill>
                <a:latin typeface="Arial"/>
              </a:rPr>
              <a:t> </a:t>
            </a:r>
            <a:r>
              <a:rPr lang="es-ES" sz="1700" dirty="0" err="1">
                <a:solidFill>
                  <a:srgbClr val="808080">
                    <a:lumMod val="50000"/>
                  </a:srgbClr>
                </a:solidFill>
                <a:latin typeface="Arial"/>
              </a:rPr>
              <a:t>Institute</a:t>
            </a:r>
            <a:r>
              <a:rPr lang="es-ES" sz="1700" dirty="0">
                <a:solidFill>
                  <a:srgbClr val="808080">
                    <a:lumMod val="50000"/>
                  </a:srgbClr>
                </a:solidFill>
                <a:latin typeface="Arial"/>
              </a:rPr>
              <a:t> Master </a:t>
            </a:r>
            <a:r>
              <a:rPr lang="es-ES" sz="1700" dirty="0" err="1">
                <a:solidFill>
                  <a:srgbClr val="808080">
                    <a:lumMod val="50000"/>
                  </a:srgbClr>
                </a:solidFill>
                <a:latin typeface="Arial"/>
              </a:rPr>
              <a:t>Class</a:t>
            </a:r>
            <a:r>
              <a:rPr lang="es-ES" sz="1700" dirty="0">
                <a:solidFill>
                  <a:srgbClr val="808080">
                    <a:lumMod val="50000"/>
                  </a:srgbClr>
                </a:solidFill>
                <a:latin typeface="Arial"/>
              </a:rPr>
              <a:t> 2012</a:t>
            </a:r>
          </a:p>
          <a:p>
            <a:pPr marL="0" lvl="0" indent="0">
              <a:spcBef>
                <a:spcPts val="600"/>
              </a:spcBef>
              <a:buNone/>
              <a:defRPr/>
            </a:pPr>
            <a:r>
              <a:rPr lang="es-ES" sz="1700" dirty="0">
                <a:solidFill>
                  <a:srgbClr val="808080">
                    <a:lumMod val="50000"/>
                  </a:srgbClr>
                </a:solidFill>
                <a:latin typeface="Arial"/>
              </a:rPr>
              <a:t>Corresponsal de PM </a:t>
            </a:r>
            <a:r>
              <a:rPr lang="es-ES" sz="1700" dirty="0" err="1">
                <a:solidFill>
                  <a:srgbClr val="808080">
                    <a:lumMod val="50000"/>
                  </a:srgbClr>
                </a:solidFill>
                <a:latin typeface="Arial"/>
              </a:rPr>
              <a:t>World</a:t>
            </a:r>
            <a:r>
              <a:rPr lang="es-ES" sz="1700" dirty="0">
                <a:solidFill>
                  <a:srgbClr val="808080">
                    <a:lumMod val="50000"/>
                  </a:srgbClr>
                </a:solidFill>
                <a:latin typeface="Arial"/>
              </a:rPr>
              <a:t> </a:t>
            </a:r>
            <a:r>
              <a:rPr lang="es-ES" sz="1700" dirty="0" err="1">
                <a:solidFill>
                  <a:srgbClr val="808080">
                    <a:lumMod val="50000"/>
                  </a:srgbClr>
                </a:solidFill>
                <a:latin typeface="Arial"/>
              </a:rPr>
              <a:t>Journal</a:t>
            </a:r>
            <a:r>
              <a:rPr lang="es-ES" sz="1700" dirty="0">
                <a:solidFill>
                  <a:srgbClr val="808080">
                    <a:lumMod val="50000"/>
                  </a:srgbClr>
                </a:solidFill>
                <a:latin typeface="Arial"/>
              </a:rPr>
              <a:t> en Argentina</a:t>
            </a:r>
          </a:p>
          <a:p>
            <a:pPr marL="0" lvl="0" indent="0">
              <a:spcBef>
                <a:spcPts val="600"/>
              </a:spcBef>
              <a:buNone/>
              <a:defRPr/>
            </a:pPr>
            <a:r>
              <a:rPr lang="es-ES" sz="1700" dirty="0" err="1">
                <a:solidFill>
                  <a:srgbClr val="808080">
                    <a:lumMod val="50000"/>
                  </a:srgbClr>
                </a:solidFill>
                <a:latin typeface="Arial"/>
              </a:rPr>
              <a:t>Competent</a:t>
            </a:r>
            <a:r>
              <a:rPr lang="es-ES" sz="1700" dirty="0">
                <a:solidFill>
                  <a:srgbClr val="808080">
                    <a:lumMod val="50000"/>
                  </a:srgbClr>
                </a:solidFill>
                <a:latin typeface="Arial"/>
              </a:rPr>
              <a:t> Communicator de </a:t>
            </a:r>
            <a:r>
              <a:rPr lang="es-ES" sz="1700" dirty="0" err="1">
                <a:solidFill>
                  <a:srgbClr val="808080">
                    <a:lumMod val="50000"/>
                  </a:srgbClr>
                </a:solidFill>
                <a:latin typeface="Arial"/>
              </a:rPr>
              <a:t>Toastmasters</a:t>
            </a:r>
            <a:endParaRPr lang="es-ES" sz="1700" dirty="0">
              <a:solidFill>
                <a:srgbClr val="808080">
                  <a:lumMod val="50000"/>
                </a:srgbClr>
              </a:solidFill>
              <a:latin typeface="Arial"/>
            </a:endParaRPr>
          </a:p>
          <a:p>
            <a:pPr marL="0" lvl="0" indent="0">
              <a:spcBef>
                <a:spcPts val="600"/>
              </a:spcBef>
              <a:buNone/>
              <a:defRPr/>
            </a:pPr>
            <a:r>
              <a:rPr lang="es-ES" sz="1700" dirty="0">
                <a:solidFill>
                  <a:srgbClr val="808080">
                    <a:lumMod val="50000"/>
                  </a:srgbClr>
                </a:solidFill>
                <a:latin typeface="Arial"/>
              </a:rPr>
              <a:t>Facilitadora Certificada en Liderazgo SDI</a:t>
            </a:r>
          </a:p>
          <a:p>
            <a:pPr marL="0" lvl="0" indent="0">
              <a:spcBef>
                <a:spcPts val="600"/>
              </a:spcBef>
              <a:buNone/>
              <a:defRPr/>
            </a:pPr>
            <a:r>
              <a:rPr lang="es-ES" sz="1700" dirty="0">
                <a:solidFill>
                  <a:srgbClr val="808080">
                    <a:lumMod val="50000"/>
                  </a:srgbClr>
                </a:solidFill>
                <a:latin typeface="Arial"/>
              </a:rPr>
              <a:t>Mentor PMI </a:t>
            </a:r>
            <a:r>
              <a:rPr lang="es-ES" sz="1700" dirty="0" err="1">
                <a:solidFill>
                  <a:srgbClr val="808080">
                    <a:lumMod val="50000"/>
                  </a:srgbClr>
                </a:solidFill>
                <a:latin typeface="Arial"/>
              </a:rPr>
              <a:t>Region</a:t>
            </a:r>
            <a:r>
              <a:rPr lang="es-ES" sz="1700" dirty="0">
                <a:solidFill>
                  <a:srgbClr val="808080">
                    <a:lumMod val="50000"/>
                  </a:srgbClr>
                </a:solidFill>
                <a:latin typeface="Arial"/>
              </a:rPr>
              <a:t> 13 LA Sur para 2014-2017</a:t>
            </a:r>
          </a:p>
        </p:txBody>
      </p:sp>
      <p:sp>
        <p:nvSpPr>
          <p:cNvPr id="4100" name="4 Rectángulo"/>
          <p:cNvSpPr>
            <a:spLocks noChangeArrowheads="1"/>
          </p:cNvSpPr>
          <p:nvPr/>
        </p:nvSpPr>
        <p:spPr bwMode="auto">
          <a:xfrm>
            <a:off x="0" y="3644891"/>
            <a:ext cx="3581400"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15000"/>
              </a:spcBef>
            </a:pPr>
            <a:r>
              <a:rPr lang="es-CR" altLang="es-AR" sz="1600" b="1" smtClean="0">
                <a:solidFill>
                  <a:srgbClr val="0070C0"/>
                </a:solidFill>
                <a:latin typeface="Arial"/>
                <a:cs typeface="Arial"/>
              </a:rPr>
              <a:t>Lic. </a:t>
            </a:r>
            <a:r>
              <a:rPr lang="es-CR" altLang="es-AR" sz="1600" b="1" dirty="0" smtClean="0">
                <a:solidFill>
                  <a:srgbClr val="0070C0"/>
                </a:solidFill>
                <a:latin typeface="Arial"/>
                <a:cs typeface="Arial"/>
              </a:rPr>
              <a:t>Cecilia </a:t>
            </a:r>
            <a:r>
              <a:rPr lang="es-CR" altLang="es-AR" sz="1600" b="1" dirty="0">
                <a:solidFill>
                  <a:srgbClr val="0070C0"/>
                </a:solidFill>
                <a:latin typeface="Arial"/>
                <a:cs typeface="Arial"/>
              </a:rPr>
              <a:t>Boggi, </a:t>
            </a:r>
            <a:r>
              <a:rPr lang="es-CR" altLang="es-AR" sz="1600" b="1" dirty="0" smtClean="0">
                <a:solidFill>
                  <a:srgbClr val="0070C0"/>
                </a:solidFill>
                <a:latin typeface="Arial"/>
                <a:cs typeface="Arial"/>
              </a:rPr>
              <a:t>MBA, PMP</a:t>
            </a:r>
            <a:endParaRPr lang="es-CR" altLang="es-AR" sz="1600" b="1" dirty="0">
              <a:solidFill>
                <a:srgbClr val="0070C0"/>
              </a:solidFill>
              <a:latin typeface="Arial"/>
              <a:cs typeface="Arial"/>
            </a:endParaRPr>
          </a:p>
        </p:txBody>
      </p:sp>
      <p:pic>
        <p:nvPicPr>
          <p:cNvPr id="4101" name="Picture 1" descr="C:\Users\Cecilia\Pictures\FOTOS\Ceci Fotos Carnet\cb 2012 00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3306" y="1111424"/>
            <a:ext cx="1474788" cy="23764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5" descr="pmco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259" y="5725806"/>
            <a:ext cx="446049" cy="301983"/>
          </a:xfrm>
          <a:prstGeom prst="rect">
            <a:avLst/>
          </a:prstGeom>
        </p:spPr>
      </p:pic>
      <p:pic>
        <p:nvPicPr>
          <p:cNvPr id="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4812" y="4676413"/>
            <a:ext cx="210944" cy="2109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4812" y="5021125"/>
            <a:ext cx="210944" cy="2109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7 Rectángulo"/>
          <p:cNvSpPr>
            <a:spLocks noChangeArrowheads="1"/>
          </p:cNvSpPr>
          <p:nvPr/>
        </p:nvSpPr>
        <p:spPr bwMode="auto">
          <a:xfrm>
            <a:off x="374447" y="4227052"/>
            <a:ext cx="3206953" cy="19451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nSpc>
                <a:spcPct val="150000"/>
              </a:lnSpc>
              <a:spcBef>
                <a:spcPct val="15000"/>
              </a:spcBef>
            </a:pPr>
            <a:r>
              <a:rPr lang="es-ES" sz="1400" b="1" dirty="0" err="1">
                <a:solidFill>
                  <a:srgbClr val="084166"/>
                </a:solidFill>
              </a:rPr>
              <a:t>Cecilia.Boggi@mentor.pmi.org</a:t>
            </a:r>
            <a:endParaRPr lang="es-ES" sz="1400" b="1" dirty="0">
              <a:solidFill>
                <a:srgbClr val="084166"/>
              </a:solidFill>
            </a:endParaRPr>
          </a:p>
          <a:p>
            <a:pPr>
              <a:lnSpc>
                <a:spcPct val="150000"/>
              </a:lnSpc>
              <a:spcBef>
                <a:spcPct val="15000"/>
              </a:spcBef>
            </a:pPr>
            <a:r>
              <a:rPr lang="en-US" sz="1400" b="1" dirty="0" err="1" smtClean="0">
                <a:solidFill>
                  <a:srgbClr val="084166"/>
                </a:solidFill>
                <a:latin typeface="Trebuchet MS" charset="0"/>
              </a:rPr>
              <a:t>www.LinkedIn.com</a:t>
            </a:r>
            <a:r>
              <a:rPr lang="en-US" sz="1400" b="1" dirty="0" smtClean="0">
                <a:solidFill>
                  <a:srgbClr val="084166"/>
                </a:solidFill>
                <a:latin typeface="Trebuchet MS" charset="0"/>
              </a:rPr>
              <a:t>/in/</a:t>
            </a:r>
            <a:r>
              <a:rPr lang="en-US" sz="1400" b="1" dirty="0" err="1" smtClean="0">
                <a:solidFill>
                  <a:srgbClr val="084166"/>
                </a:solidFill>
                <a:latin typeface="Trebuchet MS" charset="0"/>
              </a:rPr>
              <a:t>ceciliaboggi</a:t>
            </a:r>
            <a:endParaRPr lang="en-US" sz="1400" b="1" dirty="0">
              <a:solidFill>
                <a:srgbClr val="084166"/>
              </a:solidFill>
              <a:latin typeface="Trebuchet MS" charset="0"/>
            </a:endParaRPr>
          </a:p>
          <a:p>
            <a:pPr>
              <a:lnSpc>
                <a:spcPct val="150000"/>
              </a:lnSpc>
              <a:spcBef>
                <a:spcPct val="15000"/>
              </a:spcBef>
            </a:pPr>
            <a:r>
              <a:rPr lang="en-US" sz="1400" b="1" dirty="0" smtClean="0">
                <a:solidFill>
                  <a:srgbClr val="084166"/>
                </a:solidFill>
                <a:latin typeface="Trebuchet MS" charset="0"/>
              </a:rPr>
              <a:t>@</a:t>
            </a:r>
            <a:r>
              <a:rPr lang="en-US" sz="1400" b="1" dirty="0" err="1" smtClean="0">
                <a:solidFill>
                  <a:srgbClr val="084166"/>
                </a:solidFill>
                <a:latin typeface="Trebuchet MS" charset="0"/>
              </a:rPr>
              <a:t>ceciliaboggi</a:t>
            </a:r>
            <a:endParaRPr lang="en-US" sz="1400" b="1" dirty="0" smtClean="0">
              <a:solidFill>
                <a:srgbClr val="084166"/>
              </a:solidFill>
              <a:latin typeface="Trebuchet MS" charset="0"/>
            </a:endParaRPr>
          </a:p>
          <a:p>
            <a:pPr>
              <a:lnSpc>
                <a:spcPct val="150000"/>
              </a:lnSpc>
              <a:spcBef>
                <a:spcPct val="15000"/>
              </a:spcBef>
            </a:pPr>
            <a:r>
              <a:rPr lang="en-US" sz="1400" b="1" dirty="0" err="1" smtClean="0">
                <a:solidFill>
                  <a:srgbClr val="084166"/>
                </a:solidFill>
                <a:latin typeface="Trebuchet MS" charset="0"/>
              </a:rPr>
              <a:t>ceciliaboggi</a:t>
            </a:r>
            <a:endParaRPr lang="en-US" sz="1400" b="1" dirty="0" smtClean="0">
              <a:solidFill>
                <a:srgbClr val="084166"/>
              </a:solidFill>
              <a:latin typeface="Trebuchet MS" charset="0"/>
            </a:endParaRPr>
          </a:p>
          <a:p>
            <a:pPr>
              <a:spcBef>
                <a:spcPct val="15000"/>
              </a:spcBef>
            </a:pPr>
            <a:r>
              <a:rPr lang="en-US" sz="1400" b="1" dirty="0" smtClean="0">
                <a:solidFill>
                  <a:srgbClr val="084166"/>
                </a:solidFill>
                <a:latin typeface="Trebuchet MS" charset="0"/>
              </a:rPr>
              <a:t>www.projectmanagement.com/ profile/</a:t>
            </a:r>
            <a:r>
              <a:rPr lang="en-US" sz="1400" b="1" dirty="0" err="1" smtClean="0">
                <a:solidFill>
                  <a:srgbClr val="084166"/>
                </a:solidFill>
                <a:latin typeface="Trebuchet MS" charset="0"/>
              </a:rPr>
              <a:t>ceciliaboggi</a:t>
            </a:r>
            <a:endParaRPr lang="es-CR" sz="1400" b="1" dirty="0">
              <a:solidFill>
                <a:srgbClr val="084166"/>
              </a:solidFill>
              <a:latin typeface="Trebuchet MS" charset="0"/>
            </a:endParaRPr>
          </a:p>
        </p:txBody>
      </p:sp>
      <p:pic>
        <p:nvPicPr>
          <p:cNvPr id="11"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5961" y="5381095"/>
            <a:ext cx="279966" cy="26762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2" name="Picture 11"/>
          <p:cNvPicPr>
            <a:picLocks noChangeAspect="1"/>
          </p:cNvPicPr>
          <p:nvPr/>
        </p:nvPicPr>
        <p:blipFill>
          <a:blip r:embed="rId8"/>
          <a:stretch>
            <a:fillRect/>
          </a:stretch>
        </p:blipFill>
        <p:spPr>
          <a:xfrm>
            <a:off x="110384" y="4335836"/>
            <a:ext cx="304800" cy="304800"/>
          </a:xfrm>
          <a:prstGeom prst="rect">
            <a:avLst/>
          </a:prstGeom>
        </p:spPr>
      </p:pic>
    </p:spTree>
    <p:extLst>
      <p:ext uri="{BB962C8B-B14F-4D97-AF65-F5344CB8AC3E}">
        <p14:creationId xmlns:p14="http://schemas.microsoft.com/office/powerpoint/2010/main" val="969187379"/>
      </p:ext>
    </p:extLst>
  </p:cSld>
  <p:clrMapOvr>
    <a:masterClrMapping/>
  </p:clrMapOvr>
  <p:transition spd="slow">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8" name="Text Placeholder 4"/>
          <p:cNvSpPr txBox="1">
            <a:spLocks/>
          </p:cNvSpPr>
          <p:nvPr/>
        </p:nvSpPr>
        <p:spPr bwMode="auto">
          <a:xfrm>
            <a:off x="1524000" y="5867400"/>
            <a:ext cx="7277100" cy="2460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indent="0" algn="r" eaLnBrk="1" hangingPunct="1">
              <a:spcBef>
                <a:spcPct val="20000"/>
              </a:spcBef>
            </a:pPr>
            <a:r>
              <a:rPr lang="en-US" sz="1200" dirty="0" err="1">
                <a:latin typeface="+mn-lt"/>
                <a:ea typeface="+mn-ea"/>
                <a:cs typeface="+mn-cs"/>
              </a:rPr>
              <a:t>Fuente</a:t>
            </a:r>
            <a:r>
              <a:rPr lang="en-US" sz="1200" dirty="0">
                <a:latin typeface="+mn-lt"/>
                <a:ea typeface="+mn-ea"/>
                <a:cs typeface="+mn-cs"/>
              </a:rPr>
              <a:t>: </a:t>
            </a:r>
            <a:r>
              <a:rPr lang="en-US" sz="1200" dirty="0" err="1">
                <a:latin typeface="+mn-lt"/>
                <a:ea typeface="+mn-ea"/>
                <a:cs typeface="+mn-cs"/>
              </a:rPr>
              <a:t>Encuesta</a:t>
            </a:r>
            <a:r>
              <a:rPr lang="en-US" sz="1200" dirty="0">
                <a:latin typeface="+mn-lt"/>
                <a:ea typeface="+mn-ea"/>
                <a:cs typeface="+mn-cs"/>
              </a:rPr>
              <a:t> </a:t>
            </a:r>
            <a:r>
              <a:rPr lang="en-US" sz="1200" dirty="0" err="1">
                <a:latin typeface="+mn-lt"/>
                <a:ea typeface="+mn-ea"/>
                <a:cs typeface="+mn-cs"/>
              </a:rPr>
              <a:t>realizada</a:t>
            </a:r>
            <a:r>
              <a:rPr lang="en-US" sz="1200" dirty="0">
                <a:latin typeface="+mn-lt"/>
                <a:ea typeface="+mn-ea"/>
                <a:cs typeface="+mn-cs"/>
              </a:rPr>
              <a:t> </a:t>
            </a:r>
            <a:r>
              <a:rPr lang="en-US" sz="1200" dirty="0" err="1">
                <a:latin typeface="+mn-lt"/>
                <a:ea typeface="+mn-ea"/>
                <a:cs typeface="+mn-cs"/>
              </a:rPr>
              <a:t>por</a:t>
            </a:r>
            <a:r>
              <a:rPr lang="en-US" sz="1200" dirty="0">
                <a:latin typeface="+mn-lt"/>
                <a:ea typeface="+mn-ea"/>
                <a:cs typeface="+mn-cs"/>
              </a:rPr>
              <a:t> Boston Consulting  Group </a:t>
            </a:r>
          </a:p>
          <a:p>
            <a:pPr marL="0" indent="0" algn="r" eaLnBrk="1" hangingPunct="1">
              <a:spcBef>
                <a:spcPct val="20000"/>
              </a:spcBef>
            </a:pPr>
            <a:r>
              <a:rPr lang="en-US" sz="1200" dirty="0">
                <a:latin typeface="+mn-lt"/>
                <a:ea typeface="+mn-ea"/>
                <a:cs typeface="+mn-cs"/>
              </a:rPr>
              <a:t>y </a:t>
            </a:r>
            <a:r>
              <a:rPr lang="en-US" sz="1200" dirty="0" err="1">
                <a:latin typeface="+mn-lt"/>
                <a:ea typeface="+mn-ea"/>
                <a:cs typeface="+mn-cs"/>
              </a:rPr>
              <a:t>Asociación</a:t>
            </a:r>
            <a:r>
              <a:rPr lang="en-US" sz="1200" dirty="0">
                <a:latin typeface="+mn-lt"/>
                <a:ea typeface="+mn-ea"/>
                <a:cs typeface="+mn-cs"/>
              </a:rPr>
              <a:t> </a:t>
            </a:r>
            <a:r>
              <a:rPr lang="en-US" sz="1200" dirty="0" err="1">
                <a:latin typeface="+mn-lt"/>
                <a:ea typeface="+mn-ea"/>
                <a:cs typeface="+mn-cs"/>
              </a:rPr>
              <a:t>Europea</a:t>
            </a:r>
            <a:r>
              <a:rPr lang="en-US" sz="1200" dirty="0">
                <a:latin typeface="+mn-lt"/>
                <a:ea typeface="+mn-ea"/>
                <a:cs typeface="+mn-cs"/>
              </a:rPr>
              <a:t> de </a:t>
            </a:r>
            <a:r>
              <a:rPr lang="en-US" sz="1200" dirty="0" err="1">
                <a:latin typeface="+mn-lt"/>
                <a:ea typeface="+mn-ea"/>
                <a:cs typeface="+mn-cs"/>
              </a:rPr>
              <a:t>Gestión</a:t>
            </a:r>
            <a:r>
              <a:rPr lang="en-US" sz="1200" dirty="0">
                <a:latin typeface="+mn-lt"/>
                <a:ea typeface="+mn-ea"/>
                <a:cs typeface="+mn-cs"/>
              </a:rPr>
              <a:t> de Personal</a:t>
            </a:r>
          </a:p>
        </p:txBody>
      </p:sp>
      <p:sp>
        <p:nvSpPr>
          <p:cNvPr id="25" name="Content Placeholder 7"/>
          <p:cNvSpPr txBox="1">
            <a:spLocks/>
          </p:cNvSpPr>
          <p:nvPr/>
        </p:nvSpPr>
        <p:spPr bwMode="auto">
          <a:xfrm>
            <a:off x="495300" y="2515546"/>
            <a:ext cx="8305800" cy="2137590"/>
          </a:xfrm>
          <a:prstGeom prst="rect">
            <a:avLst/>
          </a:prstGeom>
        </p:spPr>
        <p:txBody>
          <a:bodyPr>
            <a:noAutofit/>
          </a:bodyPr>
          <a:lstStyle>
            <a:defPPr>
              <a:defRPr lang="en-US"/>
            </a:defPPr>
            <a:lvl1pPr indent="0" algn="ctr" fontAlgn="base">
              <a:lnSpc>
                <a:spcPct val="130000"/>
              </a:lnSpc>
              <a:spcBef>
                <a:spcPct val="20000"/>
              </a:spcBef>
              <a:spcAft>
                <a:spcPct val="0"/>
              </a:spcAft>
              <a:buClr>
                <a:srgbClr val="007AC2"/>
              </a:buClr>
              <a:buNone/>
              <a:defRPr sz="2400" i="1">
                <a:solidFill>
                  <a:srgbClr val="800000"/>
                </a:solidFill>
                <a:latin typeface="Calibri" charset="0"/>
                <a:cs typeface="Verdana" charset="0"/>
              </a:defRPr>
            </a:lvl1pPr>
            <a:lvl2pPr marL="742950" indent="-285750" fontAlgn="base">
              <a:lnSpc>
                <a:spcPct val="110000"/>
              </a:lnSpc>
              <a:spcBef>
                <a:spcPct val="20000"/>
              </a:spcBef>
              <a:spcAft>
                <a:spcPct val="0"/>
              </a:spcAft>
              <a:buChar char="–"/>
              <a:defRPr sz="2000">
                <a:solidFill>
                  <a:srgbClr val="455560"/>
                </a:solidFill>
              </a:defRPr>
            </a:lvl2pPr>
            <a:lvl3pPr marL="1085850" indent="-228600" fontAlgn="base">
              <a:spcBef>
                <a:spcPct val="20000"/>
              </a:spcBef>
              <a:spcAft>
                <a:spcPct val="0"/>
              </a:spcAft>
              <a:buChar char="•"/>
              <a:defRPr sz="2000">
                <a:solidFill>
                  <a:srgbClr val="455560"/>
                </a:solidFill>
              </a:defRPr>
            </a:lvl3pPr>
            <a:lvl4pPr marL="1428750" indent="-228600" fontAlgn="base">
              <a:spcBef>
                <a:spcPct val="20000"/>
              </a:spcBef>
              <a:spcAft>
                <a:spcPct val="0"/>
              </a:spcAft>
              <a:buChar char="–"/>
              <a:defRPr sz="2000">
                <a:solidFill>
                  <a:srgbClr val="455560"/>
                </a:solidFill>
              </a:defRPr>
            </a:lvl4pPr>
            <a:lvl5pPr marL="1771650" indent="-228600" fontAlgn="base">
              <a:spcBef>
                <a:spcPct val="20000"/>
              </a:spcBef>
              <a:spcAft>
                <a:spcPct val="0"/>
              </a:spcAft>
              <a:buChar char="»"/>
              <a:defRPr sz="2000">
                <a:solidFill>
                  <a:srgbClr val="455560"/>
                </a:solidFill>
              </a:defRPr>
            </a:lvl5pPr>
            <a:lvl6pPr marL="2228850" indent="-228600" fontAlgn="base">
              <a:spcBef>
                <a:spcPct val="20000"/>
              </a:spcBef>
              <a:spcAft>
                <a:spcPct val="0"/>
              </a:spcAft>
              <a:buChar char="»"/>
              <a:defRPr sz="2000">
                <a:solidFill>
                  <a:srgbClr val="455560"/>
                </a:solidFill>
              </a:defRPr>
            </a:lvl6pPr>
            <a:lvl7pPr marL="2686050" indent="-228600" fontAlgn="base">
              <a:spcBef>
                <a:spcPct val="20000"/>
              </a:spcBef>
              <a:spcAft>
                <a:spcPct val="0"/>
              </a:spcAft>
              <a:buChar char="»"/>
              <a:defRPr sz="2000">
                <a:solidFill>
                  <a:srgbClr val="455560"/>
                </a:solidFill>
              </a:defRPr>
            </a:lvl7pPr>
            <a:lvl8pPr marL="3143250" indent="-228600" fontAlgn="base">
              <a:spcBef>
                <a:spcPct val="20000"/>
              </a:spcBef>
              <a:spcAft>
                <a:spcPct val="0"/>
              </a:spcAft>
              <a:buChar char="»"/>
              <a:defRPr sz="2000">
                <a:solidFill>
                  <a:srgbClr val="455560"/>
                </a:solidFill>
              </a:defRPr>
            </a:lvl8pPr>
            <a:lvl9pPr marL="3600450" indent="-228600" fontAlgn="base">
              <a:spcBef>
                <a:spcPct val="20000"/>
              </a:spcBef>
              <a:spcAft>
                <a:spcPct val="0"/>
              </a:spcAft>
              <a:buChar char="»"/>
              <a:defRPr sz="2000">
                <a:solidFill>
                  <a:srgbClr val="455560"/>
                </a:solidFill>
              </a:defRPr>
            </a:lvl9pPr>
          </a:lstStyle>
          <a:p>
            <a:pPr>
              <a:lnSpc>
                <a:spcPct val="100000"/>
              </a:lnSpc>
            </a:pPr>
            <a:r>
              <a:rPr lang="es-CL" sz="3200" b="1" dirty="0">
                <a:solidFill>
                  <a:srgbClr val="C80037"/>
                </a:solidFill>
                <a:latin typeface="Arial"/>
                <a:cs typeface="Arial"/>
              </a:rPr>
              <a:t>La alineación de la gestión de talentos a la estrategia organizativa puede crear la ventaja competitiva necesaria para sostener y hacer crecer una </a:t>
            </a:r>
            <a:r>
              <a:rPr lang="es-CL" sz="3200" b="1" dirty="0" smtClean="0">
                <a:solidFill>
                  <a:srgbClr val="C80037"/>
                </a:solidFill>
                <a:latin typeface="Arial"/>
                <a:cs typeface="Arial"/>
              </a:rPr>
              <a:t>organización</a:t>
            </a:r>
            <a:endParaRPr lang="es-CL" sz="3200" b="1" dirty="0">
              <a:solidFill>
                <a:srgbClr val="C80037"/>
              </a:solidFill>
              <a:latin typeface="Arial"/>
              <a:cs typeface="Arial"/>
            </a:endParaRPr>
          </a:p>
        </p:txBody>
      </p:sp>
      <p:sp>
        <p:nvSpPr>
          <p:cNvPr id="36" name="Oval 35"/>
          <p:cNvSpPr/>
          <p:nvPr/>
        </p:nvSpPr>
        <p:spPr>
          <a:xfrm>
            <a:off x="7671732" y="980728"/>
            <a:ext cx="1148740" cy="1148740"/>
          </a:xfrm>
          <a:prstGeom prst="ellipse">
            <a:avLst/>
          </a:prstGeom>
          <a:blipFill>
            <a:blip r:embed="rId3">
              <a:extLst>
                <a:ext uri="{28A0092B-C50C-407E-A947-70E740481C1C}">
                  <a14:useLocalDpi xmlns:a14="http://schemas.microsoft.com/office/drawing/2010/main" val="0"/>
                </a:ext>
              </a:extLst>
            </a:blip>
            <a:srcRect/>
            <a:stretch>
              <a:fillRect l="-4000" r="-4000"/>
            </a:stretch>
          </a:blipFill>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368669366"/>
      </p:ext>
    </p:extLst>
  </p:cSld>
  <p:clrMapOvr>
    <a:masterClrMapping/>
  </p:clrMapOvr>
  <p:transition spd="slow">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0"/>
          </p:nvPr>
        </p:nvSpPr>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lang="en-US" sz="2400" dirty="0"/>
          </a:p>
        </p:txBody>
      </p:sp>
      <p:pic>
        <p:nvPicPr>
          <p:cNvPr id="7" name="Picture 6"/>
          <p:cNvPicPr>
            <a:picLocks noChangeAspect="1"/>
          </p:cNvPicPr>
          <p:nvPr/>
        </p:nvPicPr>
        <p:blipFill>
          <a:blip r:embed="rId3">
            <a:clrChange>
              <a:clrFrom>
                <a:srgbClr val="F3F3F4"/>
              </a:clrFrom>
              <a:clrTo>
                <a:srgbClr val="F3F3F4">
                  <a:alpha val="0"/>
                </a:srgbClr>
              </a:clrTo>
            </a:clrChange>
          </a:blip>
          <a:stretch>
            <a:fillRect/>
          </a:stretch>
        </p:blipFill>
        <p:spPr>
          <a:xfrm>
            <a:off x="1744909" y="2636912"/>
            <a:ext cx="5724947" cy="3564417"/>
          </a:xfrm>
          <a:prstGeom prst="rect">
            <a:avLst/>
          </a:prstGeom>
        </p:spPr>
      </p:pic>
      <p:sp>
        <p:nvSpPr>
          <p:cNvPr id="8" name="Text Placeholder 4"/>
          <p:cNvSpPr txBox="1">
            <a:spLocks/>
          </p:cNvSpPr>
          <p:nvPr/>
        </p:nvSpPr>
        <p:spPr bwMode="auto">
          <a:xfrm>
            <a:off x="3657600" y="5877272"/>
            <a:ext cx="5372100" cy="3222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indent="0" algn="r" eaLnBrk="1" hangingPunct="1">
              <a:spcBef>
                <a:spcPct val="20000"/>
              </a:spcBef>
            </a:pPr>
            <a:r>
              <a:rPr lang="en-US" sz="1200" dirty="0" err="1">
                <a:latin typeface="+mn-lt"/>
                <a:ea typeface="+mn-ea"/>
                <a:cs typeface="+mn-cs"/>
              </a:rPr>
              <a:t>Fuente</a:t>
            </a:r>
            <a:r>
              <a:rPr lang="en-US" sz="1200" dirty="0">
                <a:latin typeface="+mn-lt"/>
                <a:ea typeface="+mn-ea"/>
                <a:cs typeface="+mn-cs"/>
              </a:rPr>
              <a:t> : 2013 Pulse of the Profession™ In-Depth Report: The Competitive Advantage of Effective Talent Management</a:t>
            </a:r>
          </a:p>
        </p:txBody>
      </p:sp>
      <p:sp>
        <p:nvSpPr>
          <p:cNvPr id="6" name="Title 1"/>
          <p:cNvSpPr txBox="1">
            <a:spLocks/>
          </p:cNvSpPr>
          <p:nvPr/>
        </p:nvSpPr>
        <p:spPr>
          <a:xfrm>
            <a:off x="466923" y="905150"/>
            <a:ext cx="8280920" cy="2167976"/>
          </a:xfrm>
          <a:prstGeom prst="rect">
            <a:avLst/>
          </a:prstGeom>
        </p:spPr>
        <p:txBody>
          <a:bodyPr anchor="t">
            <a:noAutofit/>
          </a:bodyPr>
          <a:lstStyle>
            <a:lvl1pPr marL="0" algn="l" defTabSz="914400" rtl="0" eaLnBrk="1" latinLnBrk="0" hangingPunct="1">
              <a:spcBef>
                <a:spcPct val="0"/>
              </a:spcBef>
              <a:buNone/>
              <a:defRPr lang="es-ES_tradnl" sz="2800" kern="1200" dirty="0">
                <a:solidFill>
                  <a:schemeClr val="tx1"/>
                </a:solidFill>
                <a:latin typeface="Trebuchet MS" charset="0"/>
                <a:ea typeface="Trebuchet MS" charset="0"/>
                <a:cs typeface="Trebuchet MS" charset="0"/>
              </a:defRPr>
            </a:lvl1pPr>
          </a:lstStyle>
          <a:p>
            <a:pPr algn="ctr"/>
            <a:r>
              <a:rPr lang="en-US" dirty="0" err="1" smtClean="0">
                <a:latin typeface="+mn-lt"/>
              </a:rPr>
              <a:t>Cuando</a:t>
            </a:r>
            <a:r>
              <a:rPr lang="en-US" dirty="0" smtClean="0">
                <a:latin typeface="+mn-lt"/>
              </a:rPr>
              <a:t> el </a:t>
            </a:r>
            <a:r>
              <a:rPr lang="en-US" dirty="0" err="1" smtClean="0">
                <a:latin typeface="+mn-lt"/>
              </a:rPr>
              <a:t>talento</a:t>
            </a:r>
            <a:r>
              <a:rPr lang="en-US" dirty="0" smtClean="0">
                <a:latin typeface="+mn-lt"/>
              </a:rPr>
              <a:t> </a:t>
            </a:r>
            <a:r>
              <a:rPr lang="en-US" dirty="0" err="1" smtClean="0">
                <a:latin typeface="+mn-lt"/>
              </a:rPr>
              <a:t>está</a:t>
            </a:r>
            <a:r>
              <a:rPr lang="en-US" dirty="0" smtClean="0">
                <a:latin typeface="+mn-lt"/>
              </a:rPr>
              <a:t> </a:t>
            </a:r>
            <a:r>
              <a:rPr lang="en-US" b="1" i="1" dirty="0" err="1" smtClean="0">
                <a:solidFill>
                  <a:srgbClr val="C80037"/>
                </a:solidFill>
                <a:latin typeface="+mn-lt"/>
                <a:ea typeface="+mn-ea"/>
                <a:cs typeface="+mn-cs"/>
              </a:rPr>
              <a:t>alineado</a:t>
            </a:r>
            <a:r>
              <a:rPr lang="en-US" b="1" i="1" dirty="0" smtClean="0">
                <a:solidFill>
                  <a:srgbClr val="C80037"/>
                </a:solidFill>
                <a:latin typeface="+mn-lt"/>
                <a:ea typeface="+mn-ea"/>
                <a:cs typeface="+mn-cs"/>
              </a:rPr>
              <a:t> a la </a:t>
            </a:r>
            <a:r>
              <a:rPr lang="en-US" b="1" i="1" dirty="0" err="1" smtClean="0">
                <a:solidFill>
                  <a:srgbClr val="C80037"/>
                </a:solidFill>
                <a:latin typeface="+mn-lt"/>
                <a:ea typeface="+mn-ea"/>
                <a:cs typeface="+mn-cs"/>
              </a:rPr>
              <a:t>estrategia</a:t>
            </a:r>
            <a:r>
              <a:rPr lang="en-US" dirty="0" smtClean="0">
                <a:latin typeface="+mn-lt"/>
              </a:rPr>
              <a:t>, las </a:t>
            </a:r>
            <a:r>
              <a:rPr lang="en-US" dirty="0" err="1" smtClean="0">
                <a:latin typeface="+mn-lt"/>
              </a:rPr>
              <a:t>organizaciones</a:t>
            </a:r>
            <a:r>
              <a:rPr lang="en-US" dirty="0" smtClean="0">
                <a:latin typeface="+mn-lt"/>
              </a:rPr>
              <a:t> </a:t>
            </a:r>
            <a:r>
              <a:rPr lang="en-US" dirty="0" err="1" smtClean="0">
                <a:latin typeface="+mn-lt"/>
              </a:rPr>
              <a:t>tienen</a:t>
            </a:r>
            <a:r>
              <a:rPr lang="en-US" dirty="0" smtClean="0">
                <a:latin typeface="+mn-lt"/>
              </a:rPr>
              <a:t> </a:t>
            </a:r>
            <a:r>
              <a:rPr lang="en-US" dirty="0" err="1" smtClean="0">
                <a:latin typeface="+mn-lt"/>
              </a:rPr>
              <a:t>una</a:t>
            </a:r>
            <a:r>
              <a:rPr lang="en-US" dirty="0" smtClean="0">
                <a:latin typeface="+mn-lt"/>
              </a:rPr>
              <a:t> </a:t>
            </a:r>
            <a:r>
              <a:rPr lang="en-US" dirty="0" err="1" smtClean="0">
                <a:latin typeface="+mn-lt"/>
              </a:rPr>
              <a:t>tasa</a:t>
            </a:r>
            <a:r>
              <a:rPr lang="en-US" dirty="0" smtClean="0">
                <a:latin typeface="+mn-lt"/>
              </a:rPr>
              <a:t> de </a:t>
            </a:r>
            <a:r>
              <a:rPr lang="en-US" b="1" i="1" dirty="0" err="1" smtClean="0">
                <a:solidFill>
                  <a:srgbClr val="EC671C"/>
                </a:solidFill>
                <a:latin typeface="+mn-lt"/>
                <a:ea typeface="+mn-ea"/>
                <a:cs typeface="Arial"/>
              </a:rPr>
              <a:t>éxito</a:t>
            </a:r>
            <a:r>
              <a:rPr lang="en-US" dirty="0" smtClean="0">
                <a:latin typeface="+mn-lt"/>
              </a:rPr>
              <a:t> de </a:t>
            </a:r>
            <a:r>
              <a:rPr lang="en-US" dirty="0" err="1" smtClean="0">
                <a:latin typeface="+mn-lt"/>
              </a:rPr>
              <a:t>proyectos</a:t>
            </a:r>
            <a:r>
              <a:rPr lang="en-US" dirty="0" smtClean="0">
                <a:latin typeface="+mn-lt"/>
              </a:rPr>
              <a:t> </a:t>
            </a:r>
            <a:r>
              <a:rPr lang="en-US" dirty="0" err="1" smtClean="0">
                <a:latin typeface="+mn-lt"/>
              </a:rPr>
              <a:t>promedio</a:t>
            </a:r>
            <a:r>
              <a:rPr lang="en-US" dirty="0" smtClean="0">
                <a:latin typeface="+mn-lt"/>
              </a:rPr>
              <a:t> de </a:t>
            </a:r>
            <a:r>
              <a:rPr lang="en-US" b="1" i="1" dirty="0" smtClean="0">
                <a:solidFill>
                  <a:srgbClr val="EC671C"/>
                </a:solidFill>
                <a:latin typeface="+mn-lt"/>
                <a:ea typeface="+mn-ea"/>
                <a:cs typeface="Arial"/>
              </a:rPr>
              <a:t>72%</a:t>
            </a:r>
            <a:r>
              <a:rPr lang="en-US" dirty="0" smtClean="0">
                <a:latin typeface="+mn-lt"/>
              </a:rPr>
              <a:t/>
            </a:r>
            <a:br>
              <a:rPr lang="en-US" dirty="0" smtClean="0">
                <a:latin typeface="+mn-lt"/>
              </a:rPr>
            </a:br>
            <a:r>
              <a:rPr lang="en-US" dirty="0" smtClean="0">
                <a:latin typeface="+mn-lt"/>
              </a:rPr>
              <a:t>El </a:t>
            </a:r>
            <a:r>
              <a:rPr lang="en-US" dirty="0" err="1" smtClean="0">
                <a:latin typeface="+mn-lt"/>
              </a:rPr>
              <a:t>índice</a:t>
            </a:r>
            <a:r>
              <a:rPr lang="en-US" dirty="0" smtClean="0">
                <a:latin typeface="+mn-lt"/>
              </a:rPr>
              <a:t> de </a:t>
            </a:r>
            <a:r>
              <a:rPr lang="en-US" dirty="0" err="1" smtClean="0">
                <a:latin typeface="+mn-lt"/>
              </a:rPr>
              <a:t>éxito</a:t>
            </a:r>
            <a:r>
              <a:rPr lang="en-US" dirty="0" smtClean="0">
                <a:latin typeface="+mn-lt"/>
              </a:rPr>
              <a:t> </a:t>
            </a:r>
            <a:r>
              <a:rPr lang="en-US" b="1" i="1" dirty="0" err="1" smtClean="0">
                <a:solidFill>
                  <a:srgbClr val="EC671C"/>
                </a:solidFill>
                <a:latin typeface="+mn-lt"/>
                <a:ea typeface="+mn-ea"/>
                <a:cs typeface="Arial"/>
              </a:rPr>
              <a:t>cae</a:t>
            </a:r>
            <a:r>
              <a:rPr lang="en-US" dirty="0" smtClean="0">
                <a:latin typeface="+mn-lt"/>
              </a:rPr>
              <a:t> </a:t>
            </a:r>
            <a:r>
              <a:rPr lang="en-US" b="1" i="1" dirty="0" smtClean="0">
                <a:solidFill>
                  <a:srgbClr val="EC671C"/>
                </a:solidFill>
                <a:latin typeface="+mn-lt"/>
                <a:ea typeface="+mn-ea"/>
                <a:cs typeface="Arial"/>
              </a:rPr>
              <a:t>al</a:t>
            </a:r>
            <a:r>
              <a:rPr lang="en-US" dirty="0" smtClean="0">
                <a:latin typeface="+mn-lt"/>
              </a:rPr>
              <a:t> </a:t>
            </a:r>
            <a:r>
              <a:rPr lang="en-US" b="1" i="1" dirty="0" smtClean="0">
                <a:solidFill>
                  <a:srgbClr val="EC671C"/>
                </a:solidFill>
                <a:latin typeface="+mn-lt"/>
                <a:ea typeface="+mn-ea"/>
                <a:cs typeface="Arial"/>
              </a:rPr>
              <a:t>58%</a:t>
            </a:r>
            <a:r>
              <a:rPr lang="en-US" dirty="0" smtClean="0">
                <a:latin typeface="+mn-lt"/>
              </a:rPr>
              <a:t> </a:t>
            </a:r>
            <a:r>
              <a:rPr lang="en-US" dirty="0" err="1" smtClean="0">
                <a:latin typeface="+mn-lt"/>
              </a:rPr>
              <a:t>cuando</a:t>
            </a:r>
            <a:r>
              <a:rPr lang="en-US" dirty="0" smtClean="0">
                <a:latin typeface="+mn-lt"/>
              </a:rPr>
              <a:t> no hay </a:t>
            </a:r>
            <a:r>
              <a:rPr lang="en-US" dirty="0" err="1" smtClean="0">
                <a:latin typeface="+mn-lt"/>
              </a:rPr>
              <a:t>alineación</a:t>
            </a:r>
            <a:endParaRPr lang="en-US" dirty="0">
              <a:latin typeface="+mn-lt"/>
            </a:endParaRPr>
          </a:p>
        </p:txBody>
      </p:sp>
    </p:spTree>
    <p:extLst>
      <p:ext uri="{BB962C8B-B14F-4D97-AF65-F5344CB8AC3E}">
        <p14:creationId xmlns:p14="http://schemas.microsoft.com/office/powerpoint/2010/main" val="1551000480"/>
      </p:ext>
    </p:extLst>
  </p:cSld>
  <p:clrMapOvr>
    <a:masterClrMapping/>
  </p:clrMapOvr>
  <p:transition spd="slow">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alphaModFix amt="35000"/>
          </a:blip>
          <a:stretch>
            <a:fillRect/>
          </a:stretch>
        </p:blipFill>
        <p:spPr>
          <a:xfrm>
            <a:off x="0" y="980728"/>
            <a:ext cx="9144000" cy="5328592"/>
          </a:xfrm>
          <a:prstGeom prst="rect">
            <a:avLst/>
          </a:prstGeom>
        </p:spPr>
      </p:pic>
      <p:sp>
        <p:nvSpPr>
          <p:cNvPr id="2" name="Title 1"/>
          <p:cNvSpPr>
            <a:spLocks noGrp="1"/>
          </p:cNvSpPr>
          <p:nvPr>
            <p:ph type="title"/>
          </p:nvPr>
        </p:nvSpPr>
        <p:spPr/>
        <p:txBody>
          <a:bodyPr/>
          <a:lstStyle/>
          <a:p>
            <a:r>
              <a:rPr lang="en-US" smtClean="0"/>
              <a:t>¿Qué es Gestión del Talento?</a:t>
            </a:r>
            <a:endParaRPr lang="en-US" dirty="0"/>
          </a:p>
        </p:txBody>
      </p:sp>
      <p:sp>
        <p:nvSpPr>
          <p:cNvPr id="3" name="Content Placeholder 2"/>
          <p:cNvSpPr>
            <a:spLocks noGrp="1"/>
          </p:cNvSpPr>
          <p:nvPr>
            <p:ph idx="10"/>
          </p:nvPr>
        </p:nvSpPr>
        <p:spPr>
          <a:xfrm>
            <a:off x="466725" y="3212976"/>
            <a:ext cx="8353425" cy="2879849"/>
          </a:xfrm>
        </p:spPr>
        <p:txBody>
          <a:bodyPr>
            <a:noAutofit/>
          </a:bodyPr>
          <a:lstStyle/>
          <a:p>
            <a:pPr fontAlgn="base">
              <a:lnSpc>
                <a:spcPct val="130000"/>
              </a:lnSpc>
              <a:spcAft>
                <a:spcPct val="0"/>
              </a:spcAft>
              <a:buClr>
                <a:srgbClr val="007AC2"/>
              </a:buClr>
            </a:pPr>
            <a:r>
              <a:rPr lang="en-US" dirty="0">
                <a:effectLst>
                  <a:outerShdw blurRad="50800" dist="50800" dir="5400000" algn="ctr" rotWithShape="0">
                    <a:schemeClr val="bg1"/>
                  </a:outerShdw>
                </a:effectLst>
              </a:rPr>
              <a:t>“La </a:t>
            </a:r>
            <a:r>
              <a:rPr lang="en-US" dirty="0" err="1">
                <a:effectLst>
                  <a:outerShdw blurRad="50800" dist="50800" dir="5400000" algn="ctr" rotWithShape="0">
                    <a:schemeClr val="bg1"/>
                  </a:outerShdw>
                </a:effectLst>
              </a:rPr>
              <a:t>gestión</a:t>
            </a:r>
            <a:r>
              <a:rPr lang="en-US" dirty="0">
                <a:effectLst>
                  <a:outerShdw blurRad="50800" dist="50800" dir="5400000" algn="ctr" rotWithShape="0">
                    <a:schemeClr val="bg1"/>
                  </a:outerShdw>
                </a:effectLst>
              </a:rPr>
              <a:t> del </a:t>
            </a:r>
            <a:r>
              <a:rPr lang="en-US" dirty="0" err="1">
                <a:effectLst>
                  <a:outerShdw blurRad="50800" dist="50800" dir="5400000" algn="ctr" rotWithShape="0">
                    <a:schemeClr val="bg1"/>
                  </a:outerShdw>
                </a:effectLst>
              </a:rPr>
              <a:t>talento</a:t>
            </a:r>
            <a:r>
              <a:rPr lang="en-US" dirty="0">
                <a:effectLst>
                  <a:outerShdw blurRad="50800" dist="50800" dir="5400000" algn="ctr" rotWithShape="0">
                    <a:schemeClr val="bg1"/>
                  </a:outerShdw>
                </a:effectLst>
              </a:rPr>
              <a:t> </a:t>
            </a:r>
            <a:r>
              <a:rPr lang="en-US" dirty="0" err="1">
                <a:effectLst>
                  <a:outerShdw blurRad="50800" dist="50800" dir="5400000" algn="ctr" rotWithShape="0">
                    <a:schemeClr val="bg1"/>
                  </a:outerShdw>
                </a:effectLst>
              </a:rPr>
              <a:t>consiste</a:t>
            </a:r>
            <a:r>
              <a:rPr lang="en-US" dirty="0">
                <a:effectLst>
                  <a:outerShdw blurRad="50800" dist="50800" dir="5400000" algn="ctr" rotWithShape="0">
                    <a:schemeClr val="bg1"/>
                  </a:outerShdw>
                </a:effectLst>
              </a:rPr>
              <a:t> </a:t>
            </a:r>
            <a:r>
              <a:rPr lang="en-US" dirty="0" err="1">
                <a:effectLst>
                  <a:outerShdw blurRad="50800" dist="50800" dir="5400000" algn="ctr" rotWithShape="0">
                    <a:schemeClr val="bg1"/>
                  </a:outerShdw>
                </a:effectLst>
              </a:rPr>
              <a:t>en</a:t>
            </a:r>
            <a:r>
              <a:rPr lang="en-US" dirty="0">
                <a:effectLst>
                  <a:outerShdw blurRad="50800" dist="50800" dir="5400000" algn="ctr" rotWithShape="0">
                    <a:schemeClr val="bg1"/>
                  </a:outerShdw>
                </a:effectLst>
              </a:rPr>
              <a:t> </a:t>
            </a:r>
            <a:r>
              <a:rPr lang="en-US" dirty="0" err="1">
                <a:effectLst>
                  <a:outerShdw blurRad="50800" dist="50800" dir="5400000" algn="ctr" rotWithShape="0">
                    <a:schemeClr val="bg1"/>
                  </a:outerShdw>
                </a:effectLst>
              </a:rPr>
              <a:t>los</a:t>
            </a:r>
            <a:r>
              <a:rPr lang="en-US" dirty="0">
                <a:effectLst>
                  <a:outerShdw blurRad="50800" dist="50800" dir="5400000" algn="ctr" rotWithShape="0">
                    <a:schemeClr val="bg1"/>
                  </a:outerShdw>
                </a:effectLst>
              </a:rPr>
              <a:t> </a:t>
            </a:r>
            <a:r>
              <a:rPr lang="en-US" dirty="0" err="1">
                <a:effectLst>
                  <a:outerShdw blurRad="50800" dist="50800" dir="5400000" algn="ctr" rotWithShape="0">
                    <a:schemeClr val="bg1"/>
                  </a:outerShdw>
                </a:effectLst>
              </a:rPr>
              <a:t>procesos</a:t>
            </a:r>
            <a:r>
              <a:rPr lang="en-US" dirty="0">
                <a:effectLst>
                  <a:outerShdw blurRad="50800" dist="50800" dir="5400000" algn="ctr" rotWithShape="0">
                    <a:schemeClr val="bg1"/>
                  </a:outerShdw>
                </a:effectLst>
              </a:rPr>
              <a:t>, las </a:t>
            </a:r>
            <a:r>
              <a:rPr lang="en-US" dirty="0" err="1">
                <a:effectLst>
                  <a:outerShdw blurRad="50800" dist="50800" dir="5400000" algn="ctr" rotWithShape="0">
                    <a:schemeClr val="bg1"/>
                  </a:outerShdw>
                </a:effectLst>
              </a:rPr>
              <a:t>prácticas</a:t>
            </a:r>
            <a:r>
              <a:rPr lang="en-US" dirty="0">
                <a:effectLst>
                  <a:outerShdw blurRad="50800" dist="50800" dir="5400000" algn="ctr" rotWithShape="0">
                    <a:schemeClr val="bg1"/>
                  </a:outerShdw>
                </a:effectLst>
              </a:rPr>
              <a:t> y las </a:t>
            </a:r>
            <a:r>
              <a:rPr lang="en-US" dirty="0" err="1">
                <a:effectLst>
                  <a:outerShdw blurRad="50800" dist="50800" dir="5400000" algn="ctr" rotWithShape="0">
                    <a:schemeClr val="bg1"/>
                  </a:outerShdw>
                </a:effectLst>
              </a:rPr>
              <a:t>actividades</a:t>
            </a:r>
            <a:r>
              <a:rPr lang="en-US" dirty="0">
                <a:effectLst>
                  <a:outerShdw blurRad="50800" dist="50800" dir="5400000" algn="ctr" rotWithShape="0">
                    <a:schemeClr val="bg1"/>
                  </a:outerShdw>
                </a:effectLst>
              </a:rPr>
              <a:t> que son </a:t>
            </a:r>
            <a:r>
              <a:rPr lang="en-US" dirty="0" err="1">
                <a:effectLst>
                  <a:outerShdw blurRad="50800" dist="50800" dir="5400000" algn="ctr" rotWithShape="0">
                    <a:schemeClr val="bg1"/>
                  </a:outerShdw>
                </a:effectLst>
              </a:rPr>
              <a:t>utilizadas</a:t>
            </a:r>
            <a:r>
              <a:rPr lang="en-US" dirty="0">
                <a:effectLst>
                  <a:outerShdw blurRad="50800" dist="50800" dir="5400000" algn="ctr" rotWithShape="0">
                    <a:schemeClr val="bg1"/>
                  </a:outerShdw>
                </a:effectLst>
              </a:rPr>
              <a:t> </a:t>
            </a:r>
            <a:r>
              <a:rPr lang="en-US" dirty="0" err="1">
                <a:effectLst>
                  <a:outerShdw blurRad="50800" dist="50800" dir="5400000" algn="ctr" rotWithShape="0">
                    <a:schemeClr val="bg1"/>
                  </a:outerShdw>
                </a:effectLst>
              </a:rPr>
              <a:t>en</a:t>
            </a:r>
            <a:r>
              <a:rPr lang="en-US" dirty="0">
                <a:effectLst>
                  <a:outerShdw blurRad="50800" dist="50800" dir="5400000" algn="ctr" rotWithShape="0">
                    <a:schemeClr val="bg1"/>
                  </a:outerShdw>
                </a:effectLst>
              </a:rPr>
              <a:t> la </a:t>
            </a:r>
            <a:r>
              <a:rPr lang="en-US" dirty="0" err="1">
                <a:effectLst>
                  <a:outerShdw blurRad="50800" dist="50800" dir="5400000" algn="ctr" rotWithShape="0">
                    <a:schemeClr val="bg1"/>
                  </a:outerShdw>
                </a:effectLst>
              </a:rPr>
              <a:t>contratación</a:t>
            </a:r>
            <a:r>
              <a:rPr lang="en-US" dirty="0">
                <a:effectLst>
                  <a:outerShdw blurRad="50800" dist="50800" dir="5400000" algn="ctr" rotWithShape="0">
                    <a:schemeClr val="bg1"/>
                  </a:outerShdw>
                </a:effectLst>
              </a:rPr>
              <a:t> de las personas, </a:t>
            </a:r>
            <a:r>
              <a:rPr lang="en-US" dirty="0" err="1">
                <a:effectLst>
                  <a:outerShdw blurRad="50800" dist="50800" dir="5400000" algn="ctr" rotWithShape="0">
                    <a:schemeClr val="bg1"/>
                  </a:outerShdw>
                </a:effectLst>
              </a:rPr>
              <a:t>en</a:t>
            </a:r>
            <a:r>
              <a:rPr lang="en-US" dirty="0">
                <a:effectLst>
                  <a:outerShdw blurRad="50800" dist="50800" dir="5400000" algn="ctr" rotWithShape="0">
                    <a:schemeClr val="bg1"/>
                  </a:outerShdw>
                </a:effectLst>
              </a:rPr>
              <a:t> </a:t>
            </a:r>
            <a:r>
              <a:rPr lang="en-US" dirty="0" err="1">
                <a:effectLst>
                  <a:outerShdw blurRad="50800" dist="50800" dir="5400000" algn="ctr" rotWithShape="0">
                    <a:schemeClr val="bg1"/>
                  </a:outerShdw>
                </a:effectLst>
              </a:rPr>
              <a:t>determinar</a:t>
            </a:r>
            <a:r>
              <a:rPr lang="en-US" dirty="0">
                <a:effectLst>
                  <a:outerShdw blurRad="50800" dist="50800" dir="5400000" algn="ctr" rotWithShape="0">
                    <a:schemeClr val="bg1"/>
                  </a:outerShdw>
                </a:effectLst>
              </a:rPr>
              <a:t> </a:t>
            </a:r>
            <a:r>
              <a:rPr lang="en-US" dirty="0" err="1">
                <a:effectLst>
                  <a:outerShdw blurRad="50800" dist="50800" dir="5400000" algn="ctr" rotWithShape="0">
                    <a:schemeClr val="bg1"/>
                  </a:outerShdw>
                </a:effectLst>
              </a:rPr>
              <a:t>su</a:t>
            </a:r>
            <a:r>
              <a:rPr lang="en-US" dirty="0">
                <a:effectLst>
                  <a:outerShdw blurRad="50800" dist="50800" dir="5400000" algn="ctr" rotWithShape="0">
                    <a:schemeClr val="bg1"/>
                  </a:outerShdw>
                </a:effectLst>
              </a:rPr>
              <a:t> </a:t>
            </a:r>
            <a:r>
              <a:rPr lang="en-US" dirty="0" err="1">
                <a:effectLst>
                  <a:outerShdw blurRad="50800" dist="50800" dir="5400000" algn="ctr" rotWithShape="0">
                    <a:schemeClr val="bg1"/>
                  </a:outerShdw>
                </a:effectLst>
              </a:rPr>
              <a:t>compensación</a:t>
            </a:r>
            <a:r>
              <a:rPr lang="en-US" dirty="0">
                <a:effectLst>
                  <a:outerShdw blurRad="50800" dist="50800" dir="5400000" algn="ctr" rotWithShape="0">
                    <a:schemeClr val="bg1"/>
                  </a:outerShdw>
                </a:effectLst>
              </a:rPr>
              <a:t>, </a:t>
            </a:r>
            <a:r>
              <a:rPr lang="en-US" dirty="0" err="1">
                <a:effectLst>
                  <a:outerShdw blurRad="50800" dist="50800" dir="5400000" algn="ctr" rotWithShape="0">
                    <a:schemeClr val="bg1"/>
                  </a:outerShdw>
                </a:effectLst>
              </a:rPr>
              <a:t>en</a:t>
            </a:r>
            <a:r>
              <a:rPr lang="en-US" dirty="0">
                <a:effectLst>
                  <a:outerShdw blurRad="50800" dist="50800" dir="5400000" algn="ctr" rotWithShape="0">
                    <a:schemeClr val="bg1"/>
                  </a:outerShdw>
                </a:effectLst>
              </a:rPr>
              <a:t> </a:t>
            </a:r>
            <a:r>
              <a:rPr lang="en-US" dirty="0" err="1">
                <a:effectLst>
                  <a:outerShdw blurRad="50800" dist="50800" dir="5400000" algn="ctr" rotWithShape="0">
                    <a:schemeClr val="bg1"/>
                  </a:outerShdw>
                </a:effectLst>
              </a:rPr>
              <a:t>gestionar</a:t>
            </a:r>
            <a:r>
              <a:rPr lang="en-US" dirty="0">
                <a:effectLst>
                  <a:outerShdw blurRad="50800" dist="50800" dir="5400000" algn="ctr" rotWithShape="0">
                    <a:schemeClr val="bg1"/>
                  </a:outerShdw>
                </a:effectLst>
              </a:rPr>
              <a:t> el </a:t>
            </a:r>
            <a:r>
              <a:rPr lang="en-US" dirty="0" err="1">
                <a:effectLst>
                  <a:outerShdw blurRad="50800" dist="50800" dir="5400000" algn="ctr" rotWithShape="0">
                    <a:schemeClr val="bg1"/>
                  </a:outerShdw>
                </a:effectLst>
              </a:rPr>
              <a:t>desempeño</a:t>
            </a:r>
            <a:r>
              <a:rPr lang="en-US" dirty="0">
                <a:effectLst>
                  <a:outerShdw blurRad="50800" dist="50800" dir="5400000" algn="ctr" rotWithShape="0">
                    <a:schemeClr val="bg1"/>
                  </a:outerShdw>
                </a:effectLst>
              </a:rPr>
              <a:t> </a:t>
            </a:r>
            <a:r>
              <a:rPr lang="en-US" dirty="0" err="1">
                <a:effectLst>
                  <a:outerShdw blurRad="50800" dist="50800" dir="5400000" algn="ctr" rotWithShape="0">
                    <a:schemeClr val="bg1"/>
                  </a:outerShdw>
                </a:effectLst>
              </a:rPr>
              <a:t>en</a:t>
            </a:r>
            <a:r>
              <a:rPr lang="en-US" dirty="0">
                <a:effectLst>
                  <a:outerShdw blurRad="50800" dist="50800" dir="5400000" algn="ctr" rotWithShape="0">
                    <a:schemeClr val="bg1"/>
                  </a:outerShdw>
                </a:effectLst>
              </a:rPr>
              <a:t> </a:t>
            </a:r>
            <a:r>
              <a:rPr lang="en-US" dirty="0" err="1">
                <a:effectLst>
                  <a:outerShdw blurRad="50800" dist="50800" dir="5400000" algn="ctr" rotWithShape="0">
                    <a:schemeClr val="bg1"/>
                  </a:outerShdw>
                </a:effectLst>
              </a:rPr>
              <a:t>sus</a:t>
            </a:r>
            <a:r>
              <a:rPr lang="en-US" dirty="0">
                <a:effectLst>
                  <a:outerShdw blurRad="50800" dist="50800" dir="5400000" algn="ctr" rotWithShape="0">
                    <a:schemeClr val="bg1"/>
                  </a:outerShdw>
                </a:effectLst>
              </a:rPr>
              <a:t> </a:t>
            </a:r>
            <a:r>
              <a:rPr lang="en-US" dirty="0" err="1">
                <a:effectLst>
                  <a:outerShdw blurRad="50800" dist="50800" dir="5400000" algn="ctr" rotWithShape="0">
                    <a:schemeClr val="bg1"/>
                  </a:outerShdw>
                </a:effectLst>
              </a:rPr>
              <a:t>trabajos</a:t>
            </a:r>
            <a:r>
              <a:rPr lang="en-US" dirty="0">
                <a:effectLst>
                  <a:outerShdw blurRad="50800" dist="50800" dir="5400000" algn="ctr" rotWithShape="0">
                    <a:schemeClr val="bg1"/>
                  </a:outerShdw>
                </a:effectLst>
              </a:rPr>
              <a:t>, </a:t>
            </a:r>
            <a:r>
              <a:rPr lang="en-US" dirty="0" err="1">
                <a:effectLst>
                  <a:outerShdw blurRad="50800" dist="50800" dir="5400000" algn="ctr" rotWithShape="0">
                    <a:schemeClr val="bg1"/>
                  </a:outerShdw>
                </a:effectLst>
              </a:rPr>
              <a:t>entrenando</a:t>
            </a:r>
            <a:r>
              <a:rPr lang="en-US" dirty="0">
                <a:effectLst>
                  <a:outerShdw blurRad="50800" dist="50800" dir="5400000" algn="ctr" rotWithShape="0">
                    <a:schemeClr val="bg1"/>
                  </a:outerShdw>
                </a:effectLst>
              </a:rPr>
              <a:t> y </a:t>
            </a:r>
            <a:r>
              <a:rPr lang="en-US" dirty="0" err="1">
                <a:effectLst>
                  <a:outerShdw blurRad="50800" dist="50800" dir="5400000" algn="ctr" rotWithShape="0">
                    <a:schemeClr val="bg1"/>
                  </a:outerShdw>
                </a:effectLst>
              </a:rPr>
              <a:t>desarrollando</a:t>
            </a:r>
            <a:r>
              <a:rPr lang="en-US" dirty="0">
                <a:effectLst>
                  <a:outerShdw blurRad="50800" dist="50800" dir="5400000" algn="ctr" rotWithShape="0">
                    <a:schemeClr val="bg1"/>
                  </a:outerShdw>
                </a:effectLst>
              </a:rPr>
              <a:t> a </a:t>
            </a:r>
            <a:r>
              <a:rPr lang="en-US" dirty="0" err="1">
                <a:effectLst>
                  <a:outerShdw blurRad="50800" dist="50800" dir="5400000" algn="ctr" rotWithShape="0">
                    <a:schemeClr val="bg1"/>
                  </a:outerShdw>
                </a:effectLst>
              </a:rPr>
              <a:t>los</a:t>
            </a:r>
            <a:r>
              <a:rPr lang="en-US" dirty="0">
                <a:effectLst>
                  <a:outerShdw blurRad="50800" dist="50800" dir="5400000" algn="ctr" rotWithShape="0">
                    <a:schemeClr val="bg1"/>
                  </a:outerShdw>
                </a:effectLst>
              </a:rPr>
              <a:t> </a:t>
            </a:r>
            <a:r>
              <a:rPr lang="en-US" dirty="0" err="1">
                <a:effectLst>
                  <a:outerShdw blurRad="50800" dist="50800" dir="5400000" algn="ctr" rotWithShape="0">
                    <a:schemeClr val="bg1"/>
                  </a:outerShdw>
                </a:effectLst>
              </a:rPr>
              <a:t>mismos</a:t>
            </a:r>
            <a:r>
              <a:rPr lang="en-US" dirty="0">
                <a:effectLst>
                  <a:outerShdw blurRad="50800" dist="50800" dir="5400000" algn="ctr" rotWithShape="0">
                    <a:schemeClr val="bg1"/>
                  </a:outerShdw>
                </a:effectLst>
              </a:rPr>
              <a:t> y </a:t>
            </a:r>
            <a:r>
              <a:rPr lang="en-US" dirty="0" err="1">
                <a:effectLst>
                  <a:outerShdw blurRad="50800" dist="50800" dir="5400000" algn="ctr" rotWithShape="0">
                    <a:schemeClr val="bg1"/>
                  </a:outerShdw>
                </a:effectLst>
              </a:rPr>
              <a:t>planificando</a:t>
            </a:r>
            <a:r>
              <a:rPr lang="en-US" dirty="0">
                <a:effectLst>
                  <a:outerShdw blurRad="50800" dist="50800" dir="5400000" algn="ctr" rotWithShape="0">
                    <a:schemeClr val="bg1"/>
                  </a:outerShdw>
                </a:effectLst>
              </a:rPr>
              <a:t> </a:t>
            </a:r>
            <a:r>
              <a:rPr lang="en-US" dirty="0" err="1">
                <a:effectLst>
                  <a:outerShdw blurRad="50800" dist="50800" dir="5400000" algn="ctr" rotWithShape="0">
                    <a:schemeClr val="bg1"/>
                  </a:outerShdw>
                </a:effectLst>
              </a:rPr>
              <a:t>su</a:t>
            </a:r>
            <a:r>
              <a:rPr lang="en-US" dirty="0">
                <a:effectLst>
                  <a:outerShdw blurRad="50800" dist="50800" dir="5400000" algn="ctr" rotWithShape="0">
                    <a:schemeClr val="bg1"/>
                  </a:outerShdw>
                </a:effectLst>
              </a:rPr>
              <a:t> </a:t>
            </a:r>
            <a:r>
              <a:rPr lang="en-US" dirty="0" err="1">
                <a:effectLst>
                  <a:outerShdw blurRad="50800" dist="50800" dir="5400000" algn="ctr" rotWithShape="0">
                    <a:schemeClr val="bg1"/>
                  </a:outerShdw>
                </a:effectLst>
              </a:rPr>
              <a:t>reemplazo</a:t>
            </a:r>
            <a:r>
              <a:rPr lang="en-US" dirty="0">
                <a:effectLst>
                  <a:outerShdw blurRad="50800" dist="50800" dir="5400000" algn="ctr" rotWithShape="0">
                    <a:schemeClr val="bg1"/>
                  </a:outerShdw>
                </a:effectLst>
              </a:rPr>
              <a:t> </a:t>
            </a:r>
            <a:r>
              <a:rPr lang="en-US" dirty="0" err="1">
                <a:effectLst>
                  <a:outerShdw blurRad="50800" dist="50800" dir="5400000" algn="ctr" rotWithShape="0">
                    <a:schemeClr val="bg1"/>
                  </a:outerShdw>
                </a:effectLst>
              </a:rPr>
              <a:t>ya</a:t>
            </a:r>
            <a:r>
              <a:rPr lang="en-US" dirty="0">
                <a:effectLst>
                  <a:outerShdw blurRad="50800" dist="50800" dir="5400000" algn="ctr" rotWithShape="0">
                    <a:schemeClr val="bg1"/>
                  </a:outerShdw>
                </a:effectLst>
              </a:rPr>
              <a:t> sea </a:t>
            </a:r>
            <a:r>
              <a:rPr lang="en-US" dirty="0" err="1">
                <a:effectLst>
                  <a:outerShdw blurRad="50800" dist="50800" dir="5400000" algn="ctr" rotWithShape="0">
                    <a:schemeClr val="bg1"/>
                  </a:outerShdw>
                </a:effectLst>
              </a:rPr>
              <a:t>por</a:t>
            </a:r>
            <a:r>
              <a:rPr lang="en-US" dirty="0">
                <a:effectLst>
                  <a:outerShdw blurRad="50800" dist="50800" dir="5400000" algn="ctr" rotWithShape="0">
                    <a:schemeClr val="bg1"/>
                  </a:outerShdw>
                </a:effectLst>
              </a:rPr>
              <a:t> </a:t>
            </a:r>
            <a:r>
              <a:rPr lang="en-US" dirty="0" err="1">
                <a:effectLst>
                  <a:outerShdw blurRad="50800" dist="50800" dir="5400000" algn="ctr" rotWithShape="0">
                    <a:schemeClr val="bg1"/>
                  </a:outerShdw>
                </a:effectLst>
              </a:rPr>
              <a:t>promoción</a:t>
            </a:r>
            <a:r>
              <a:rPr lang="en-US" dirty="0">
                <a:effectLst>
                  <a:outerShdw blurRad="50800" dist="50800" dir="5400000" algn="ctr" rotWithShape="0">
                    <a:schemeClr val="bg1"/>
                  </a:outerShdw>
                </a:effectLst>
              </a:rPr>
              <a:t> o </a:t>
            </a:r>
            <a:r>
              <a:rPr lang="en-US" dirty="0" err="1">
                <a:effectLst>
                  <a:outerShdw blurRad="50800" dist="50800" dir="5400000" algn="ctr" rotWithShape="0">
                    <a:schemeClr val="bg1"/>
                  </a:outerShdw>
                </a:effectLst>
              </a:rPr>
              <a:t>por</a:t>
            </a:r>
            <a:r>
              <a:rPr lang="en-US" dirty="0">
                <a:effectLst>
                  <a:outerShdw blurRad="50800" dist="50800" dir="5400000" algn="ctr" rotWithShape="0">
                    <a:schemeClr val="bg1"/>
                  </a:outerShdw>
                </a:effectLst>
              </a:rPr>
              <a:t> </a:t>
            </a:r>
            <a:r>
              <a:rPr lang="en-US" dirty="0" err="1">
                <a:effectLst>
                  <a:outerShdw blurRad="50800" dist="50800" dir="5400000" algn="ctr" rotWithShape="0">
                    <a:schemeClr val="bg1"/>
                  </a:outerShdw>
                </a:effectLst>
              </a:rPr>
              <a:t>su</a:t>
            </a:r>
            <a:r>
              <a:rPr lang="en-US" dirty="0">
                <a:effectLst>
                  <a:outerShdw blurRad="50800" dist="50800" dir="5400000" algn="ctr" rotWithShape="0">
                    <a:schemeClr val="bg1"/>
                  </a:outerShdw>
                </a:effectLst>
              </a:rPr>
              <a:t> </a:t>
            </a:r>
            <a:r>
              <a:rPr lang="en-US" dirty="0" err="1">
                <a:effectLst>
                  <a:outerShdw blurRad="50800" dist="50800" dir="5400000" algn="ctr" rotWithShape="0">
                    <a:schemeClr val="bg1"/>
                  </a:outerShdw>
                </a:effectLst>
              </a:rPr>
              <a:t>partida</a:t>
            </a:r>
            <a:r>
              <a:rPr lang="en-US" dirty="0">
                <a:effectLst>
                  <a:outerShdw blurRad="50800" dist="50800" dir="5400000" algn="ctr" rotWithShape="0">
                    <a:schemeClr val="bg1"/>
                  </a:outerShdw>
                </a:effectLst>
              </a:rPr>
              <a:t>.” </a:t>
            </a:r>
          </a:p>
        </p:txBody>
      </p:sp>
      <p:sp>
        <p:nvSpPr>
          <p:cNvPr id="4" name="TextBox 3"/>
          <p:cNvSpPr txBox="1"/>
          <p:nvPr/>
        </p:nvSpPr>
        <p:spPr>
          <a:xfrm>
            <a:off x="3048000" y="5879013"/>
            <a:ext cx="5867400" cy="646331"/>
          </a:xfrm>
          <a:prstGeom prst="rect">
            <a:avLst/>
          </a:prstGeom>
          <a:noFill/>
        </p:spPr>
        <p:txBody>
          <a:bodyPr wrap="square" rtlCol="0">
            <a:spAutoFit/>
          </a:bodyPr>
          <a:lstStyle/>
          <a:p>
            <a:pPr algn="r"/>
            <a:r>
              <a:rPr lang="en-US" sz="1200" dirty="0" err="1"/>
              <a:t>Fuente</a:t>
            </a:r>
            <a:r>
              <a:rPr lang="en-US" sz="1200" dirty="0"/>
              <a:t>: “Demystifying Talent Management – Unleash People’s Potential to Deliver Superior Results”, Kimberly </a:t>
            </a:r>
            <a:r>
              <a:rPr lang="en-US" sz="1200" dirty="0" err="1"/>
              <a:t>Janson</a:t>
            </a:r>
            <a:r>
              <a:rPr lang="en-US" sz="1200" dirty="0"/>
              <a:t>, Maven House Press,2015. </a:t>
            </a:r>
          </a:p>
          <a:p>
            <a:pPr algn="r"/>
            <a:endParaRPr lang="en-US" sz="1200" dirty="0"/>
          </a:p>
        </p:txBody>
      </p:sp>
      <p:pic>
        <p:nvPicPr>
          <p:cNvPr id="9" name="Picture 6" descr="X:\Work\P\PMI\Logos\PMI_Logo_Wht_KO.png"/>
          <p:cNvPicPr>
            <a:picLocks noChangeAspect="1" noChangeArrowheads="1"/>
          </p:cNvPicPr>
          <p:nvPr/>
        </p:nvPicPr>
        <p:blipFill>
          <a:blip r:embed="rId3" cstate="print"/>
          <a:srcRect/>
          <a:stretch>
            <a:fillRect/>
          </a:stretch>
        </p:blipFill>
        <p:spPr bwMode="auto">
          <a:xfrm>
            <a:off x="795338" y="6602413"/>
            <a:ext cx="685800" cy="177800"/>
          </a:xfrm>
          <a:prstGeom prst="rect">
            <a:avLst/>
          </a:prstGeom>
          <a:noFill/>
          <a:ln w="9525">
            <a:noFill/>
            <a:miter lim="800000"/>
            <a:headEnd/>
            <a:tailEnd/>
          </a:ln>
        </p:spPr>
      </p:pic>
    </p:spTree>
    <p:extLst>
      <p:ext uri="{BB962C8B-B14F-4D97-AF65-F5344CB8AC3E}">
        <p14:creationId xmlns:p14="http://schemas.microsoft.com/office/powerpoint/2010/main" val="988042786"/>
      </p:ext>
    </p:extLst>
  </p:cSld>
  <p:clrMapOvr>
    <a:masterClrMapping/>
  </p:clrMapOvr>
  <p:transition spd="slow">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lstStyle/>
          <a:p>
            <a:r>
              <a:rPr lang="en-US" dirty="0" err="1"/>
              <a:t>Gestión</a:t>
            </a:r>
            <a:r>
              <a:rPr lang="en-US" dirty="0"/>
              <a:t> </a:t>
            </a:r>
            <a:r>
              <a:rPr lang="en-US" dirty="0" err="1"/>
              <a:t>Estratégica</a:t>
            </a:r>
            <a:r>
              <a:rPr lang="en-US" dirty="0"/>
              <a:t> del </a:t>
            </a:r>
            <a:r>
              <a:rPr lang="en-US" dirty="0" err="1"/>
              <a:t>Talento</a:t>
            </a:r>
            <a:endParaRPr lang="en-US" dirty="0"/>
          </a:p>
        </p:txBody>
      </p:sp>
      <p:graphicFrame>
        <p:nvGraphicFramePr>
          <p:cNvPr id="3" name="Diagram 2"/>
          <p:cNvGraphicFramePr/>
          <p:nvPr>
            <p:extLst>
              <p:ext uri="{D42A27DB-BD31-4B8C-83A1-F6EECF244321}">
                <p14:modId xmlns:p14="http://schemas.microsoft.com/office/powerpoint/2010/main" val="549350076"/>
              </p:ext>
            </p:extLst>
          </p:nvPr>
        </p:nvGraphicFramePr>
        <p:xfrm>
          <a:off x="228600" y="1524000"/>
          <a:ext cx="8305800" cy="4343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0" y="1802433"/>
            <a:ext cx="2209800" cy="1323439"/>
          </a:xfrm>
          <a:prstGeom prst="rect">
            <a:avLst/>
          </a:prstGeom>
          <a:noFill/>
        </p:spPr>
        <p:txBody>
          <a:bodyPr wrap="square" rtlCol="0">
            <a:spAutoFit/>
          </a:bodyPr>
          <a:lstStyle/>
          <a:p>
            <a:pPr marL="285750" indent="-285750">
              <a:buFont typeface="Arial"/>
              <a:buChar char="•"/>
            </a:pPr>
            <a:r>
              <a:rPr lang="en-US" sz="1600" dirty="0" err="1" smtClean="0">
                <a:solidFill>
                  <a:srgbClr val="1E4649"/>
                </a:solidFill>
              </a:rPr>
              <a:t>Nuestro</a:t>
            </a:r>
            <a:r>
              <a:rPr lang="en-US" sz="1600" dirty="0" smtClean="0">
                <a:solidFill>
                  <a:srgbClr val="1E4649"/>
                </a:solidFill>
              </a:rPr>
              <a:t> </a:t>
            </a:r>
            <a:r>
              <a:rPr lang="en-US" sz="1600" dirty="0" err="1" smtClean="0">
                <a:solidFill>
                  <a:srgbClr val="1E4649"/>
                </a:solidFill>
              </a:rPr>
              <a:t>mercado</a:t>
            </a:r>
            <a:r>
              <a:rPr lang="en-US" sz="1600" dirty="0" smtClean="0">
                <a:solidFill>
                  <a:srgbClr val="1E4649"/>
                </a:solidFill>
              </a:rPr>
              <a:t> </a:t>
            </a:r>
            <a:r>
              <a:rPr lang="en-US" sz="1600" dirty="0" err="1">
                <a:solidFill>
                  <a:srgbClr val="1E4649"/>
                </a:solidFill>
              </a:rPr>
              <a:t>g</a:t>
            </a:r>
            <a:r>
              <a:rPr lang="en-US" sz="1600" dirty="0" err="1" smtClean="0">
                <a:solidFill>
                  <a:srgbClr val="1E4649"/>
                </a:solidFill>
              </a:rPr>
              <a:t>eográfico</a:t>
            </a:r>
            <a:endParaRPr lang="en-US" sz="1600" dirty="0" smtClean="0">
              <a:solidFill>
                <a:srgbClr val="1E4649"/>
              </a:solidFill>
            </a:endParaRPr>
          </a:p>
          <a:p>
            <a:pPr marL="285750" indent="-285750">
              <a:buFont typeface="Arial"/>
              <a:buChar char="•"/>
            </a:pPr>
            <a:r>
              <a:rPr lang="en-US" sz="1600" dirty="0" err="1" smtClean="0">
                <a:solidFill>
                  <a:srgbClr val="1E4649"/>
                </a:solidFill>
              </a:rPr>
              <a:t>Nuestro</a:t>
            </a:r>
            <a:r>
              <a:rPr lang="en-US" sz="1600" dirty="0" smtClean="0">
                <a:solidFill>
                  <a:srgbClr val="1E4649"/>
                </a:solidFill>
              </a:rPr>
              <a:t> sector y los </a:t>
            </a:r>
            <a:r>
              <a:rPr lang="en-US" sz="1600" dirty="0" err="1" smtClean="0">
                <a:solidFill>
                  <a:srgbClr val="1E4649"/>
                </a:solidFill>
              </a:rPr>
              <a:t>sectores</a:t>
            </a:r>
            <a:r>
              <a:rPr lang="en-US" sz="1600" dirty="0" smtClean="0">
                <a:solidFill>
                  <a:srgbClr val="1E4649"/>
                </a:solidFill>
              </a:rPr>
              <a:t> </a:t>
            </a:r>
            <a:r>
              <a:rPr lang="en-US" sz="1600" dirty="0" err="1" smtClean="0">
                <a:solidFill>
                  <a:srgbClr val="1E4649"/>
                </a:solidFill>
              </a:rPr>
              <a:t>afines</a:t>
            </a:r>
            <a:endParaRPr lang="en-US" sz="1600" dirty="0" smtClean="0">
              <a:solidFill>
                <a:srgbClr val="1E4649"/>
              </a:solidFill>
            </a:endParaRPr>
          </a:p>
          <a:p>
            <a:pPr marL="285750" indent="-285750">
              <a:buFont typeface="Arial"/>
              <a:buChar char="•"/>
            </a:pPr>
            <a:r>
              <a:rPr lang="en-US" sz="1600" dirty="0" smtClean="0">
                <a:solidFill>
                  <a:srgbClr val="1E4649"/>
                </a:solidFill>
              </a:rPr>
              <a:t>Mercado </a:t>
            </a:r>
            <a:r>
              <a:rPr lang="en-US" sz="1600" dirty="0" err="1" smtClean="0">
                <a:solidFill>
                  <a:srgbClr val="1E4649"/>
                </a:solidFill>
              </a:rPr>
              <a:t>laboral</a:t>
            </a:r>
            <a:endParaRPr lang="en-US" sz="1600" dirty="0">
              <a:solidFill>
                <a:srgbClr val="1E4649"/>
              </a:solidFill>
            </a:endParaRPr>
          </a:p>
        </p:txBody>
      </p:sp>
      <p:sp>
        <p:nvSpPr>
          <p:cNvPr id="6" name="TextBox 5"/>
          <p:cNvSpPr txBox="1"/>
          <p:nvPr/>
        </p:nvSpPr>
        <p:spPr>
          <a:xfrm>
            <a:off x="5857570" y="1022266"/>
            <a:ext cx="3276600" cy="1323439"/>
          </a:xfrm>
          <a:prstGeom prst="rect">
            <a:avLst/>
          </a:prstGeom>
          <a:noFill/>
        </p:spPr>
        <p:txBody>
          <a:bodyPr wrap="square" rtlCol="0">
            <a:spAutoFit/>
          </a:bodyPr>
          <a:lstStyle/>
          <a:p>
            <a:pPr marL="285750" indent="-285750">
              <a:buFont typeface="Arial"/>
              <a:buChar char="•"/>
            </a:pPr>
            <a:r>
              <a:rPr lang="en-US" sz="1600" dirty="0" err="1" smtClean="0">
                <a:solidFill>
                  <a:srgbClr val="1E4649"/>
                </a:solidFill>
              </a:rPr>
              <a:t>Visión</a:t>
            </a:r>
            <a:r>
              <a:rPr lang="en-US" sz="1600" dirty="0" smtClean="0">
                <a:solidFill>
                  <a:srgbClr val="1E4649"/>
                </a:solidFill>
              </a:rPr>
              <a:t>, </a:t>
            </a:r>
            <a:r>
              <a:rPr lang="en-US" sz="1600" dirty="0" err="1" smtClean="0">
                <a:solidFill>
                  <a:srgbClr val="1E4649"/>
                </a:solidFill>
              </a:rPr>
              <a:t>evolución</a:t>
            </a:r>
            <a:r>
              <a:rPr lang="en-US" sz="1600" dirty="0" smtClean="0">
                <a:solidFill>
                  <a:srgbClr val="1E4649"/>
                </a:solidFill>
              </a:rPr>
              <a:t>, </a:t>
            </a:r>
            <a:r>
              <a:rPr lang="en-US" sz="1600" dirty="0" err="1" smtClean="0">
                <a:solidFill>
                  <a:srgbClr val="1E4649"/>
                </a:solidFill>
              </a:rPr>
              <a:t>estrategia</a:t>
            </a:r>
            <a:r>
              <a:rPr lang="en-US" sz="1600" dirty="0" smtClean="0">
                <a:solidFill>
                  <a:srgbClr val="1E4649"/>
                </a:solidFill>
              </a:rPr>
              <a:t> y </a:t>
            </a:r>
            <a:r>
              <a:rPr lang="en-US" sz="1600" dirty="0" err="1" smtClean="0">
                <a:solidFill>
                  <a:srgbClr val="1E4649"/>
                </a:solidFill>
              </a:rPr>
              <a:t>posicionamiento</a:t>
            </a:r>
            <a:r>
              <a:rPr lang="en-US" sz="1600" dirty="0" smtClean="0">
                <a:solidFill>
                  <a:srgbClr val="1E4649"/>
                </a:solidFill>
              </a:rPr>
              <a:t> </a:t>
            </a:r>
            <a:r>
              <a:rPr lang="en-US" sz="1600" dirty="0" err="1" smtClean="0">
                <a:solidFill>
                  <a:srgbClr val="1E4649"/>
                </a:solidFill>
              </a:rPr>
              <a:t>competitivo</a:t>
            </a:r>
            <a:endParaRPr lang="en-US" sz="1600" dirty="0" smtClean="0">
              <a:solidFill>
                <a:srgbClr val="1E4649"/>
              </a:solidFill>
            </a:endParaRPr>
          </a:p>
          <a:p>
            <a:pPr marL="285750" indent="-285750">
              <a:buFont typeface="Arial"/>
              <a:buChar char="•"/>
            </a:pPr>
            <a:r>
              <a:rPr lang="en-US" sz="1600" dirty="0" err="1" smtClean="0">
                <a:solidFill>
                  <a:srgbClr val="1E4649"/>
                </a:solidFill>
              </a:rPr>
              <a:t>Actividades</a:t>
            </a:r>
            <a:r>
              <a:rPr lang="en-US" sz="1600" dirty="0" smtClean="0">
                <a:solidFill>
                  <a:srgbClr val="1E4649"/>
                </a:solidFill>
              </a:rPr>
              <a:t> </a:t>
            </a:r>
            <a:r>
              <a:rPr lang="en-US" sz="1600" i="1" dirty="0" smtClean="0">
                <a:solidFill>
                  <a:srgbClr val="1E4649"/>
                </a:solidFill>
              </a:rPr>
              <a:t>core</a:t>
            </a:r>
            <a:endParaRPr lang="en-US" sz="1600" dirty="0" smtClean="0">
              <a:solidFill>
                <a:srgbClr val="1E4649"/>
              </a:solidFill>
            </a:endParaRPr>
          </a:p>
          <a:p>
            <a:pPr marL="285750" indent="-285750">
              <a:buFont typeface="Arial"/>
              <a:buChar char="•"/>
            </a:pPr>
            <a:r>
              <a:rPr lang="en-US" sz="1600" dirty="0" err="1" smtClean="0">
                <a:solidFill>
                  <a:srgbClr val="1E4649"/>
                </a:solidFill>
              </a:rPr>
              <a:t>Estructura</a:t>
            </a:r>
            <a:r>
              <a:rPr lang="en-US" sz="1600" dirty="0" smtClean="0">
                <a:solidFill>
                  <a:srgbClr val="1E4649"/>
                </a:solidFill>
              </a:rPr>
              <a:t>, </a:t>
            </a:r>
            <a:r>
              <a:rPr lang="en-US" sz="1600" dirty="0" err="1" smtClean="0">
                <a:solidFill>
                  <a:srgbClr val="1E4649"/>
                </a:solidFill>
              </a:rPr>
              <a:t>tamaño</a:t>
            </a:r>
            <a:r>
              <a:rPr lang="en-US" sz="1600" dirty="0" smtClean="0">
                <a:solidFill>
                  <a:srgbClr val="1E4649"/>
                </a:solidFill>
              </a:rPr>
              <a:t> y </a:t>
            </a:r>
            <a:r>
              <a:rPr lang="en-US" sz="1600" dirty="0" err="1" smtClean="0">
                <a:solidFill>
                  <a:srgbClr val="1E4649"/>
                </a:solidFill>
              </a:rPr>
              <a:t>características</a:t>
            </a:r>
            <a:r>
              <a:rPr lang="en-US" sz="1600" dirty="0" smtClean="0">
                <a:solidFill>
                  <a:srgbClr val="1E4649"/>
                </a:solidFill>
              </a:rPr>
              <a:t> </a:t>
            </a:r>
            <a:r>
              <a:rPr lang="en-US" sz="1600" dirty="0" err="1" smtClean="0">
                <a:solidFill>
                  <a:srgbClr val="1E4649"/>
                </a:solidFill>
              </a:rPr>
              <a:t>especiales</a:t>
            </a:r>
            <a:endParaRPr lang="en-US" sz="1600" dirty="0" smtClean="0">
              <a:solidFill>
                <a:srgbClr val="1E4649"/>
              </a:solidFill>
            </a:endParaRPr>
          </a:p>
        </p:txBody>
      </p:sp>
      <p:sp>
        <p:nvSpPr>
          <p:cNvPr id="7" name="TextBox 6"/>
          <p:cNvSpPr txBox="1"/>
          <p:nvPr/>
        </p:nvSpPr>
        <p:spPr>
          <a:xfrm>
            <a:off x="6248400" y="3657600"/>
            <a:ext cx="2819400" cy="2062103"/>
          </a:xfrm>
          <a:prstGeom prst="rect">
            <a:avLst/>
          </a:prstGeom>
          <a:noFill/>
        </p:spPr>
        <p:txBody>
          <a:bodyPr wrap="square" rtlCol="0">
            <a:spAutoFit/>
          </a:bodyPr>
          <a:lstStyle/>
          <a:p>
            <a:pPr marL="285750" indent="-285750">
              <a:buFont typeface="Arial"/>
              <a:buChar char="•"/>
            </a:pPr>
            <a:r>
              <a:rPr lang="en-US" sz="1600" dirty="0" err="1" smtClean="0">
                <a:solidFill>
                  <a:srgbClr val="1E4649"/>
                </a:solidFill>
              </a:rPr>
              <a:t>Necesidades</a:t>
            </a:r>
            <a:r>
              <a:rPr lang="en-US" sz="1600" dirty="0" smtClean="0">
                <a:solidFill>
                  <a:srgbClr val="1E4649"/>
                </a:solidFill>
              </a:rPr>
              <a:t> </a:t>
            </a:r>
            <a:r>
              <a:rPr lang="en-US" sz="1600" dirty="0" err="1" smtClean="0">
                <a:solidFill>
                  <a:srgbClr val="1E4649"/>
                </a:solidFill>
              </a:rPr>
              <a:t>estratégicas</a:t>
            </a:r>
            <a:r>
              <a:rPr lang="en-US" sz="1600" dirty="0" smtClean="0">
                <a:solidFill>
                  <a:srgbClr val="1E4649"/>
                </a:solidFill>
              </a:rPr>
              <a:t> de </a:t>
            </a:r>
            <a:r>
              <a:rPr lang="en-US" sz="1600" dirty="0" err="1" smtClean="0">
                <a:solidFill>
                  <a:srgbClr val="1E4649"/>
                </a:solidFill>
              </a:rPr>
              <a:t>talento</a:t>
            </a:r>
            <a:endParaRPr lang="en-US" sz="1600" dirty="0" smtClean="0">
              <a:solidFill>
                <a:srgbClr val="1E4649"/>
              </a:solidFill>
            </a:endParaRPr>
          </a:p>
          <a:p>
            <a:pPr marL="285750" indent="-285750">
              <a:buFont typeface="Arial"/>
              <a:buChar char="•"/>
            </a:pPr>
            <a:r>
              <a:rPr lang="en-US" sz="1600" dirty="0" err="1" smtClean="0">
                <a:solidFill>
                  <a:srgbClr val="1E4649"/>
                </a:solidFill>
              </a:rPr>
              <a:t>Procesos</a:t>
            </a:r>
            <a:r>
              <a:rPr lang="en-US" sz="1600" dirty="0" smtClean="0">
                <a:solidFill>
                  <a:srgbClr val="1E4649"/>
                </a:solidFill>
              </a:rPr>
              <a:t> </a:t>
            </a:r>
            <a:r>
              <a:rPr lang="en-US" sz="1600" dirty="0" err="1" smtClean="0">
                <a:solidFill>
                  <a:srgbClr val="1E4649"/>
                </a:solidFill>
              </a:rPr>
              <a:t>críticos</a:t>
            </a:r>
            <a:r>
              <a:rPr lang="en-US" sz="1600" dirty="0" smtClean="0">
                <a:solidFill>
                  <a:srgbClr val="1E4649"/>
                </a:solidFill>
              </a:rPr>
              <a:t> </a:t>
            </a:r>
            <a:r>
              <a:rPr lang="en-US" sz="1600" dirty="0" err="1" smtClean="0">
                <a:solidFill>
                  <a:srgbClr val="1E4649"/>
                </a:solidFill>
              </a:rPr>
              <a:t>para</a:t>
            </a:r>
            <a:r>
              <a:rPr lang="en-US" sz="1600" dirty="0" smtClean="0">
                <a:solidFill>
                  <a:srgbClr val="1E4649"/>
                </a:solidFill>
              </a:rPr>
              <a:t> </a:t>
            </a:r>
            <a:r>
              <a:rPr lang="en-US" sz="1600" dirty="0" err="1" smtClean="0">
                <a:solidFill>
                  <a:srgbClr val="1E4649"/>
                </a:solidFill>
              </a:rPr>
              <a:t>cubrir</a:t>
            </a:r>
            <a:r>
              <a:rPr lang="en-US" sz="1600" dirty="0" smtClean="0">
                <a:solidFill>
                  <a:srgbClr val="1E4649"/>
                </a:solidFill>
              </a:rPr>
              <a:t> </a:t>
            </a:r>
            <a:r>
              <a:rPr lang="en-US" sz="1600" dirty="0" err="1" smtClean="0">
                <a:solidFill>
                  <a:srgbClr val="1E4649"/>
                </a:solidFill>
              </a:rPr>
              <a:t>necesidades</a:t>
            </a:r>
            <a:r>
              <a:rPr lang="en-US" sz="1600" dirty="0" smtClean="0">
                <a:solidFill>
                  <a:srgbClr val="1E4649"/>
                </a:solidFill>
              </a:rPr>
              <a:t> y personas clave</a:t>
            </a:r>
          </a:p>
          <a:p>
            <a:pPr marL="285750" indent="-285750">
              <a:buFont typeface="Arial"/>
              <a:buChar char="•"/>
            </a:pPr>
            <a:r>
              <a:rPr lang="en-US" sz="1600" dirty="0" err="1" smtClean="0">
                <a:solidFill>
                  <a:srgbClr val="1E4649"/>
                </a:solidFill>
              </a:rPr>
              <a:t>Resultados</a:t>
            </a:r>
            <a:r>
              <a:rPr lang="en-US" sz="1600" dirty="0" smtClean="0">
                <a:solidFill>
                  <a:srgbClr val="1E4649"/>
                </a:solidFill>
              </a:rPr>
              <a:t> e </a:t>
            </a:r>
            <a:r>
              <a:rPr lang="en-US" sz="1600" dirty="0" err="1" smtClean="0">
                <a:solidFill>
                  <a:srgbClr val="1E4649"/>
                </a:solidFill>
              </a:rPr>
              <a:t>impacto</a:t>
            </a:r>
            <a:r>
              <a:rPr lang="en-US" sz="1600" dirty="0" smtClean="0">
                <a:solidFill>
                  <a:srgbClr val="1E4649"/>
                </a:solidFill>
              </a:rPr>
              <a:t> en el </a:t>
            </a:r>
            <a:r>
              <a:rPr lang="en-US" sz="1600" dirty="0" err="1" smtClean="0">
                <a:solidFill>
                  <a:srgbClr val="1E4649"/>
                </a:solidFill>
              </a:rPr>
              <a:t>negocio</a:t>
            </a:r>
            <a:r>
              <a:rPr lang="en-US" sz="1600" dirty="0" smtClean="0">
                <a:solidFill>
                  <a:srgbClr val="1E4649"/>
                </a:solidFill>
              </a:rPr>
              <a:t>: </a:t>
            </a:r>
            <a:r>
              <a:rPr lang="en-US" sz="1600" dirty="0" err="1" smtClean="0">
                <a:solidFill>
                  <a:srgbClr val="1E4649"/>
                </a:solidFill>
              </a:rPr>
              <a:t>ajustes</a:t>
            </a:r>
            <a:r>
              <a:rPr lang="en-US" sz="1600" dirty="0" smtClean="0">
                <a:solidFill>
                  <a:srgbClr val="1E4649"/>
                </a:solidFill>
              </a:rPr>
              <a:t> </a:t>
            </a:r>
            <a:r>
              <a:rPr lang="en-US" sz="1600" dirty="0" err="1" smtClean="0">
                <a:solidFill>
                  <a:srgbClr val="1E4649"/>
                </a:solidFill>
              </a:rPr>
              <a:t>futuros</a:t>
            </a:r>
            <a:r>
              <a:rPr lang="en-US" sz="1600" dirty="0" smtClean="0">
                <a:solidFill>
                  <a:srgbClr val="1E4649"/>
                </a:solidFill>
              </a:rPr>
              <a:t> </a:t>
            </a:r>
          </a:p>
        </p:txBody>
      </p:sp>
      <p:sp>
        <p:nvSpPr>
          <p:cNvPr id="8" name="TextBox 7"/>
          <p:cNvSpPr txBox="1"/>
          <p:nvPr/>
        </p:nvSpPr>
        <p:spPr>
          <a:xfrm>
            <a:off x="3048000" y="5877272"/>
            <a:ext cx="5867400" cy="461665"/>
          </a:xfrm>
          <a:prstGeom prst="rect">
            <a:avLst/>
          </a:prstGeom>
          <a:noFill/>
        </p:spPr>
        <p:txBody>
          <a:bodyPr wrap="square" rtlCol="0">
            <a:spAutoFit/>
          </a:bodyPr>
          <a:lstStyle/>
          <a:p>
            <a:pPr lvl="0" algn="r"/>
            <a:r>
              <a:rPr lang="en-US" sz="1200" dirty="0" err="1"/>
              <a:t>Fuente</a:t>
            </a:r>
            <a:r>
              <a:rPr lang="en-US" sz="1200" dirty="0"/>
              <a:t>: </a:t>
            </a:r>
            <a:r>
              <a:rPr lang="en-US" sz="1200" dirty="0" smtClean="0"/>
              <a:t>“</a:t>
            </a:r>
            <a:r>
              <a:rPr lang="es-ES_tradnl" sz="1200" dirty="0" smtClean="0"/>
              <a:t>Gestión </a:t>
            </a:r>
            <a:r>
              <a:rPr lang="es-ES_tradnl" sz="1200" dirty="0"/>
              <a:t>Del Talento: Una Estrategia Diferenciada Para Un Entorno </a:t>
            </a:r>
            <a:r>
              <a:rPr lang="es-ES_tradnl" sz="1200" dirty="0" smtClean="0"/>
              <a:t>Global</a:t>
            </a:r>
            <a:r>
              <a:rPr lang="es-ES_tradnl" sz="1200" dirty="0"/>
              <a:t>, Jiménez Alfonso, </a:t>
            </a:r>
            <a:r>
              <a:rPr lang="es-ES_tradnl" sz="1200" dirty="0" err="1"/>
              <a:t>Hillier-Fry</a:t>
            </a:r>
            <a:r>
              <a:rPr lang="es-ES_tradnl" sz="1200" dirty="0"/>
              <a:t> Camilla y Díaz </a:t>
            </a:r>
            <a:r>
              <a:rPr lang="es-ES_tradnl" sz="1200" dirty="0" smtClean="0"/>
              <a:t>Javier, Nov.2008.</a:t>
            </a:r>
            <a:endParaRPr lang="es-ES_tradnl" sz="1200" dirty="0"/>
          </a:p>
        </p:txBody>
      </p:sp>
      <p:sp>
        <p:nvSpPr>
          <p:cNvPr id="9" name="Oval 8"/>
          <p:cNvSpPr/>
          <p:nvPr/>
        </p:nvSpPr>
        <p:spPr>
          <a:xfrm>
            <a:off x="3807130" y="2924944"/>
            <a:ext cx="1148740" cy="1148740"/>
          </a:xfrm>
          <a:prstGeom prst="ellipse">
            <a:avLst/>
          </a:prstGeom>
          <a:blipFill>
            <a:blip r:embed="rId8">
              <a:extLst>
                <a:ext uri="{28A0092B-C50C-407E-A947-70E740481C1C}">
                  <a14:useLocalDpi xmlns:a14="http://schemas.microsoft.com/office/drawing/2010/main" val="0"/>
                </a:ext>
              </a:extLst>
            </a:blip>
            <a:srcRect/>
            <a:stretch>
              <a:fillRect l="-4000" r="-4000"/>
            </a:stretch>
          </a:blipFill>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348799695"/>
      </p:ext>
    </p:extLst>
  </p:cSld>
  <p:clrMapOvr>
    <a:masterClrMapping/>
  </p:clrMapOvr>
  <p:transition spd="slow">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lstStyle/>
          <a:p>
            <a:r>
              <a:rPr lang="en-US" dirty="0" err="1" smtClean="0"/>
              <a:t>Gestión</a:t>
            </a:r>
            <a:r>
              <a:rPr lang="en-US" dirty="0" smtClean="0"/>
              <a:t> </a:t>
            </a:r>
            <a:r>
              <a:rPr lang="en-US" dirty="0" err="1" smtClean="0"/>
              <a:t>Estratégica</a:t>
            </a:r>
            <a:r>
              <a:rPr lang="en-US" dirty="0" smtClean="0"/>
              <a:t> del </a:t>
            </a:r>
            <a:r>
              <a:rPr lang="en-US" dirty="0" err="1" smtClean="0"/>
              <a:t>Talento</a:t>
            </a:r>
            <a:endParaRPr lang="en-US" dirty="0"/>
          </a:p>
        </p:txBody>
      </p:sp>
      <p:sp>
        <p:nvSpPr>
          <p:cNvPr id="5" name="TextBox 4"/>
          <p:cNvSpPr txBox="1"/>
          <p:nvPr/>
        </p:nvSpPr>
        <p:spPr>
          <a:xfrm>
            <a:off x="3491880" y="5877272"/>
            <a:ext cx="5472608" cy="461665"/>
          </a:xfrm>
          <a:prstGeom prst="rect">
            <a:avLst/>
          </a:prstGeom>
          <a:noFill/>
        </p:spPr>
        <p:txBody>
          <a:bodyPr wrap="square" rtlCol="0">
            <a:spAutoFit/>
          </a:bodyPr>
          <a:lstStyle/>
          <a:p>
            <a:pPr lvl="0" algn="r"/>
            <a:r>
              <a:rPr lang="en-US" sz="1200" dirty="0" err="1"/>
              <a:t>Fuente</a:t>
            </a:r>
            <a:r>
              <a:rPr lang="en-US" sz="1200" dirty="0"/>
              <a:t>: </a:t>
            </a:r>
            <a:r>
              <a:rPr lang="en-US" sz="1200" dirty="0" smtClean="0"/>
              <a:t>“</a:t>
            </a:r>
            <a:r>
              <a:rPr lang="es-ES_tradnl" sz="1200" dirty="0" smtClean="0"/>
              <a:t>Gestión </a:t>
            </a:r>
            <a:r>
              <a:rPr lang="es-ES_tradnl" sz="1200" dirty="0"/>
              <a:t>Del Talento: Una Estrategia Diferenciada Para Un Entorno </a:t>
            </a:r>
            <a:r>
              <a:rPr lang="es-ES_tradnl" sz="1200" dirty="0" smtClean="0"/>
              <a:t>Global”, </a:t>
            </a:r>
            <a:r>
              <a:rPr lang="es-ES_tradnl" sz="1200" dirty="0"/>
              <a:t>Jiménez Alfonso, </a:t>
            </a:r>
            <a:r>
              <a:rPr lang="es-ES_tradnl" sz="1200" dirty="0" err="1"/>
              <a:t>Hillier-Fry</a:t>
            </a:r>
            <a:r>
              <a:rPr lang="es-ES_tradnl" sz="1200" dirty="0"/>
              <a:t> Camilla y Díaz </a:t>
            </a:r>
            <a:r>
              <a:rPr lang="es-ES_tradnl" sz="1200" dirty="0" smtClean="0"/>
              <a:t>Javier, Nov.2008.</a:t>
            </a:r>
            <a:endParaRPr lang="en-US" sz="1200" dirty="0"/>
          </a:p>
        </p:txBody>
      </p:sp>
      <p:graphicFrame>
        <p:nvGraphicFramePr>
          <p:cNvPr id="3" name="Diagram 2"/>
          <p:cNvGraphicFramePr/>
          <p:nvPr>
            <p:extLst>
              <p:ext uri="{D42A27DB-BD31-4B8C-83A1-F6EECF244321}">
                <p14:modId xmlns:p14="http://schemas.microsoft.com/office/powerpoint/2010/main" val="1331362922"/>
              </p:ext>
            </p:extLst>
          </p:nvPr>
        </p:nvGraphicFramePr>
        <p:xfrm>
          <a:off x="16536" y="1782688"/>
          <a:ext cx="9144000" cy="2438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23472" y="3611940"/>
            <a:ext cx="2096407" cy="1077218"/>
          </a:xfrm>
          <a:prstGeom prst="rect">
            <a:avLst/>
          </a:prstGeom>
          <a:noFill/>
        </p:spPr>
        <p:txBody>
          <a:bodyPr wrap="square" rtlCol="0">
            <a:spAutoFit/>
          </a:bodyPr>
          <a:lstStyle/>
          <a:p>
            <a:pPr marL="285750" indent="-285750">
              <a:buFont typeface="Arial"/>
              <a:buChar char="•"/>
            </a:pPr>
            <a:r>
              <a:rPr lang="en-US" sz="1600" dirty="0" err="1" smtClean="0">
                <a:solidFill>
                  <a:srgbClr val="1E4649"/>
                </a:solidFill>
              </a:rPr>
              <a:t>Estrategia</a:t>
            </a:r>
            <a:endParaRPr lang="en-US" sz="1600" dirty="0" smtClean="0">
              <a:solidFill>
                <a:srgbClr val="1E4649"/>
              </a:solidFill>
            </a:endParaRPr>
          </a:p>
          <a:p>
            <a:pPr marL="285750" indent="-285750">
              <a:buFont typeface="Arial"/>
              <a:buChar char="•"/>
            </a:pPr>
            <a:r>
              <a:rPr lang="en-US" sz="1600" dirty="0" err="1" smtClean="0">
                <a:solidFill>
                  <a:srgbClr val="1E4649"/>
                </a:solidFill>
              </a:rPr>
              <a:t>Competencias</a:t>
            </a:r>
            <a:endParaRPr lang="en-US" sz="1600" dirty="0" smtClean="0">
              <a:solidFill>
                <a:srgbClr val="1E4649"/>
              </a:solidFill>
            </a:endParaRPr>
          </a:p>
          <a:p>
            <a:pPr marL="285750" indent="-285750">
              <a:buFont typeface="Arial"/>
              <a:buChar char="•"/>
            </a:pPr>
            <a:r>
              <a:rPr lang="en-US" sz="1600" dirty="0" err="1" smtClean="0">
                <a:solidFill>
                  <a:srgbClr val="1E4649"/>
                </a:solidFill>
              </a:rPr>
              <a:t>Planificación</a:t>
            </a:r>
            <a:r>
              <a:rPr lang="en-US" sz="1600" dirty="0" smtClean="0">
                <a:solidFill>
                  <a:srgbClr val="1E4649"/>
                </a:solidFill>
              </a:rPr>
              <a:t> de la </a:t>
            </a:r>
            <a:r>
              <a:rPr lang="en-US" sz="1600" dirty="0" err="1" smtClean="0">
                <a:solidFill>
                  <a:srgbClr val="1E4649"/>
                </a:solidFill>
              </a:rPr>
              <a:t>Plantilla</a:t>
            </a:r>
            <a:endParaRPr lang="en-US" sz="1600" dirty="0" smtClean="0">
              <a:solidFill>
                <a:srgbClr val="1E4649"/>
              </a:solidFill>
            </a:endParaRPr>
          </a:p>
        </p:txBody>
      </p:sp>
      <p:sp>
        <p:nvSpPr>
          <p:cNvPr id="7" name="TextBox 6"/>
          <p:cNvSpPr txBox="1"/>
          <p:nvPr/>
        </p:nvSpPr>
        <p:spPr>
          <a:xfrm>
            <a:off x="2209800" y="3611940"/>
            <a:ext cx="2096407" cy="1323439"/>
          </a:xfrm>
          <a:prstGeom prst="rect">
            <a:avLst/>
          </a:prstGeom>
          <a:noFill/>
        </p:spPr>
        <p:txBody>
          <a:bodyPr wrap="square" rtlCol="0">
            <a:spAutoFit/>
          </a:bodyPr>
          <a:lstStyle/>
          <a:p>
            <a:pPr marL="285750" indent="-285750">
              <a:buFont typeface="Arial"/>
              <a:buChar char="•"/>
            </a:pPr>
            <a:r>
              <a:rPr lang="en-US" sz="1600" dirty="0" err="1" smtClean="0">
                <a:solidFill>
                  <a:srgbClr val="1E4649"/>
                </a:solidFill>
              </a:rPr>
              <a:t>Identificación</a:t>
            </a:r>
            <a:r>
              <a:rPr lang="en-US" sz="1600" dirty="0" smtClean="0">
                <a:solidFill>
                  <a:srgbClr val="1E4649"/>
                </a:solidFill>
              </a:rPr>
              <a:t> del </a:t>
            </a:r>
            <a:r>
              <a:rPr lang="en-US" sz="1600" dirty="0" err="1" smtClean="0">
                <a:solidFill>
                  <a:srgbClr val="1E4649"/>
                </a:solidFill>
              </a:rPr>
              <a:t>Potencial</a:t>
            </a:r>
            <a:endParaRPr lang="en-US" sz="1600" dirty="0" smtClean="0">
              <a:solidFill>
                <a:srgbClr val="1E4649"/>
              </a:solidFill>
            </a:endParaRPr>
          </a:p>
          <a:p>
            <a:pPr marL="285750" indent="-285750">
              <a:buFont typeface="Arial"/>
              <a:buChar char="•"/>
            </a:pPr>
            <a:r>
              <a:rPr lang="en-US" sz="1600" dirty="0" err="1" smtClean="0">
                <a:solidFill>
                  <a:srgbClr val="1E4649"/>
                </a:solidFill>
              </a:rPr>
              <a:t>Gestión</a:t>
            </a:r>
            <a:r>
              <a:rPr lang="en-US" sz="1600" dirty="0" smtClean="0">
                <a:solidFill>
                  <a:srgbClr val="1E4649"/>
                </a:solidFill>
              </a:rPr>
              <a:t> del </a:t>
            </a:r>
            <a:r>
              <a:rPr lang="en-US" sz="1600" dirty="0" err="1" smtClean="0">
                <a:solidFill>
                  <a:srgbClr val="1E4649"/>
                </a:solidFill>
              </a:rPr>
              <a:t>Desempeño</a:t>
            </a:r>
            <a:endParaRPr lang="en-US" sz="1600" dirty="0" smtClean="0">
              <a:solidFill>
                <a:srgbClr val="1E4649"/>
              </a:solidFill>
            </a:endParaRPr>
          </a:p>
          <a:p>
            <a:pPr marL="285750" indent="-285750">
              <a:buFont typeface="Arial"/>
              <a:buChar char="•"/>
            </a:pPr>
            <a:r>
              <a:rPr lang="en-US" sz="1600" dirty="0" err="1" smtClean="0">
                <a:solidFill>
                  <a:srgbClr val="1E4649"/>
                </a:solidFill>
              </a:rPr>
              <a:t>Reclutamiento</a:t>
            </a:r>
            <a:endParaRPr lang="en-US" sz="1600" dirty="0" smtClean="0">
              <a:solidFill>
                <a:srgbClr val="1E4649"/>
              </a:solidFill>
            </a:endParaRPr>
          </a:p>
        </p:txBody>
      </p:sp>
      <p:sp>
        <p:nvSpPr>
          <p:cNvPr id="8" name="TextBox 7"/>
          <p:cNvSpPr txBox="1"/>
          <p:nvPr/>
        </p:nvSpPr>
        <p:spPr>
          <a:xfrm>
            <a:off x="4419600" y="3611940"/>
            <a:ext cx="2096407" cy="1323439"/>
          </a:xfrm>
          <a:prstGeom prst="rect">
            <a:avLst/>
          </a:prstGeom>
          <a:noFill/>
        </p:spPr>
        <p:txBody>
          <a:bodyPr wrap="square" rtlCol="0">
            <a:spAutoFit/>
          </a:bodyPr>
          <a:lstStyle/>
          <a:p>
            <a:pPr marL="285750" indent="-285750">
              <a:buFont typeface="Arial"/>
              <a:buChar char="•"/>
            </a:pPr>
            <a:r>
              <a:rPr lang="en-US" sz="1600" dirty="0" err="1" smtClean="0">
                <a:solidFill>
                  <a:srgbClr val="1E4649"/>
                </a:solidFill>
              </a:rPr>
              <a:t>Formación</a:t>
            </a:r>
            <a:endParaRPr lang="en-US" sz="1600" dirty="0" smtClean="0">
              <a:solidFill>
                <a:srgbClr val="1E4649"/>
              </a:solidFill>
            </a:endParaRPr>
          </a:p>
          <a:p>
            <a:pPr marL="285750" indent="-285750">
              <a:buFont typeface="Arial"/>
              <a:buChar char="•"/>
            </a:pPr>
            <a:r>
              <a:rPr lang="en-US" sz="1600" dirty="0" err="1" smtClean="0">
                <a:solidFill>
                  <a:srgbClr val="1E4649"/>
                </a:solidFill>
              </a:rPr>
              <a:t>Desarrollo</a:t>
            </a:r>
            <a:endParaRPr lang="en-US" sz="1600" dirty="0" smtClean="0">
              <a:solidFill>
                <a:srgbClr val="1E4649"/>
              </a:solidFill>
            </a:endParaRPr>
          </a:p>
          <a:p>
            <a:pPr marL="285750" indent="-285750">
              <a:buFont typeface="Arial"/>
              <a:buChar char="•"/>
            </a:pPr>
            <a:r>
              <a:rPr lang="en-US" sz="1600" dirty="0" err="1" smtClean="0">
                <a:solidFill>
                  <a:srgbClr val="1E4649"/>
                </a:solidFill>
              </a:rPr>
              <a:t>Movilidad</a:t>
            </a:r>
            <a:r>
              <a:rPr lang="en-US" sz="1600" dirty="0">
                <a:solidFill>
                  <a:srgbClr val="1E4649"/>
                </a:solidFill>
              </a:rPr>
              <a:t> </a:t>
            </a:r>
            <a:r>
              <a:rPr lang="en-US" sz="1600" dirty="0" err="1" smtClean="0">
                <a:solidFill>
                  <a:srgbClr val="1E4649"/>
                </a:solidFill>
              </a:rPr>
              <a:t>internacional</a:t>
            </a:r>
            <a:r>
              <a:rPr lang="en-US" sz="1600" dirty="0" smtClean="0">
                <a:solidFill>
                  <a:srgbClr val="1E4649"/>
                </a:solidFill>
              </a:rPr>
              <a:t> y </a:t>
            </a:r>
            <a:r>
              <a:rPr lang="en-US" sz="1600" dirty="0" err="1" smtClean="0">
                <a:solidFill>
                  <a:srgbClr val="1E4649"/>
                </a:solidFill>
              </a:rPr>
              <a:t>rotación</a:t>
            </a:r>
            <a:endParaRPr lang="en-US" sz="1600" dirty="0" smtClean="0">
              <a:solidFill>
                <a:srgbClr val="1E4649"/>
              </a:solidFill>
            </a:endParaRPr>
          </a:p>
        </p:txBody>
      </p:sp>
      <p:sp>
        <p:nvSpPr>
          <p:cNvPr id="9" name="TextBox 8"/>
          <p:cNvSpPr txBox="1"/>
          <p:nvPr/>
        </p:nvSpPr>
        <p:spPr>
          <a:xfrm>
            <a:off x="6705600" y="3611940"/>
            <a:ext cx="2096407" cy="1569660"/>
          </a:xfrm>
          <a:prstGeom prst="rect">
            <a:avLst/>
          </a:prstGeom>
          <a:noFill/>
        </p:spPr>
        <p:txBody>
          <a:bodyPr wrap="square" rtlCol="0">
            <a:spAutoFit/>
          </a:bodyPr>
          <a:lstStyle/>
          <a:p>
            <a:pPr marL="285750" indent="-285750">
              <a:buFont typeface="Arial"/>
              <a:buChar char="•"/>
            </a:pPr>
            <a:r>
              <a:rPr lang="en-US" sz="1600" dirty="0" err="1" smtClean="0">
                <a:solidFill>
                  <a:srgbClr val="1E4649"/>
                </a:solidFill>
              </a:rPr>
              <a:t>Cultura</a:t>
            </a:r>
            <a:endParaRPr lang="en-US" sz="1600" dirty="0" smtClean="0">
              <a:solidFill>
                <a:srgbClr val="1E4649"/>
              </a:solidFill>
            </a:endParaRPr>
          </a:p>
          <a:p>
            <a:pPr marL="285750" indent="-285750">
              <a:buFont typeface="Arial"/>
              <a:buChar char="•"/>
            </a:pPr>
            <a:r>
              <a:rPr lang="en-US" sz="1600" dirty="0" err="1" smtClean="0">
                <a:solidFill>
                  <a:srgbClr val="1E4649"/>
                </a:solidFill>
              </a:rPr>
              <a:t>Reconocimiento</a:t>
            </a:r>
            <a:r>
              <a:rPr lang="en-US" sz="1600" dirty="0">
                <a:solidFill>
                  <a:srgbClr val="1E4649"/>
                </a:solidFill>
              </a:rPr>
              <a:t> </a:t>
            </a:r>
            <a:r>
              <a:rPr lang="en-US" sz="1600" dirty="0" smtClean="0">
                <a:solidFill>
                  <a:srgbClr val="1E4649"/>
                </a:solidFill>
              </a:rPr>
              <a:t>y </a:t>
            </a:r>
            <a:r>
              <a:rPr lang="en-US" sz="1600" dirty="0" err="1" smtClean="0">
                <a:solidFill>
                  <a:srgbClr val="1E4649"/>
                </a:solidFill>
              </a:rPr>
              <a:t>recompensa</a:t>
            </a:r>
            <a:endParaRPr lang="en-US" sz="1600" dirty="0" smtClean="0">
              <a:solidFill>
                <a:srgbClr val="1E4649"/>
              </a:solidFill>
            </a:endParaRPr>
          </a:p>
          <a:p>
            <a:pPr marL="285750" indent="-285750">
              <a:buFont typeface="Arial"/>
              <a:buChar char="•"/>
            </a:pPr>
            <a:r>
              <a:rPr lang="en-US" sz="1600" dirty="0" err="1" smtClean="0">
                <a:solidFill>
                  <a:srgbClr val="1E4649"/>
                </a:solidFill>
              </a:rPr>
              <a:t>Gestión</a:t>
            </a:r>
            <a:r>
              <a:rPr lang="en-US" sz="1600" dirty="0" smtClean="0">
                <a:solidFill>
                  <a:srgbClr val="1E4649"/>
                </a:solidFill>
              </a:rPr>
              <a:t> de Carreras a </a:t>
            </a:r>
            <a:r>
              <a:rPr lang="en-US" sz="1600" dirty="0" err="1" smtClean="0">
                <a:solidFill>
                  <a:srgbClr val="1E4649"/>
                </a:solidFill>
              </a:rPr>
              <a:t>medio</a:t>
            </a:r>
            <a:r>
              <a:rPr lang="en-US" sz="1600" dirty="0" smtClean="0">
                <a:solidFill>
                  <a:srgbClr val="1E4649"/>
                </a:solidFill>
              </a:rPr>
              <a:t>/largo </a:t>
            </a:r>
            <a:r>
              <a:rPr lang="en-US" sz="1600" dirty="0" err="1" smtClean="0">
                <a:solidFill>
                  <a:srgbClr val="1E4649"/>
                </a:solidFill>
              </a:rPr>
              <a:t>plazo</a:t>
            </a:r>
            <a:endParaRPr lang="en-US" sz="1600" dirty="0" smtClean="0">
              <a:solidFill>
                <a:srgbClr val="1E4649"/>
              </a:solidFill>
            </a:endParaRPr>
          </a:p>
        </p:txBody>
      </p:sp>
      <p:sp>
        <p:nvSpPr>
          <p:cNvPr id="10" name="Oval 9"/>
          <p:cNvSpPr/>
          <p:nvPr/>
        </p:nvSpPr>
        <p:spPr>
          <a:xfrm>
            <a:off x="7671732" y="980728"/>
            <a:ext cx="1148740" cy="1148740"/>
          </a:xfrm>
          <a:prstGeom prst="ellipse">
            <a:avLst/>
          </a:prstGeom>
          <a:blipFill>
            <a:blip r:embed="rId8">
              <a:extLst>
                <a:ext uri="{28A0092B-C50C-407E-A947-70E740481C1C}">
                  <a14:useLocalDpi xmlns:a14="http://schemas.microsoft.com/office/drawing/2010/main" val="0"/>
                </a:ext>
              </a:extLst>
            </a:blip>
            <a:srcRect/>
            <a:stretch>
              <a:fillRect l="-4000" r="-4000"/>
            </a:stretch>
          </a:blipFill>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827449075"/>
      </p:ext>
    </p:extLst>
  </p:cSld>
  <p:clrMapOvr>
    <a:masterClrMapping/>
  </p:clrMapOvr>
  <p:transition spd="slow">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t="24634"/>
          <a:stretch/>
        </p:blipFill>
        <p:spPr>
          <a:xfrm>
            <a:off x="0" y="836712"/>
            <a:ext cx="9144000" cy="5507482"/>
          </a:xfrm>
          <a:prstGeom prst="rect">
            <a:avLst/>
          </a:prstGeom>
        </p:spPr>
      </p:pic>
      <p:sp>
        <p:nvSpPr>
          <p:cNvPr id="2" name="Title 1"/>
          <p:cNvSpPr>
            <a:spLocks noGrp="1"/>
          </p:cNvSpPr>
          <p:nvPr>
            <p:ph type="title"/>
          </p:nvPr>
        </p:nvSpPr>
        <p:spPr/>
        <p:txBody>
          <a:bodyPr>
            <a:normAutofit/>
          </a:bodyPr>
          <a:lstStyle/>
          <a:p>
            <a:r>
              <a:rPr lang="en-US" dirty="0" err="1"/>
              <a:t>Modelo</a:t>
            </a:r>
            <a:r>
              <a:rPr lang="en-US" dirty="0"/>
              <a:t> </a:t>
            </a:r>
            <a:r>
              <a:rPr lang="en-US" dirty="0" err="1"/>
              <a:t>Integrado</a:t>
            </a:r>
            <a:r>
              <a:rPr lang="en-US" dirty="0"/>
              <a:t> de </a:t>
            </a:r>
            <a:r>
              <a:rPr lang="en-US" dirty="0" err="1"/>
              <a:t>Gestión</a:t>
            </a:r>
            <a:r>
              <a:rPr lang="en-US" dirty="0"/>
              <a:t> del </a:t>
            </a:r>
            <a:r>
              <a:rPr lang="en-US" dirty="0" err="1"/>
              <a:t>Talento</a:t>
            </a:r>
            <a:endParaRPr lang="es-ES_tradnl" dirty="0"/>
          </a:p>
        </p:txBody>
      </p:sp>
    </p:spTree>
    <p:extLst>
      <p:ext uri="{BB962C8B-B14F-4D97-AF65-F5344CB8AC3E}">
        <p14:creationId xmlns:p14="http://schemas.microsoft.com/office/powerpoint/2010/main" val="953019039"/>
      </p:ext>
    </p:extLst>
  </p:cSld>
  <p:clrMapOvr>
    <a:masterClrMapping/>
  </p:clrMapOvr>
  <p:transition spd="slow">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alphaModFix amt="35000"/>
            <a:extLst>
              <a:ext uri="{28A0092B-C50C-407E-A947-70E740481C1C}">
                <a14:useLocalDpi xmlns:a14="http://schemas.microsoft.com/office/drawing/2010/main" val="0"/>
              </a:ext>
            </a:extLst>
          </a:blip>
          <a:srcRect t="24634"/>
          <a:stretch/>
        </p:blipFill>
        <p:spPr>
          <a:xfrm>
            <a:off x="0" y="836712"/>
            <a:ext cx="9144000" cy="5507482"/>
          </a:xfrm>
          <a:prstGeom prst="rect">
            <a:avLst/>
          </a:prstGeom>
        </p:spPr>
      </p:pic>
      <p:sp>
        <p:nvSpPr>
          <p:cNvPr id="2" name="Title 1"/>
          <p:cNvSpPr>
            <a:spLocks noGrp="1"/>
          </p:cNvSpPr>
          <p:nvPr>
            <p:ph type="title"/>
          </p:nvPr>
        </p:nvSpPr>
        <p:spPr/>
        <p:txBody>
          <a:bodyPr>
            <a:normAutofit fontScale="90000"/>
          </a:bodyPr>
          <a:lstStyle/>
          <a:p>
            <a:r>
              <a:rPr lang="en-US" dirty="0" err="1" smtClean="0"/>
              <a:t>Modelo</a:t>
            </a:r>
            <a:r>
              <a:rPr lang="en-US" dirty="0" smtClean="0"/>
              <a:t> </a:t>
            </a:r>
            <a:r>
              <a:rPr lang="en-US" dirty="0" err="1" smtClean="0"/>
              <a:t>Integrado</a:t>
            </a:r>
            <a:r>
              <a:rPr lang="en-US" dirty="0" smtClean="0"/>
              <a:t> de </a:t>
            </a:r>
            <a:r>
              <a:rPr lang="en-US" dirty="0" err="1" smtClean="0"/>
              <a:t>Gestión</a:t>
            </a:r>
            <a:r>
              <a:rPr lang="en-US" dirty="0" smtClean="0"/>
              <a:t> del </a:t>
            </a:r>
            <a:r>
              <a:rPr lang="en-US" dirty="0" err="1" smtClean="0"/>
              <a:t>Talento</a:t>
            </a:r>
            <a:r>
              <a:rPr lang="en-US" dirty="0" smtClean="0"/>
              <a:t> - </a:t>
            </a:r>
            <a:r>
              <a:rPr lang="en-US" dirty="0" err="1" smtClean="0"/>
              <a:t>Objetivos</a:t>
            </a:r>
            <a:endParaRPr lang="es-ES_tradnl" dirty="0"/>
          </a:p>
        </p:txBody>
      </p:sp>
      <p:sp>
        <p:nvSpPr>
          <p:cNvPr id="3" name="Content Placeholder 2"/>
          <p:cNvSpPr>
            <a:spLocks noGrp="1"/>
          </p:cNvSpPr>
          <p:nvPr>
            <p:ph idx="10"/>
          </p:nvPr>
        </p:nvSpPr>
        <p:spPr/>
        <p:txBody>
          <a:bodyPr/>
          <a:lstStyle/>
          <a:p>
            <a:r>
              <a:rPr lang="es-ES_tradnl" dirty="0" smtClean="0">
                <a:effectLst>
                  <a:outerShdw blurRad="50800" dist="50800" dir="5400000" algn="ctr" rotWithShape="0">
                    <a:schemeClr val="bg1"/>
                  </a:outerShdw>
                </a:effectLst>
              </a:rPr>
              <a:t>Fortalecer el desarrollo del capital humano de la compañía y elevar el talento del plantel profesional </a:t>
            </a:r>
            <a:endParaRPr lang="en-US" dirty="0" smtClean="0">
              <a:effectLst>
                <a:outerShdw blurRad="50800" dist="50800" dir="5400000" algn="ctr" rotWithShape="0">
                  <a:schemeClr val="bg1"/>
                </a:outerShdw>
              </a:effectLst>
            </a:endParaRPr>
          </a:p>
          <a:p>
            <a:r>
              <a:rPr lang="es-ES_tradnl" dirty="0" smtClean="0">
                <a:effectLst>
                  <a:outerShdw blurRad="50800" dist="50800" dir="5400000" algn="ctr" rotWithShape="0">
                    <a:schemeClr val="bg1"/>
                  </a:outerShdw>
                </a:effectLst>
              </a:rPr>
              <a:t>Proveer claridad de cómo debería estar configurada la fuerza de trabajo para cumplir con los objetivos estratégicos </a:t>
            </a:r>
          </a:p>
          <a:p>
            <a:r>
              <a:rPr lang="es-ES_tradnl" dirty="0" smtClean="0">
                <a:effectLst>
                  <a:outerShdw blurRad="50800" dist="50800" dir="5400000" algn="ctr" rotWithShape="0">
                    <a:schemeClr val="bg1"/>
                  </a:outerShdw>
                </a:effectLst>
              </a:rPr>
              <a:t>Conocer las expectativas de los roles y conocer las fortalezas y áreas para desarrollar de cada colaborador</a:t>
            </a:r>
          </a:p>
          <a:p>
            <a:r>
              <a:rPr lang="es-ES_tradnl" dirty="0" smtClean="0">
                <a:effectLst>
                  <a:outerShdw blurRad="50800" dist="50800" dir="5400000" algn="ctr" rotWithShape="0">
                    <a:schemeClr val="bg1"/>
                  </a:outerShdw>
                </a:effectLst>
              </a:rPr>
              <a:t>Asegurar que el perfil de talento logrado, es el adecuado para llevar adelante la estrategia de manera exitosa</a:t>
            </a:r>
          </a:p>
          <a:p>
            <a:r>
              <a:rPr lang="es-ES_tradnl" dirty="0" smtClean="0">
                <a:effectLst>
                  <a:outerShdw blurRad="50800" dist="50800" dir="5400000" algn="ctr" rotWithShape="0">
                    <a:schemeClr val="bg1"/>
                  </a:outerShdw>
                </a:effectLst>
              </a:rPr>
              <a:t>Empoderar para asumir mayores responsabilidades y autoridad, mediante la confianza y la comunicación </a:t>
            </a:r>
            <a:endParaRPr lang="en-US" dirty="0" smtClean="0">
              <a:effectLst>
                <a:outerShdw blurRad="50800" dist="50800" dir="5400000" algn="ctr" rotWithShape="0">
                  <a:schemeClr val="bg1"/>
                </a:outerShdw>
              </a:effectLst>
            </a:endParaRPr>
          </a:p>
        </p:txBody>
      </p:sp>
    </p:spTree>
    <p:extLst>
      <p:ext uri="{BB962C8B-B14F-4D97-AF65-F5344CB8AC3E}">
        <p14:creationId xmlns:p14="http://schemas.microsoft.com/office/powerpoint/2010/main" val="2122535567"/>
      </p:ext>
    </p:extLst>
  </p:cSld>
  <p:clrMapOvr>
    <a:masterClrMapping/>
  </p:clrMapOvr>
  <p:transition spd="slow">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alphaModFix amt="35000"/>
            <a:extLst>
              <a:ext uri="{28A0092B-C50C-407E-A947-70E740481C1C}">
                <a14:useLocalDpi xmlns:a14="http://schemas.microsoft.com/office/drawing/2010/main" val="0"/>
              </a:ext>
            </a:extLst>
          </a:blip>
          <a:srcRect t="24634"/>
          <a:stretch/>
        </p:blipFill>
        <p:spPr>
          <a:xfrm>
            <a:off x="0" y="836712"/>
            <a:ext cx="9144000" cy="5507482"/>
          </a:xfrm>
          <a:prstGeom prst="rect">
            <a:avLst/>
          </a:prstGeom>
        </p:spPr>
      </p:pic>
      <p:sp>
        <p:nvSpPr>
          <p:cNvPr id="2" name="Title 1"/>
          <p:cNvSpPr>
            <a:spLocks noGrp="1"/>
          </p:cNvSpPr>
          <p:nvPr>
            <p:ph type="title"/>
          </p:nvPr>
        </p:nvSpPr>
        <p:spPr/>
        <p:txBody>
          <a:bodyPr/>
          <a:lstStyle/>
          <a:p>
            <a:r>
              <a:rPr lang="en-US" dirty="0" err="1"/>
              <a:t>Modelo</a:t>
            </a:r>
            <a:r>
              <a:rPr lang="en-US" dirty="0"/>
              <a:t> </a:t>
            </a:r>
            <a:r>
              <a:rPr lang="en-US" dirty="0" err="1"/>
              <a:t>Integrado</a:t>
            </a:r>
            <a:r>
              <a:rPr lang="en-US" dirty="0"/>
              <a:t> </a:t>
            </a:r>
            <a:r>
              <a:rPr lang="es-ES_tradnl" dirty="0" smtClean="0"/>
              <a:t>de Gestión del Talento</a:t>
            </a:r>
            <a:endParaRPr lang="es-ES_tradnl" dirty="0"/>
          </a:p>
        </p:txBody>
      </p:sp>
      <p:sp>
        <p:nvSpPr>
          <p:cNvPr id="3" name="Text Placeholder 2"/>
          <p:cNvSpPr>
            <a:spLocks noGrp="1"/>
          </p:cNvSpPr>
          <p:nvPr>
            <p:ph type="body" sz="quarter" idx="10"/>
          </p:nvPr>
        </p:nvSpPr>
        <p:spPr/>
        <p:txBody>
          <a:bodyPr>
            <a:normAutofit/>
          </a:bodyPr>
          <a:lstStyle/>
          <a:p>
            <a:pPr marL="0" indent="0">
              <a:buNone/>
            </a:pPr>
            <a:r>
              <a:rPr lang="es-ES_tradnl" dirty="0">
                <a:effectLst>
                  <a:outerShdw blurRad="50800" dist="50800" dir="5400000" algn="ctr" rotWithShape="0">
                    <a:schemeClr val="bg1"/>
                  </a:outerShdw>
                </a:effectLst>
              </a:rPr>
              <a:t>S</a:t>
            </a:r>
            <a:r>
              <a:rPr lang="es-ES_tradnl" dirty="0" smtClean="0">
                <a:effectLst>
                  <a:outerShdw blurRad="50800" dist="50800" dir="5400000" algn="ctr" rotWithShape="0">
                    <a:schemeClr val="bg1"/>
                  </a:outerShdw>
                </a:effectLst>
              </a:rPr>
              <a:t>e conforma de:</a:t>
            </a:r>
          </a:p>
          <a:p>
            <a:r>
              <a:rPr lang="es-ES_tradnl" b="1" i="1" dirty="0" smtClean="0">
                <a:solidFill>
                  <a:srgbClr val="C01901"/>
                </a:solidFill>
                <a:effectLst>
                  <a:outerShdw blurRad="50800" dist="50800" dir="5400000" algn="ctr" rotWithShape="0">
                    <a:schemeClr val="bg1"/>
                  </a:outerShdw>
                </a:effectLst>
              </a:rPr>
              <a:t>Gestión </a:t>
            </a:r>
            <a:r>
              <a:rPr lang="es-ES_tradnl" b="1" i="1" dirty="0">
                <a:solidFill>
                  <a:srgbClr val="C01901"/>
                </a:solidFill>
                <a:effectLst>
                  <a:outerShdw blurRad="50800" dist="50800" dir="5400000" algn="ctr" rotWithShape="0">
                    <a:schemeClr val="bg1"/>
                  </a:outerShdw>
                </a:effectLst>
              </a:rPr>
              <a:t>del </a:t>
            </a:r>
            <a:r>
              <a:rPr lang="es-ES_tradnl" b="1" i="1" dirty="0" smtClean="0">
                <a:solidFill>
                  <a:srgbClr val="C01901"/>
                </a:solidFill>
                <a:effectLst>
                  <a:outerShdw blurRad="50800" dist="50800" dir="5400000" algn="ctr" rotWithShape="0">
                    <a:schemeClr val="bg1"/>
                  </a:outerShdw>
                </a:effectLst>
              </a:rPr>
              <a:t>Desempeño: </a:t>
            </a:r>
            <a:r>
              <a:rPr lang="es-ES_tradnl" dirty="0">
                <a:effectLst>
                  <a:outerShdw blurRad="50800" dist="50800" dir="5400000" algn="ctr" rotWithShape="0">
                    <a:schemeClr val="bg1"/>
                  </a:outerShdw>
                </a:effectLst>
              </a:rPr>
              <a:t>es el proceso de establecer la dirección, dar información acerca de cómo la persona se está desenvolviendo, y ayudarla a superarse a través de sesiones de coaching, </a:t>
            </a:r>
            <a:r>
              <a:rPr lang="es-ES_tradnl" dirty="0" err="1">
                <a:effectLst>
                  <a:outerShdw blurRad="50800" dist="50800" dir="5400000" algn="ctr" rotWithShape="0">
                    <a:schemeClr val="bg1"/>
                  </a:outerShdw>
                </a:effectLst>
              </a:rPr>
              <a:t>feedback</a:t>
            </a:r>
            <a:r>
              <a:rPr lang="es-ES_tradnl" dirty="0">
                <a:effectLst>
                  <a:outerShdw blurRad="50800" dist="50800" dir="5400000" algn="ctr" rotWithShape="0">
                    <a:schemeClr val="bg1"/>
                  </a:outerShdw>
                </a:effectLst>
              </a:rPr>
              <a:t>, </a:t>
            </a:r>
            <a:r>
              <a:rPr lang="es-ES_tradnl" dirty="0" err="1">
                <a:effectLst>
                  <a:outerShdw blurRad="50800" dist="50800" dir="5400000" algn="ctr" rotWithShape="0">
                    <a:schemeClr val="bg1"/>
                  </a:outerShdw>
                </a:effectLst>
              </a:rPr>
              <a:t>feedforward</a:t>
            </a:r>
            <a:r>
              <a:rPr lang="es-ES_tradnl" dirty="0">
                <a:effectLst>
                  <a:outerShdw blurRad="50800" dist="50800" dir="5400000" algn="ctr" rotWithShape="0">
                    <a:schemeClr val="bg1"/>
                  </a:outerShdw>
                </a:effectLst>
              </a:rPr>
              <a:t> y revisión del desempeño.</a:t>
            </a:r>
            <a:endParaRPr lang="en-US" dirty="0">
              <a:effectLst>
                <a:outerShdw blurRad="50800" dist="50800" dir="5400000" algn="ctr" rotWithShape="0">
                  <a:schemeClr val="bg1"/>
                </a:outerShdw>
              </a:effectLst>
            </a:endParaRPr>
          </a:p>
          <a:p>
            <a:r>
              <a:rPr lang="es-ES_tradnl" b="1" i="1" dirty="0" smtClean="0">
                <a:solidFill>
                  <a:srgbClr val="C01901"/>
                </a:solidFill>
                <a:effectLst>
                  <a:outerShdw blurRad="50800" dist="50800" dir="5400000" algn="ctr" rotWithShape="0">
                    <a:schemeClr val="bg1"/>
                  </a:outerShdw>
                </a:effectLst>
              </a:rPr>
              <a:t>Gestión </a:t>
            </a:r>
            <a:r>
              <a:rPr lang="es-ES_tradnl" b="1" i="1" dirty="0">
                <a:solidFill>
                  <a:srgbClr val="C01901"/>
                </a:solidFill>
                <a:effectLst>
                  <a:outerShdw blurRad="50800" dist="50800" dir="5400000" algn="ctr" rotWithShape="0">
                    <a:schemeClr val="bg1"/>
                  </a:outerShdw>
                </a:effectLst>
              </a:rPr>
              <a:t>del </a:t>
            </a:r>
            <a:r>
              <a:rPr lang="es-ES_tradnl" b="1" i="1" dirty="0" smtClean="0">
                <a:solidFill>
                  <a:srgbClr val="C01901"/>
                </a:solidFill>
                <a:effectLst>
                  <a:outerShdw blurRad="50800" dist="50800" dir="5400000" algn="ctr" rotWithShape="0">
                    <a:schemeClr val="bg1"/>
                  </a:outerShdw>
                </a:effectLst>
              </a:rPr>
              <a:t>Desarrollo: </a:t>
            </a:r>
            <a:r>
              <a:rPr lang="es-ES_tradnl" dirty="0">
                <a:effectLst>
                  <a:outerShdw blurRad="50800" dist="50800" dir="5400000" algn="ctr" rotWithShape="0">
                    <a:schemeClr val="bg1"/>
                  </a:outerShdw>
                </a:effectLst>
              </a:rPr>
              <a:t>considera los planes individuales de desarrollo, los planes de carrera, el desarrollo de carrera, los planes de sucesión, las competencias, los valores, los modelos de liderazgo, las evaluaciones del desempeño </a:t>
            </a:r>
            <a:r>
              <a:rPr lang="es-ES_tradnl" dirty="0" smtClean="0">
                <a:effectLst>
                  <a:outerShdw blurRad="50800" dist="50800" dir="5400000" algn="ctr" rotWithShape="0">
                    <a:schemeClr val="bg1"/>
                  </a:outerShdw>
                </a:effectLst>
              </a:rPr>
              <a:t>y evaluaciones </a:t>
            </a:r>
            <a:r>
              <a:rPr lang="es-ES_tradnl" dirty="0">
                <a:effectLst>
                  <a:outerShdw blurRad="50800" dist="50800" dir="5400000" algn="ctr" rotWithShape="0">
                    <a:schemeClr val="bg1"/>
                  </a:outerShdw>
                </a:effectLst>
              </a:rPr>
              <a:t>de necesidades</a:t>
            </a:r>
            <a:r>
              <a:rPr lang="es-ES_tradnl" dirty="0" smtClean="0">
                <a:effectLst>
                  <a:outerShdw blurRad="50800" dist="50800" dir="5400000" algn="ctr" rotWithShape="0">
                    <a:schemeClr val="bg1"/>
                  </a:outerShdw>
                </a:effectLst>
              </a:rPr>
              <a:t>.</a:t>
            </a:r>
            <a:endParaRPr lang="en-US" dirty="0">
              <a:effectLst>
                <a:outerShdw blurRad="50800" dist="50800" dir="5400000" algn="ctr" rotWithShape="0">
                  <a:schemeClr val="bg1"/>
                </a:outerShdw>
              </a:effectLst>
            </a:endParaRPr>
          </a:p>
        </p:txBody>
      </p:sp>
    </p:spTree>
    <p:extLst>
      <p:ext uri="{BB962C8B-B14F-4D97-AF65-F5344CB8AC3E}">
        <p14:creationId xmlns:p14="http://schemas.microsoft.com/office/powerpoint/2010/main" val="693716884"/>
      </p:ext>
    </p:extLst>
  </p:cSld>
  <p:clrMapOvr>
    <a:masterClrMapping/>
  </p:clrMapOvr>
  <p:transition spd="slow">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Modelo Integrado de Gestión del Talento</a:t>
            </a:r>
            <a:endParaRPr lang="en-US" dirty="0"/>
          </a:p>
        </p:txBody>
      </p:sp>
      <p:sp>
        <p:nvSpPr>
          <p:cNvPr id="5" name="Text Placeholder 4"/>
          <p:cNvSpPr>
            <a:spLocks noGrp="1"/>
          </p:cNvSpPr>
          <p:nvPr>
            <p:ph type="body" sz="quarter" idx="10"/>
          </p:nvPr>
        </p:nvSpPr>
        <p:spPr/>
        <p:txBody>
          <a:bodyPr/>
          <a:lstStyle/>
          <a:p>
            <a:endParaRPr lang="es-ES_tradnl"/>
          </a:p>
        </p:txBody>
      </p:sp>
      <p:pic>
        <p:nvPicPr>
          <p:cNvPr id="6" name="Picture 5"/>
          <p:cNvPicPr>
            <a:picLocks noChangeAspect="1"/>
          </p:cNvPicPr>
          <p:nvPr/>
        </p:nvPicPr>
        <p:blipFill>
          <a:blip r:embed="rId3"/>
          <a:stretch>
            <a:fillRect/>
          </a:stretch>
        </p:blipFill>
        <p:spPr>
          <a:xfrm>
            <a:off x="311150" y="1484784"/>
            <a:ext cx="8521700" cy="4824536"/>
          </a:xfrm>
          <a:prstGeom prst="rect">
            <a:avLst/>
          </a:prstGeom>
        </p:spPr>
      </p:pic>
    </p:spTree>
    <p:extLst>
      <p:ext uri="{BB962C8B-B14F-4D97-AF65-F5344CB8AC3E}">
        <p14:creationId xmlns:p14="http://schemas.microsoft.com/office/powerpoint/2010/main" val="1577094444"/>
      </p:ext>
    </p:extLst>
  </p:cSld>
  <p:clrMapOvr>
    <a:masterClrMapping/>
  </p:clrMapOvr>
  <p:transition spd="slow">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alphaModFix amt="35000"/>
            <a:extLst>
              <a:ext uri="{28A0092B-C50C-407E-A947-70E740481C1C}">
                <a14:useLocalDpi xmlns:a14="http://schemas.microsoft.com/office/drawing/2010/main" val="0"/>
              </a:ext>
            </a:extLst>
          </a:blip>
          <a:srcRect t="24634"/>
          <a:stretch/>
        </p:blipFill>
        <p:spPr>
          <a:xfrm>
            <a:off x="0" y="836712"/>
            <a:ext cx="9144000" cy="5507482"/>
          </a:xfrm>
          <a:prstGeom prst="rect">
            <a:avLst/>
          </a:prstGeom>
        </p:spPr>
      </p:pic>
      <p:sp>
        <p:nvSpPr>
          <p:cNvPr id="2" name="Title 1"/>
          <p:cNvSpPr>
            <a:spLocks noGrp="1"/>
          </p:cNvSpPr>
          <p:nvPr>
            <p:ph type="title"/>
          </p:nvPr>
        </p:nvSpPr>
        <p:spPr>
          <a:xfrm>
            <a:off x="395536" y="980728"/>
            <a:ext cx="8424936" cy="821705"/>
          </a:xfrm>
        </p:spPr>
        <p:txBody>
          <a:bodyPr>
            <a:normAutofit fontScale="90000"/>
          </a:bodyPr>
          <a:lstStyle/>
          <a:p>
            <a:r>
              <a:rPr lang="en-US" dirty="0" err="1" smtClean="0"/>
              <a:t>Modelo</a:t>
            </a:r>
            <a:r>
              <a:rPr lang="en-US" dirty="0" smtClean="0"/>
              <a:t> </a:t>
            </a:r>
            <a:r>
              <a:rPr lang="en-US" dirty="0" err="1" smtClean="0"/>
              <a:t>Integrado</a:t>
            </a:r>
            <a:r>
              <a:rPr lang="en-US" dirty="0" smtClean="0"/>
              <a:t> de </a:t>
            </a:r>
            <a:r>
              <a:rPr lang="en-US" dirty="0" err="1" smtClean="0"/>
              <a:t>Gestión</a:t>
            </a:r>
            <a:r>
              <a:rPr lang="en-US" dirty="0" smtClean="0"/>
              <a:t> del </a:t>
            </a:r>
            <a:r>
              <a:rPr lang="en-US" dirty="0" err="1" smtClean="0"/>
              <a:t>Talento</a:t>
            </a:r>
            <a:r>
              <a:rPr lang="en-US" dirty="0" smtClean="0"/>
              <a:t> - </a:t>
            </a:r>
            <a:r>
              <a:rPr lang="en-US" dirty="0" err="1" smtClean="0"/>
              <a:t>Resultado</a:t>
            </a:r>
            <a:endParaRPr lang="es-ES_tradnl" dirty="0"/>
          </a:p>
        </p:txBody>
      </p:sp>
      <p:sp>
        <p:nvSpPr>
          <p:cNvPr id="3" name="Content Placeholder 2"/>
          <p:cNvSpPr>
            <a:spLocks noGrp="1"/>
          </p:cNvSpPr>
          <p:nvPr>
            <p:ph idx="10"/>
          </p:nvPr>
        </p:nvSpPr>
        <p:spPr>
          <a:xfrm>
            <a:off x="466923" y="2492896"/>
            <a:ext cx="8353549" cy="3642791"/>
          </a:xfrm>
        </p:spPr>
        <p:txBody>
          <a:bodyPr>
            <a:normAutofit/>
          </a:bodyPr>
          <a:lstStyle/>
          <a:p>
            <a:pPr marL="0" indent="0" algn="ctr">
              <a:buNone/>
            </a:pPr>
            <a:r>
              <a:rPr lang="es-ES_tradnl" sz="2800" b="1" i="1" dirty="0">
                <a:solidFill>
                  <a:srgbClr val="C00000"/>
                </a:solidFill>
              </a:rPr>
              <a:t>Mejor desempeño del personal, mayor productividad y mejor servicio al cliente, lo que generará nuevas oportunidades de negocio y el crecimiento de la compañía, y aumentará el valor de mercado de la empresa al incrementar su capital intelectual.</a:t>
            </a:r>
            <a:endParaRPr lang="en-US" sz="2800" b="1" i="1" dirty="0">
              <a:solidFill>
                <a:srgbClr val="C00000"/>
              </a:solidFill>
            </a:endParaRPr>
          </a:p>
          <a:p>
            <a:pPr marL="0" indent="0" algn="ctr">
              <a:buNone/>
            </a:pPr>
            <a:endParaRPr lang="en-US" sz="2800" dirty="0" smtClean="0"/>
          </a:p>
        </p:txBody>
      </p:sp>
    </p:spTree>
    <p:extLst>
      <p:ext uri="{BB962C8B-B14F-4D97-AF65-F5344CB8AC3E}">
        <p14:creationId xmlns:p14="http://schemas.microsoft.com/office/powerpoint/2010/main" val="829344456"/>
      </p:ext>
    </p:extLst>
  </p:cSld>
  <p:clrMapOvr>
    <a:masterClrMapping/>
  </p:clrMapOvr>
  <p:transition spd="slow">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mtClean="0"/>
              <a:t>Agenda</a:t>
            </a:r>
            <a:endParaRPr lang="en-US" dirty="0" smtClean="0"/>
          </a:p>
        </p:txBody>
      </p:sp>
      <p:sp>
        <p:nvSpPr>
          <p:cNvPr id="17411" name="Rectangle 3"/>
          <p:cNvSpPr>
            <a:spLocks noGrp="1" noChangeArrowheads="1"/>
          </p:cNvSpPr>
          <p:nvPr>
            <p:ph type="body" sz="quarter" idx="10"/>
          </p:nvPr>
        </p:nvSpPr>
        <p:spPr/>
        <p:txBody>
          <a:bodyPr/>
          <a:lstStyle/>
          <a:p>
            <a:r>
              <a:rPr lang="es-AR" dirty="0" smtClean="0"/>
              <a:t>Deficiencias de Talento en Dirección de Proyectos</a:t>
            </a:r>
          </a:p>
          <a:p>
            <a:r>
              <a:rPr lang="es-AR" dirty="0" smtClean="0"/>
              <a:t>Las Organizaciones y su Desempeño en Proyectos</a:t>
            </a:r>
          </a:p>
          <a:p>
            <a:r>
              <a:rPr lang="es-AR" dirty="0" smtClean="0"/>
              <a:t>Gestión del Talento</a:t>
            </a:r>
            <a:endParaRPr lang="es-AR" dirty="0" smtClean="0"/>
          </a:p>
          <a:p>
            <a:r>
              <a:rPr lang="es-AR" dirty="0" smtClean="0"/>
              <a:t>Modelo Integrado de </a:t>
            </a:r>
            <a:r>
              <a:rPr lang="es-AR" dirty="0" smtClean="0"/>
              <a:t>Gestión del Talento</a:t>
            </a:r>
          </a:p>
          <a:p>
            <a:r>
              <a:rPr lang="es-AR" dirty="0" smtClean="0"/>
              <a:t>Beneficios y Obstáculos de la Gestión Eficaz del Talento</a:t>
            </a:r>
          </a:p>
          <a:p>
            <a:r>
              <a:rPr lang="es-AR" dirty="0" smtClean="0"/>
              <a:t>Conclusiones</a:t>
            </a:r>
          </a:p>
          <a:p>
            <a:endParaRPr lang="es-AR" dirty="0"/>
          </a:p>
        </p:txBody>
      </p:sp>
    </p:spTree>
    <p:extLst>
      <p:ext uri="{BB962C8B-B14F-4D97-AF65-F5344CB8AC3E}">
        <p14:creationId xmlns:p14="http://schemas.microsoft.com/office/powerpoint/2010/main" val="279028063"/>
      </p:ext>
    </p:extLst>
  </p:cSld>
  <p:clrMapOvr>
    <a:masterClrMapping/>
  </p:clrMapOvr>
  <p:transition spd="slow">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Beneficios</a:t>
            </a:r>
            <a:r>
              <a:rPr lang="en-US" dirty="0" smtClean="0"/>
              <a:t> de la </a:t>
            </a:r>
            <a:r>
              <a:rPr lang="en-US" dirty="0" err="1" smtClean="0"/>
              <a:t>Gestión</a:t>
            </a:r>
            <a:r>
              <a:rPr lang="en-US" dirty="0" smtClean="0"/>
              <a:t> </a:t>
            </a:r>
            <a:r>
              <a:rPr lang="en-US" dirty="0" smtClean="0"/>
              <a:t>del </a:t>
            </a:r>
            <a:r>
              <a:rPr lang="en-US" dirty="0" err="1" smtClean="0"/>
              <a:t>Talento</a:t>
            </a:r>
            <a:endParaRPr lang="en-US" dirty="0"/>
          </a:p>
        </p:txBody>
      </p:sp>
      <p:sp>
        <p:nvSpPr>
          <p:cNvPr id="3" name="Content Placeholder 2"/>
          <p:cNvSpPr>
            <a:spLocks noGrp="1"/>
          </p:cNvSpPr>
          <p:nvPr>
            <p:ph idx="10"/>
          </p:nvPr>
        </p:nvSpPr>
        <p:spPr/>
        <p:txBody>
          <a:bodyPr>
            <a:normAutofit/>
          </a:bodyPr>
          <a:lstStyle/>
          <a:p>
            <a:r>
              <a:rPr lang="en-US" sz="2400" dirty="0" smtClean="0"/>
              <a:t>La </a:t>
            </a:r>
            <a:r>
              <a:rPr lang="en-US" sz="2400" dirty="0" err="1" smtClean="0"/>
              <a:t>evolución</a:t>
            </a:r>
            <a:r>
              <a:rPr lang="en-US" sz="2400" dirty="0" smtClean="0"/>
              <a:t> actual del </a:t>
            </a:r>
            <a:r>
              <a:rPr lang="en-US" sz="2400" dirty="0" err="1" smtClean="0"/>
              <a:t>mercado</a:t>
            </a:r>
            <a:r>
              <a:rPr lang="en-US" sz="2400" dirty="0" smtClean="0"/>
              <a:t> y del </a:t>
            </a:r>
            <a:r>
              <a:rPr lang="en-US" sz="2400" dirty="0" err="1" smtClean="0"/>
              <a:t>entorno</a:t>
            </a:r>
            <a:r>
              <a:rPr lang="en-US" sz="2400" dirty="0" smtClean="0"/>
              <a:t> </a:t>
            </a:r>
            <a:r>
              <a:rPr lang="en-US" sz="2400" dirty="0" err="1" smtClean="0"/>
              <a:t>hace</a:t>
            </a:r>
            <a:r>
              <a:rPr lang="en-US" sz="2400" dirty="0" smtClean="0"/>
              <a:t> que sea </a:t>
            </a:r>
            <a:r>
              <a:rPr lang="en-US" sz="2400" dirty="0" err="1" smtClean="0"/>
              <a:t>prioritario</a:t>
            </a:r>
            <a:r>
              <a:rPr lang="en-US" sz="2400" dirty="0" smtClean="0"/>
              <a:t> </a:t>
            </a:r>
            <a:r>
              <a:rPr lang="en-US" sz="2400" dirty="0" err="1" smtClean="0"/>
              <a:t>definir</a:t>
            </a:r>
            <a:r>
              <a:rPr lang="en-US" sz="2400" dirty="0" smtClean="0"/>
              <a:t>, </a:t>
            </a:r>
            <a:r>
              <a:rPr lang="en-US" sz="2400" dirty="0" err="1" smtClean="0"/>
              <a:t>gestionar</a:t>
            </a:r>
            <a:r>
              <a:rPr lang="en-US" sz="2400" dirty="0" smtClean="0"/>
              <a:t> y </a:t>
            </a:r>
            <a:r>
              <a:rPr lang="en-US" sz="2400" dirty="0" err="1" smtClean="0"/>
              <a:t>medir</a:t>
            </a:r>
            <a:r>
              <a:rPr lang="en-US" sz="2400" dirty="0" smtClean="0"/>
              <a:t> el </a:t>
            </a:r>
            <a:r>
              <a:rPr lang="en-US" sz="2400" dirty="0" err="1" smtClean="0"/>
              <a:t>talento</a:t>
            </a:r>
            <a:r>
              <a:rPr lang="en-US" sz="2400" dirty="0" smtClean="0"/>
              <a:t> para </a:t>
            </a:r>
            <a:r>
              <a:rPr lang="en-US" sz="2400" dirty="0" err="1" smtClean="0"/>
              <a:t>competir</a:t>
            </a:r>
            <a:r>
              <a:rPr lang="en-US" sz="2400" dirty="0" smtClean="0"/>
              <a:t> de forma </a:t>
            </a:r>
            <a:r>
              <a:rPr lang="en-US" sz="2400" dirty="0" err="1" smtClean="0"/>
              <a:t>eficaz</a:t>
            </a:r>
            <a:r>
              <a:rPr lang="en-US" sz="2400" dirty="0" smtClean="0"/>
              <a:t>. </a:t>
            </a:r>
            <a:endParaRPr lang="en-US" sz="2400" dirty="0"/>
          </a:p>
        </p:txBody>
      </p:sp>
      <p:sp>
        <p:nvSpPr>
          <p:cNvPr id="4" name="TextBox 3"/>
          <p:cNvSpPr txBox="1"/>
          <p:nvPr/>
        </p:nvSpPr>
        <p:spPr>
          <a:xfrm>
            <a:off x="3048000" y="5877272"/>
            <a:ext cx="5867400" cy="461665"/>
          </a:xfrm>
          <a:prstGeom prst="rect">
            <a:avLst/>
          </a:prstGeom>
          <a:noFill/>
        </p:spPr>
        <p:txBody>
          <a:bodyPr wrap="square" rtlCol="0">
            <a:spAutoFit/>
          </a:bodyPr>
          <a:lstStyle/>
          <a:p>
            <a:pPr lvl="0" algn="r"/>
            <a:r>
              <a:rPr lang="en-US" sz="1200" dirty="0" err="1"/>
              <a:t>Fuente</a:t>
            </a:r>
            <a:r>
              <a:rPr lang="en-US" sz="1200" dirty="0"/>
              <a:t>: </a:t>
            </a:r>
            <a:r>
              <a:rPr lang="en-US" sz="1200" dirty="0" smtClean="0"/>
              <a:t>“</a:t>
            </a:r>
            <a:r>
              <a:rPr lang="es-ES_tradnl" sz="1200" dirty="0" smtClean="0"/>
              <a:t>Gestión </a:t>
            </a:r>
            <a:r>
              <a:rPr lang="es-ES_tradnl" sz="1200" dirty="0"/>
              <a:t>Del Talento: Una Estrategia Diferenciada Para Un Entorno </a:t>
            </a:r>
            <a:r>
              <a:rPr lang="es-ES_tradnl" sz="1200" dirty="0" smtClean="0"/>
              <a:t>Global</a:t>
            </a:r>
            <a:r>
              <a:rPr lang="es-ES_tradnl" sz="1200" dirty="0"/>
              <a:t>, Jiménez Alfonso, </a:t>
            </a:r>
            <a:r>
              <a:rPr lang="es-ES_tradnl" sz="1200" dirty="0" err="1"/>
              <a:t>Hillier-Fry</a:t>
            </a:r>
            <a:r>
              <a:rPr lang="es-ES_tradnl" sz="1200" dirty="0"/>
              <a:t> Camilla y Díaz </a:t>
            </a:r>
            <a:r>
              <a:rPr lang="es-ES_tradnl" sz="1200" dirty="0" smtClean="0"/>
              <a:t>Javier, Nov.2008</a:t>
            </a:r>
            <a:endParaRPr lang="es-ES_tradnl" sz="1200" dirty="0"/>
          </a:p>
        </p:txBody>
      </p:sp>
      <p:sp>
        <p:nvSpPr>
          <p:cNvPr id="5" name="Content Placeholder 2"/>
          <p:cNvSpPr txBox="1">
            <a:spLocks/>
          </p:cNvSpPr>
          <p:nvPr/>
        </p:nvSpPr>
        <p:spPr bwMode="auto">
          <a:xfrm>
            <a:off x="466724" y="3284984"/>
            <a:ext cx="8399215" cy="121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342900" indent="-342900" algn="l" rtl="0" eaLnBrk="1" fontAlgn="base" hangingPunct="1">
              <a:lnSpc>
                <a:spcPct val="130000"/>
              </a:lnSpc>
              <a:spcBef>
                <a:spcPct val="20000"/>
              </a:spcBef>
              <a:spcAft>
                <a:spcPct val="0"/>
              </a:spcAft>
              <a:buClr>
                <a:srgbClr val="007AC2"/>
              </a:buClr>
              <a:buChar char="•"/>
              <a:defRPr sz="2000">
                <a:solidFill>
                  <a:srgbClr val="455560"/>
                </a:solidFill>
                <a:latin typeface="+mn-lt"/>
                <a:ea typeface="+mn-ea"/>
                <a:cs typeface="+mn-cs"/>
              </a:defRPr>
            </a:lvl1pPr>
            <a:lvl2pPr marL="742950" indent="-285750" algn="l" rtl="0" eaLnBrk="1" fontAlgn="base" hangingPunct="1">
              <a:lnSpc>
                <a:spcPct val="110000"/>
              </a:lnSpc>
              <a:spcBef>
                <a:spcPct val="20000"/>
              </a:spcBef>
              <a:spcAft>
                <a:spcPct val="0"/>
              </a:spcAft>
              <a:buChar char="–"/>
              <a:defRPr sz="2000">
                <a:solidFill>
                  <a:srgbClr val="455560"/>
                </a:solidFill>
                <a:latin typeface="+mn-lt"/>
              </a:defRPr>
            </a:lvl2pPr>
            <a:lvl3pPr marL="1085850" indent="-228600" algn="l" rtl="0" eaLnBrk="1" fontAlgn="base" hangingPunct="1">
              <a:spcBef>
                <a:spcPct val="20000"/>
              </a:spcBef>
              <a:spcAft>
                <a:spcPct val="0"/>
              </a:spcAft>
              <a:buChar char="•"/>
              <a:defRPr sz="2000">
                <a:solidFill>
                  <a:srgbClr val="455560"/>
                </a:solidFill>
                <a:latin typeface="+mn-lt"/>
              </a:defRPr>
            </a:lvl3pPr>
            <a:lvl4pPr marL="1428750" indent="-228600" algn="l" rtl="0" eaLnBrk="1" fontAlgn="base" hangingPunct="1">
              <a:spcBef>
                <a:spcPct val="20000"/>
              </a:spcBef>
              <a:spcAft>
                <a:spcPct val="0"/>
              </a:spcAft>
              <a:buChar char="–"/>
              <a:defRPr sz="2000">
                <a:solidFill>
                  <a:srgbClr val="455560"/>
                </a:solidFill>
                <a:latin typeface="+mn-lt"/>
              </a:defRPr>
            </a:lvl4pPr>
            <a:lvl5pPr marL="1771650" indent="-228600" algn="l" rtl="0" eaLnBrk="1" fontAlgn="base" hangingPunct="1">
              <a:spcBef>
                <a:spcPct val="20000"/>
              </a:spcBef>
              <a:spcAft>
                <a:spcPct val="0"/>
              </a:spcAft>
              <a:buChar char="»"/>
              <a:defRPr sz="2000">
                <a:solidFill>
                  <a:srgbClr val="455560"/>
                </a:solidFill>
                <a:latin typeface="+mn-lt"/>
              </a:defRPr>
            </a:lvl5pPr>
            <a:lvl6pPr marL="2228850" indent="-228600" algn="l" rtl="0" eaLnBrk="1" fontAlgn="base" hangingPunct="1">
              <a:spcBef>
                <a:spcPct val="20000"/>
              </a:spcBef>
              <a:spcAft>
                <a:spcPct val="0"/>
              </a:spcAft>
              <a:buChar char="»"/>
              <a:defRPr sz="2000">
                <a:solidFill>
                  <a:srgbClr val="455560"/>
                </a:solidFill>
                <a:latin typeface="+mn-lt"/>
              </a:defRPr>
            </a:lvl6pPr>
            <a:lvl7pPr marL="2686050" indent="-228600" algn="l" rtl="0" eaLnBrk="1" fontAlgn="base" hangingPunct="1">
              <a:spcBef>
                <a:spcPct val="20000"/>
              </a:spcBef>
              <a:spcAft>
                <a:spcPct val="0"/>
              </a:spcAft>
              <a:buChar char="»"/>
              <a:defRPr sz="2000">
                <a:solidFill>
                  <a:srgbClr val="455560"/>
                </a:solidFill>
                <a:latin typeface="+mn-lt"/>
              </a:defRPr>
            </a:lvl7pPr>
            <a:lvl8pPr marL="3143250" indent="-228600" algn="l" rtl="0" eaLnBrk="1" fontAlgn="base" hangingPunct="1">
              <a:spcBef>
                <a:spcPct val="20000"/>
              </a:spcBef>
              <a:spcAft>
                <a:spcPct val="0"/>
              </a:spcAft>
              <a:buChar char="»"/>
              <a:defRPr sz="2000">
                <a:solidFill>
                  <a:srgbClr val="455560"/>
                </a:solidFill>
                <a:latin typeface="+mn-lt"/>
              </a:defRPr>
            </a:lvl8pPr>
            <a:lvl9pPr marL="3600450" indent="-228600" algn="l" rtl="0" eaLnBrk="1" fontAlgn="base" hangingPunct="1">
              <a:spcBef>
                <a:spcPct val="20000"/>
              </a:spcBef>
              <a:spcAft>
                <a:spcPct val="0"/>
              </a:spcAft>
              <a:buChar char="»"/>
              <a:defRPr sz="2000">
                <a:solidFill>
                  <a:srgbClr val="455560"/>
                </a:solidFill>
                <a:latin typeface="+mn-lt"/>
              </a:defRPr>
            </a:lvl9pPr>
          </a:lstStyle>
          <a:p>
            <a:pPr marL="0" indent="0" algn="ctr">
              <a:buNone/>
            </a:pPr>
            <a:r>
              <a:rPr lang="en-US" sz="2800" b="1" i="1" dirty="0" smtClean="0">
                <a:solidFill>
                  <a:srgbClr val="C00000"/>
                </a:solidFill>
              </a:rPr>
              <a:t>La </a:t>
            </a:r>
            <a:r>
              <a:rPr lang="en-US" sz="2800" b="1" i="1" dirty="0" err="1" smtClean="0">
                <a:solidFill>
                  <a:srgbClr val="C00000"/>
                </a:solidFill>
              </a:rPr>
              <a:t>gestión</a:t>
            </a:r>
            <a:r>
              <a:rPr lang="en-US" sz="2800" b="1" i="1" dirty="0" smtClean="0">
                <a:solidFill>
                  <a:srgbClr val="C00000"/>
                </a:solidFill>
              </a:rPr>
              <a:t> </a:t>
            </a:r>
            <a:r>
              <a:rPr lang="en-US" sz="2800" b="1" i="1" dirty="0" err="1" smtClean="0">
                <a:solidFill>
                  <a:srgbClr val="C00000"/>
                </a:solidFill>
              </a:rPr>
              <a:t>eficaz</a:t>
            </a:r>
            <a:r>
              <a:rPr lang="en-US" sz="2800" b="1" i="1" dirty="0" smtClean="0">
                <a:solidFill>
                  <a:srgbClr val="C00000"/>
                </a:solidFill>
              </a:rPr>
              <a:t> del </a:t>
            </a:r>
            <a:r>
              <a:rPr lang="en-US" sz="2800" b="1" i="1" dirty="0" err="1" smtClean="0">
                <a:solidFill>
                  <a:srgbClr val="C00000"/>
                </a:solidFill>
              </a:rPr>
              <a:t>talento</a:t>
            </a:r>
            <a:r>
              <a:rPr lang="en-US" sz="2800" b="1" i="1" dirty="0" smtClean="0">
                <a:solidFill>
                  <a:srgbClr val="C00000"/>
                </a:solidFill>
              </a:rPr>
              <a:t> </a:t>
            </a:r>
            <a:r>
              <a:rPr lang="en-US" sz="2800" b="1" i="1" dirty="0" err="1" smtClean="0">
                <a:solidFill>
                  <a:srgbClr val="C00000"/>
                </a:solidFill>
              </a:rPr>
              <a:t>incrementa</a:t>
            </a:r>
            <a:r>
              <a:rPr lang="en-US" sz="2800" b="1" i="1" dirty="0" smtClean="0">
                <a:solidFill>
                  <a:srgbClr val="C00000"/>
                </a:solidFill>
              </a:rPr>
              <a:t> los </a:t>
            </a:r>
            <a:r>
              <a:rPr lang="en-US" sz="2800" b="1" i="1" dirty="0" err="1" smtClean="0">
                <a:solidFill>
                  <a:srgbClr val="C00000"/>
                </a:solidFill>
              </a:rPr>
              <a:t>beneficios</a:t>
            </a:r>
            <a:r>
              <a:rPr lang="en-US" sz="2800" b="1" i="1" dirty="0" smtClean="0">
                <a:solidFill>
                  <a:srgbClr val="C00000"/>
                </a:solidFill>
              </a:rPr>
              <a:t> del </a:t>
            </a:r>
            <a:r>
              <a:rPr lang="en-US" sz="2800" b="1" i="1" dirty="0" err="1" smtClean="0">
                <a:solidFill>
                  <a:srgbClr val="C00000"/>
                </a:solidFill>
              </a:rPr>
              <a:t>negocio</a:t>
            </a:r>
            <a:r>
              <a:rPr lang="en-US" sz="2800" b="1" i="1" dirty="0" smtClean="0">
                <a:solidFill>
                  <a:srgbClr val="C00000"/>
                </a:solidFill>
              </a:rPr>
              <a:t> entre un 7% y un 11%</a:t>
            </a:r>
          </a:p>
        </p:txBody>
      </p:sp>
      <p:sp>
        <p:nvSpPr>
          <p:cNvPr id="6" name="Content Placeholder 2"/>
          <p:cNvSpPr txBox="1">
            <a:spLocks/>
          </p:cNvSpPr>
          <p:nvPr/>
        </p:nvSpPr>
        <p:spPr bwMode="auto">
          <a:xfrm>
            <a:off x="205036" y="4509120"/>
            <a:ext cx="8710364" cy="890314"/>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lvl1pPr marL="342900" indent="-342900" algn="l" rtl="0" eaLnBrk="1" fontAlgn="base" hangingPunct="1">
              <a:lnSpc>
                <a:spcPct val="130000"/>
              </a:lnSpc>
              <a:spcBef>
                <a:spcPct val="20000"/>
              </a:spcBef>
              <a:spcAft>
                <a:spcPct val="0"/>
              </a:spcAft>
              <a:buClr>
                <a:srgbClr val="007AC2"/>
              </a:buClr>
              <a:buChar char="•"/>
              <a:defRPr sz="2000">
                <a:solidFill>
                  <a:srgbClr val="455560"/>
                </a:solidFill>
                <a:latin typeface="+mn-lt"/>
                <a:ea typeface="+mn-ea"/>
                <a:cs typeface="+mn-cs"/>
              </a:defRPr>
            </a:lvl1pPr>
            <a:lvl2pPr marL="742950" indent="-285750" algn="l" rtl="0" eaLnBrk="1" fontAlgn="base" hangingPunct="1">
              <a:lnSpc>
                <a:spcPct val="110000"/>
              </a:lnSpc>
              <a:spcBef>
                <a:spcPct val="20000"/>
              </a:spcBef>
              <a:spcAft>
                <a:spcPct val="0"/>
              </a:spcAft>
              <a:buChar char="–"/>
              <a:defRPr sz="2000">
                <a:solidFill>
                  <a:srgbClr val="455560"/>
                </a:solidFill>
                <a:latin typeface="+mn-lt"/>
              </a:defRPr>
            </a:lvl2pPr>
            <a:lvl3pPr marL="1085850" indent="-228600" algn="l" rtl="0" eaLnBrk="1" fontAlgn="base" hangingPunct="1">
              <a:spcBef>
                <a:spcPct val="20000"/>
              </a:spcBef>
              <a:spcAft>
                <a:spcPct val="0"/>
              </a:spcAft>
              <a:buChar char="•"/>
              <a:defRPr sz="2000">
                <a:solidFill>
                  <a:srgbClr val="455560"/>
                </a:solidFill>
                <a:latin typeface="+mn-lt"/>
              </a:defRPr>
            </a:lvl3pPr>
            <a:lvl4pPr marL="1428750" indent="-228600" algn="l" rtl="0" eaLnBrk="1" fontAlgn="base" hangingPunct="1">
              <a:spcBef>
                <a:spcPct val="20000"/>
              </a:spcBef>
              <a:spcAft>
                <a:spcPct val="0"/>
              </a:spcAft>
              <a:buChar char="–"/>
              <a:defRPr sz="2000">
                <a:solidFill>
                  <a:srgbClr val="455560"/>
                </a:solidFill>
                <a:latin typeface="+mn-lt"/>
              </a:defRPr>
            </a:lvl4pPr>
            <a:lvl5pPr marL="1771650" indent="-228600" algn="l" rtl="0" eaLnBrk="1" fontAlgn="base" hangingPunct="1">
              <a:spcBef>
                <a:spcPct val="20000"/>
              </a:spcBef>
              <a:spcAft>
                <a:spcPct val="0"/>
              </a:spcAft>
              <a:buChar char="»"/>
              <a:defRPr sz="2000">
                <a:solidFill>
                  <a:srgbClr val="455560"/>
                </a:solidFill>
                <a:latin typeface="+mn-lt"/>
              </a:defRPr>
            </a:lvl5pPr>
            <a:lvl6pPr marL="2228850" indent="-228600" algn="l" rtl="0" eaLnBrk="1" fontAlgn="base" hangingPunct="1">
              <a:spcBef>
                <a:spcPct val="20000"/>
              </a:spcBef>
              <a:spcAft>
                <a:spcPct val="0"/>
              </a:spcAft>
              <a:buChar char="»"/>
              <a:defRPr sz="2000">
                <a:solidFill>
                  <a:srgbClr val="455560"/>
                </a:solidFill>
                <a:latin typeface="+mn-lt"/>
              </a:defRPr>
            </a:lvl6pPr>
            <a:lvl7pPr marL="2686050" indent="-228600" algn="l" rtl="0" eaLnBrk="1" fontAlgn="base" hangingPunct="1">
              <a:spcBef>
                <a:spcPct val="20000"/>
              </a:spcBef>
              <a:spcAft>
                <a:spcPct val="0"/>
              </a:spcAft>
              <a:buChar char="»"/>
              <a:defRPr sz="2000">
                <a:solidFill>
                  <a:srgbClr val="455560"/>
                </a:solidFill>
                <a:latin typeface="+mn-lt"/>
              </a:defRPr>
            </a:lvl7pPr>
            <a:lvl8pPr marL="3143250" indent="-228600" algn="l" rtl="0" eaLnBrk="1" fontAlgn="base" hangingPunct="1">
              <a:spcBef>
                <a:spcPct val="20000"/>
              </a:spcBef>
              <a:spcAft>
                <a:spcPct val="0"/>
              </a:spcAft>
              <a:buChar char="»"/>
              <a:defRPr sz="2000">
                <a:solidFill>
                  <a:srgbClr val="455560"/>
                </a:solidFill>
                <a:latin typeface="+mn-lt"/>
              </a:defRPr>
            </a:lvl8pPr>
            <a:lvl9pPr marL="3600450" indent="-228600" algn="l" rtl="0" eaLnBrk="1" fontAlgn="base" hangingPunct="1">
              <a:spcBef>
                <a:spcPct val="20000"/>
              </a:spcBef>
              <a:spcAft>
                <a:spcPct val="0"/>
              </a:spcAft>
              <a:buChar char="»"/>
              <a:defRPr sz="2000">
                <a:solidFill>
                  <a:srgbClr val="455560"/>
                </a:solidFill>
                <a:latin typeface="+mn-lt"/>
              </a:defRPr>
            </a:lvl9pPr>
          </a:lstStyle>
          <a:p>
            <a:pPr marL="57150" indent="0" algn="ctr">
              <a:buNone/>
            </a:pPr>
            <a:r>
              <a:rPr lang="en-US" sz="2800" b="1" i="1" dirty="0" err="1">
                <a:solidFill>
                  <a:srgbClr val="EC671C"/>
                </a:solidFill>
                <a:cs typeface="Arial"/>
              </a:rPr>
              <a:t>Menos</a:t>
            </a:r>
            <a:r>
              <a:rPr lang="en-US" sz="2800" b="1" i="1" dirty="0">
                <a:solidFill>
                  <a:srgbClr val="EC671C"/>
                </a:solidFill>
                <a:cs typeface="Arial"/>
              </a:rPr>
              <a:t> de la </a:t>
            </a:r>
            <a:r>
              <a:rPr lang="en-US" sz="2800" b="1" i="1" dirty="0" err="1">
                <a:solidFill>
                  <a:srgbClr val="EC671C"/>
                </a:solidFill>
                <a:cs typeface="Arial"/>
              </a:rPr>
              <a:t>quinta</a:t>
            </a:r>
            <a:r>
              <a:rPr lang="en-US" sz="2800" b="1" i="1" dirty="0">
                <a:solidFill>
                  <a:srgbClr val="EC671C"/>
                </a:solidFill>
                <a:cs typeface="Arial"/>
              </a:rPr>
              <a:t> parte de los </a:t>
            </a:r>
            <a:r>
              <a:rPr lang="en-US" sz="2800" b="1" i="1" dirty="0" err="1">
                <a:solidFill>
                  <a:srgbClr val="EC671C"/>
                </a:solidFill>
                <a:cs typeface="Arial"/>
              </a:rPr>
              <a:t>directivos</a:t>
            </a:r>
            <a:r>
              <a:rPr lang="en-US" sz="2800" b="1" i="1" dirty="0">
                <a:solidFill>
                  <a:srgbClr val="EC671C"/>
                </a:solidFill>
                <a:cs typeface="Arial"/>
              </a:rPr>
              <a:t> </a:t>
            </a:r>
            <a:r>
              <a:rPr lang="en-US" sz="2800" b="1" i="1" dirty="0" err="1">
                <a:solidFill>
                  <a:srgbClr val="EC671C"/>
                </a:solidFill>
                <a:cs typeface="Arial"/>
              </a:rPr>
              <a:t>gestiona</a:t>
            </a:r>
            <a:r>
              <a:rPr lang="en-US" sz="2800" b="1" i="1" dirty="0">
                <a:solidFill>
                  <a:srgbClr val="EC671C"/>
                </a:solidFill>
                <a:cs typeface="Arial"/>
              </a:rPr>
              <a:t> el </a:t>
            </a:r>
            <a:r>
              <a:rPr lang="en-US" sz="2800" b="1" i="1" dirty="0" err="1">
                <a:solidFill>
                  <a:srgbClr val="EC671C"/>
                </a:solidFill>
                <a:cs typeface="Arial"/>
              </a:rPr>
              <a:t>talento</a:t>
            </a:r>
            <a:r>
              <a:rPr lang="en-US" sz="2800" b="1" i="1" dirty="0">
                <a:solidFill>
                  <a:srgbClr val="EC671C"/>
                </a:solidFill>
                <a:cs typeface="Arial"/>
              </a:rPr>
              <a:t> de forma </a:t>
            </a:r>
            <a:r>
              <a:rPr lang="en-US" sz="2800" b="1" i="1" dirty="0" err="1">
                <a:solidFill>
                  <a:srgbClr val="EC671C"/>
                </a:solidFill>
                <a:cs typeface="Arial"/>
              </a:rPr>
              <a:t>eficaz</a:t>
            </a:r>
            <a:r>
              <a:rPr lang="en-US" sz="2800" b="1" i="1" dirty="0">
                <a:solidFill>
                  <a:srgbClr val="EC671C"/>
                </a:solidFill>
                <a:cs typeface="Arial"/>
              </a:rPr>
              <a:t>!</a:t>
            </a:r>
          </a:p>
        </p:txBody>
      </p:sp>
    </p:spTree>
    <p:extLst>
      <p:ext uri="{BB962C8B-B14F-4D97-AF65-F5344CB8AC3E}">
        <p14:creationId xmlns:p14="http://schemas.microsoft.com/office/powerpoint/2010/main" val="407873728"/>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clrChange>
              <a:clrFrom>
                <a:srgbClr val="FEFEFE"/>
              </a:clrFrom>
              <a:clrTo>
                <a:srgbClr val="FEFEFE">
                  <a:alpha val="0"/>
                </a:srgbClr>
              </a:clrTo>
            </a:clrChange>
            <a:duotone>
              <a:schemeClr val="accent1">
                <a:shade val="45000"/>
                <a:satMod val="135000"/>
              </a:schemeClr>
              <a:prstClr val="white"/>
            </a:duotone>
            <a:alphaModFix amt="50000"/>
          </a:blip>
          <a:stretch>
            <a:fillRect/>
          </a:stretch>
        </p:blipFill>
        <p:spPr>
          <a:xfrm>
            <a:off x="0" y="1628800"/>
            <a:ext cx="9121013" cy="4669487"/>
          </a:xfrm>
          <a:prstGeom prst="rect">
            <a:avLst/>
          </a:prstGeom>
        </p:spPr>
      </p:pic>
      <p:sp>
        <p:nvSpPr>
          <p:cNvPr id="2" name="Title 1"/>
          <p:cNvSpPr>
            <a:spLocks noGrp="1"/>
          </p:cNvSpPr>
          <p:nvPr>
            <p:ph type="title"/>
          </p:nvPr>
        </p:nvSpPr>
        <p:spPr/>
        <p:txBody>
          <a:bodyPr>
            <a:normAutofit/>
          </a:bodyPr>
          <a:lstStyle/>
          <a:p>
            <a:r>
              <a:rPr lang="en-US" dirty="0" err="1"/>
              <a:t>Beneficios</a:t>
            </a:r>
            <a:r>
              <a:rPr lang="en-US" dirty="0"/>
              <a:t> de la </a:t>
            </a:r>
            <a:r>
              <a:rPr lang="en-US" dirty="0" err="1"/>
              <a:t>Gestión</a:t>
            </a:r>
            <a:r>
              <a:rPr lang="en-US" dirty="0"/>
              <a:t> del </a:t>
            </a:r>
            <a:r>
              <a:rPr lang="en-US" dirty="0" err="1"/>
              <a:t>Talento</a:t>
            </a:r>
            <a:endParaRPr lang="es-ES_tradnl" dirty="0"/>
          </a:p>
        </p:txBody>
      </p:sp>
      <p:sp>
        <p:nvSpPr>
          <p:cNvPr id="3" name="Text Placeholder 2"/>
          <p:cNvSpPr>
            <a:spLocks noGrp="1"/>
          </p:cNvSpPr>
          <p:nvPr>
            <p:ph type="body" sz="quarter" idx="10"/>
          </p:nvPr>
        </p:nvSpPr>
        <p:spPr>
          <a:xfrm>
            <a:off x="466923" y="1628800"/>
            <a:ext cx="8353549" cy="4566121"/>
          </a:xfrm>
        </p:spPr>
        <p:txBody>
          <a:bodyPr>
            <a:normAutofit/>
          </a:bodyPr>
          <a:lstStyle/>
          <a:p>
            <a:pPr marL="0" indent="0" algn="ctr">
              <a:buNone/>
            </a:pPr>
            <a:r>
              <a:rPr lang="es-ES_tradnl" sz="2800" b="1" i="1" dirty="0" smtClean="0">
                <a:solidFill>
                  <a:srgbClr val="C00000"/>
                </a:solidFill>
                <a:effectLst>
                  <a:outerShdw blurRad="50800" dist="50800" dir="5400000" algn="ctr" rotWithShape="0">
                    <a:schemeClr val="bg1"/>
                  </a:outerShdw>
                </a:effectLst>
              </a:rPr>
              <a:t>Es </a:t>
            </a:r>
            <a:r>
              <a:rPr lang="es-ES_tradnl" sz="2800" b="1" i="1" dirty="0">
                <a:solidFill>
                  <a:srgbClr val="EC671C"/>
                </a:solidFill>
                <a:latin typeface="Arial"/>
                <a:cs typeface="Arial"/>
              </a:rPr>
              <a:t>esencial para el éxito </a:t>
            </a:r>
            <a:r>
              <a:rPr lang="es-ES_tradnl" sz="2800" b="1" i="1" dirty="0">
                <a:solidFill>
                  <a:srgbClr val="C00000"/>
                </a:solidFill>
                <a:effectLst>
                  <a:outerShdw blurRad="50800" dist="50800" dir="5400000" algn="ctr" rotWithShape="0">
                    <a:schemeClr val="bg1"/>
                  </a:outerShdw>
                </a:effectLst>
              </a:rPr>
              <a:t>de cualquier </a:t>
            </a:r>
            <a:r>
              <a:rPr lang="es-ES_tradnl" sz="2800" b="1" i="1" dirty="0" smtClean="0">
                <a:solidFill>
                  <a:srgbClr val="C00000"/>
                </a:solidFill>
                <a:effectLst>
                  <a:outerShdw blurRad="50800" dist="50800" dir="5400000" algn="ctr" rotWithShape="0">
                    <a:schemeClr val="bg1"/>
                  </a:outerShdw>
                </a:effectLst>
              </a:rPr>
              <a:t>esfuerzo - ya </a:t>
            </a:r>
            <a:r>
              <a:rPr lang="es-ES_tradnl" sz="2800" b="1" i="1" dirty="0">
                <a:solidFill>
                  <a:srgbClr val="C00000"/>
                </a:solidFill>
                <a:effectLst>
                  <a:outerShdw blurRad="50800" dist="50800" dir="5400000" algn="ctr" rotWithShape="0">
                    <a:schemeClr val="bg1"/>
                  </a:outerShdw>
                </a:effectLst>
              </a:rPr>
              <a:t>sea </a:t>
            </a:r>
            <a:r>
              <a:rPr lang="es-ES_tradnl" sz="2800" b="1" i="1" dirty="0" smtClean="0">
                <a:solidFill>
                  <a:srgbClr val="C00000"/>
                </a:solidFill>
                <a:effectLst>
                  <a:outerShdw blurRad="50800" dist="50800" dir="5400000" algn="ctr" rotWithShape="0">
                    <a:schemeClr val="bg1"/>
                  </a:outerShdw>
                </a:effectLst>
              </a:rPr>
              <a:t>en deportes</a:t>
            </a:r>
            <a:r>
              <a:rPr lang="es-ES_tradnl" sz="2800" b="1" i="1" dirty="0">
                <a:solidFill>
                  <a:srgbClr val="C00000"/>
                </a:solidFill>
                <a:effectLst>
                  <a:outerShdw blurRad="50800" dist="50800" dir="5400000" algn="ctr" rotWithShape="0">
                    <a:schemeClr val="bg1"/>
                  </a:outerShdw>
                </a:effectLst>
              </a:rPr>
              <a:t>, guerra o </a:t>
            </a:r>
            <a:r>
              <a:rPr lang="es-ES_tradnl" sz="2800" b="1" i="1" dirty="0" smtClean="0">
                <a:solidFill>
                  <a:srgbClr val="C00000"/>
                </a:solidFill>
                <a:effectLst>
                  <a:outerShdw blurRad="50800" dist="50800" dir="5400000" algn="ctr" rotWithShape="0">
                    <a:schemeClr val="bg1"/>
                  </a:outerShdw>
                </a:effectLst>
              </a:rPr>
              <a:t>en negocios - </a:t>
            </a:r>
            <a:r>
              <a:rPr lang="es-ES_tradnl" sz="2800" b="1" i="1" dirty="0">
                <a:solidFill>
                  <a:srgbClr val="EC671C"/>
                </a:solidFill>
                <a:latin typeface="Arial"/>
                <a:cs typeface="Arial"/>
              </a:rPr>
              <a:t>emplear</a:t>
            </a:r>
            <a:r>
              <a:rPr lang="es-ES_tradnl" sz="2800" b="1" i="1" dirty="0" smtClean="0">
                <a:solidFill>
                  <a:srgbClr val="C00000"/>
                </a:solidFill>
                <a:effectLst>
                  <a:outerShdw blurRad="50800" dist="50800" dir="5400000" algn="ctr" rotWithShape="0">
                    <a:schemeClr val="bg1"/>
                  </a:outerShdw>
                </a:effectLst>
              </a:rPr>
              <a:t> </a:t>
            </a:r>
            <a:r>
              <a:rPr lang="es-ES_tradnl" sz="2800" b="1" i="1" dirty="0">
                <a:solidFill>
                  <a:srgbClr val="EC671C"/>
                </a:solidFill>
                <a:latin typeface="Arial"/>
                <a:cs typeface="Arial"/>
              </a:rPr>
              <a:t>individuos capaces de implementar y ejecutar la estrategia</a:t>
            </a:r>
            <a:r>
              <a:rPr lang="es-ES_tradnl" sz="2800" b="1" i="1" dirty="0" smtClean="0">
                <a:solidFill>
                  <a:srgbClr val="C00000"/>
                </a:solidFill>
                <a:effectLst>
                  <a:outerShdw blurRad="50800" dist="50800" dir="5400000" algn="ctr" rotWithShape="0">
                    <a:schemeClr val="bg1"/>
                  </a:outerShdw>
                </a:effectLst>
              </a:rPr>
              <a:t>.</a:t>
            </a:r>
          </a:p>
          <a:p>
            <a:pPr marL="0" indent="0" algn="ctr">
              <a:buNone/>
            </a:pPr>
            <a:endParaRPr lang="es-ES_tradnl" sz="2800" b="1" i="1" dirty="0" smtClean="0">
              <a:solidFill>
                <a:srgbClr val="C00000"/>
              </a:solidFill>
              <a:effectLst>
                <a:outerShdw blurRad="50800" dist="50800" dir="5400000" algn="ctr" rotWithShape="0">
                  <a:schemeClr val="bg1"/>
                </a:outerShdw>
              </a:effectLst>
            </a:endParaRPr>
          </a:p>
          <a:p>
            <a:r>
              <a:rPr lang="es-ES_tradnl" dirty="0" smtClean="0">
                <a:effectLst>
                  <a:outerShdw blurRad="50800" dist="50800" dir="5400000" algn="ctr" rotWithShape="0">
                    <a:schemeClr val="bg1"/>
                  </a:outerShdw>
                </a:effectLst>
              </a:rPr>
              <a:t>Sin </a:t>
            </a:r>
            <a:r>
              <a:rPr lang="es-ES_tradnl" dirty="0">
                <a:effectLst>
                  <a:outerShdw blurRad="50800" dist="50800" dir="5400000" algn="ctr" rotWithShape="0">
                    <a:schemeClr val="bg1"/>
                  </a:outerShdw>
                </a:effectLst>
              </a:rPr>
              <a:t>embargo, muchas organizaciones </a:t>
            </a:r>
            <a:r>
              <a:rPr lang="es-ES_tradnl" b="1" dirty="0">
                <a:solidFill>
                  <a:srgbClr val="C01901"/>
                </a:solidFill>
                <a:effectLst>
                  <a:outerShdw blurRad="50800" dist="50800" dir="5400000" algn="ctr" rotWithShape="0">
                    <a:schemeClr val="bg1"/>
                  </a:outerShdw>
                </a:effectLst>
              </a:rPr>
              <a:t>"</a:t>
            </a:r>
            <a:r>
              <a:rPr lang="es-ES_tradnl" b="1" dirty="0" smtClean="0">
                <a:solidFill>
                  <a:srgbClr val="C01901"/>
                </a:solidFill>
                <a:effectLst>
                  <a:outerShdw blurRad="50800" dist="50800" dir="5400000" algn="ctr" rotWithShape="0">
                    <a:schemeClr val="bg1"/>
                  </a:outerShdw>
                </a:effectLst>
              </a:rPr>
              <a:t>hablan </a:t>
            </a:r>
            <a:r>
              <a:rPr lang="es-ES_tradnl" b="1" dirty="0">
                <a:solidFill>
                  <a:srgbClr val="C01901"/>
                </a:solidFill>
                <a:effectLst>
                  <a:outerShdw blurRad="50800" dist="50800" dir="5400000" algn="ctr" rotWithShape="0">
                    <a:schemeClr val="bg1"/>
                  </a:outerShdw>
                </a:effectLst>
              </a:rPr>
              <a:t>por hablar" </a:t>
            </a:r>
            <a:r>
              <a:rPr lang="es-ES_tradnl" dirty="0">
                <a:effectLst>
                  <a:outerShdw blurRad="50800" dist="50800" dir="5400000" algn="ctr" rotWithShape="0">
                    <a:schemeClr val="bg1"/>
                  </a:outerShdw>
                </a:effectLst>
              </a:rPr>
              <a:t>sobre el valor del talento </a:t>
            </a:r>
            <a:r>
              <a:rPr lang="es-ES_tradnl" b="1" dirty="0">
                <a:solidFill>
                  <a:srgbClr val="C01901"/>
                </a:solidFill>
                <a:effectLst>
                  <a:outerShdw blurRad="50800" dist="50800" dir="5400000" algn="ctr" rotWithShape="0">
                    <a:schemeClr val="bg1"/>
                  </a:outerShdw>
                </a:effectLst>
              </a:rPr>
              <a:t>sin tomar medidas </a:t>
            </a:r>
            <a:r>
              <a:rPr lang="es-ES_tradnl" b="1" dirty="0" smtClean="0">
                <a:solidFill>
                  <a:srgbClr val="C01901"/>
                </a:solidFill>
                <a:effectLst>
                  <a:outerShdw blurRad="50800" dist="50800" dir="5400000" algn="ctr" rotWithShape="0">
                    <a:schemeClr val="bg1"/>
                  </a:outerShdw>
                </a:effectLst>
              </a:rPr>
              <a:t>efectivas</a:t>
            </a:r>
            <a:r>
              <a:rPr lang="es-ES_tradnl" dirty="0" smtClean="0">
                <a:effectLst>
                  <a:outerShdw blurRad="50800" dist="50800" dir="5400000" algn="ctr" rotWithShape="0">
                    <a:schemeClr val="bg1"/>
                  </a:outerShdw>
                </a:effectLst>
              </a:rPr>
              <a:t>.</a:t>
            </a:r>
            <a:endParaRPr lang="es-ES_tradnl" dirty="0" smtClean="0">
              <a:effectLst>
                <a:outerShdw blurRad="50800" dist="50800" dir="5400000" algn="ctr" rotWithShape="0">
                  <a:schemeClr val="bg1"/>
                </a:outerShdw>
              </a:effectLst>
            </a:endParaRPr>
          </a:p>
          <a:p>
            <a:r>
              <a:rPr lang="es-ES_tradnl" sz="2600" b="1" dirty="0">
                <a:solidFill>
                  <a:srgbClr val="ED661C"/>
                </a:solidFill>
                <a:effectLst>
                  <a:outerShdw blurRad="50800" dist="50800" dir="5400000" algn="ctr" rotWithShape="0">
                    <a:schemeClr val="bg1"/>
                  </a:outerShdw>
                </a:effectLst>
              </a:rPr>
              <a:t>S</a:t>
            </a:r>
            <a:r>
              <a:rPr lang="es-ES_tradnl" sz="2600" b="1" dirty="0">
                <a:solidFill>
                  <a:srgbClr val="ED661C"/>
                </a:solidFill>
                <a:effectLst>
                  <a:outerShdw blurRad="50800" dist="50800" dir="5400000" algn="ctr" rotWithShape="0">
                    <a:schemeClr val="bg1"/>
                  </a:outerShdw>
                </a:effectLst>
              </a:rPr>
              <a:t>ólo </a:t>
            </a:r>
            <a:r>
              <a:rPr lang="es-ES_tradnl" sz="2600" b="1" dirty="0">
                <a:solidFill>
                  <a:srgbClr val="ED661C"/>
                </a:solidFill>
                <a:effectLst>
                  <a:outerShdw blurRad="50800" dist="50800" dir="5400000" algn="ctr" rotWithShape="0">
                    <a:schemeClr val="bg1"/>
                  </a:outerShdw>
                </a:effectLst>
              </a:rPr>
              <a:t>el 17% </a:t>
            </a:r>
            <a:r>
              <a:rPr lang="es-ES_tradnl" dirty="0">
                <a:effectLst>
                  <a:outerShdw blurRad="50800" dist="50800" dir="5400000" algn="ctr" rotWithShape="0">
                    <a:schemeClr val="bg1"/>
                  </a:outerShdw>
                </a:effectLst>
              </a:rPr>
              <a:t>de los encuestados </a:t>
            </a:r>
            <a:r>
              <a:rPr lang="es-ES_tradnl" dirty="0" smtClean="0">
                <a:effectLst>
                  <a:outerShdw blurRad="50800" dist="50800" dir="5400000" algn="ctr" rotWithShape="0">
                    <a:schemeClr val="bg1"/>
                  </a:outerShdw>
                </a:effectLst>
              </a:rPr>
              <a:t>dice </a:t>
            </a:r>
            <a:r>
              <a:rPr lang="es-ES_tradnl" dirty="0">
                <a:effectLst>
                  <a:outerShdw blurRad="50800" dist="50800" dir="5400000" algn="ctr" rotWithShape="0">
                    <a:schemeClr val="bg1"/>
                  </a:outerShdw>
                </a:effectLst>
              </a:rPr>
              <a:t>que sus estrategias de gestión del talento </a:t>
            </a:r>
            <a:r>
              <a:rPr lang="es-ES_tradnl" dirty="0" smtClean="0">
                <a:effectLst>
                  <a:outerShdw blurRad="50800" dist="50800" dir="5400000" algn="ctr" rotWithShape="0">
                    <a:schemeClr val="bg1"/>
                  </a:outerShdw>
                </a:effectLst>
              </a:rPr>
              <a:t>reaccionan rápido </a:t>
            </a:r>
            <a:r>
              <a:rPr lang="es-ES_tradnl" dirty="0">
                <a:effectLst>
                  <a:outerShdw blurRad="50800" dist="50800" dir="5400000" algn="ctr" rotWithShape="0">
                    <a:schemeClr val="bg1"/>
                  </a:outerShdw>
                </a:effectLst>
              </a:rPr>
              <a:t>a las condiciones cambiantes del </a:t>
            </a:r>
            <a:r>
              <a:rPr lang="es-ES_tradnl" dirty="0" smtClean="0">
                <a:effectLst>
                  <a:outerShdw blurRad="50800" dist="50800" dir="5400000" algn="ctr" rotWithShape="0">
                    <a:schemeClr val="bg1"/>
                  </a:outerShdw>
                </a:effectLst>
              </a:rPr>
              <a:t>negocio. </a:t>
            </a:r>
            <a:endParaRPr lang="es-ES_tradnl" dirty="0" smtClean="0">
              <a:effectLst>
                <a:outerShdw blurRad="50800" dist="50800" dir="5400000" algn="ctr" rotWithShape="0">
                  <a:schemeClr val="bg1"/>
                </a:outerShdw>
              </a:effectLst>
            </a:endParaRPr>
          </a:p>
        </p:txBody>
      </p:sp>
      <p:sp>
        <p:nvSpPr>
          <p:cNvPr id="4" name="Text Placeholder 4"/>
          <p:cNvSpPr txBox="1">
            <a:spLocks/>
          </p:cNvSpPr>
          <p:nvPr/>
        </p:nvSpPr>
        <p:spPr bwMode="auto">
          <a:xfrm>
            <a:off x="1403648" y="6021288"/>
            <a:ext cx="7626052" cy="2582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indent="0" algn="r" eaLnBrk="1" hangingPunct="1">
              <a:spcBef>
                <a:spcPct val="20000"/>
              </a:spcBef>
            </a:pPr>
            <a:r>
              <a:rPr lang="en-US" sz="1200" dirty="0">
                <a:latin typeface="+mn-lt"/>
                <a:ea typeface="+mn-ea"/>
                <a:cs typeface="+mn-cs"/>
              </a:rPr>
              <a:t>Fuente: </a:t>
            </a:r>
            <a:r>
              <a:rPr lang="en-US" sz="1200" dirty="0" smtClean="0">
                <a:latin typeface="+mn-lt"/>
                <a:ea typeface="+mn-ea"/>
                <a:cs typeface="+mn-cs"/>
              </a:rPr>
              <a:t>2014 </a:t>
            </a:r>
            <a:r>
              <a:rPr lang="en-US" sz="1200" dirty="0" smtClean="0"/>
              <a:t>PMI Thought Leadership Series. Rally </a:t>
            </a:r>
            <a:r>
              <a:rPr lang="en-US" sz="1200" dirty="0"/>
              <a:t>the Talent to Win: Transforming Strategy into Reality</a:t>
            </a:r>
            <a:endParaRPr lang="en-US" sz="1200" dirty="0">
              <a:latin typeface="+mn-lt"/>
              <a:ea typeface="+mn-ea"/>
              <a:cs typeface="+mn-cs"/>
            </a:endParaRPr>
          </a:p>
        </p:txBody>
      </p:sp>
    </p:spTree>
    <p:extLst>
      <p:ext uri="{BB962C8B-B14F-4D97-AF65-F5344CB8AC3E}">
        <p14:creationId xmlns:p14="http://schemas.microsoft.com/office/powerpoint/2010/main" val="504887332"/>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8"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9" dur="500"/>
                                        <p:tgtEl>
                                          <p:spTgt spid="3">
                                            <p:txEl>
                                              <p:pRg st="2" end="2"/>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 calcmode="lin" valueType="num">
                                      <p:cBhvr>
                                        <p:cTn id="14"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lstStyle/>
          <a:p>
            <a:r>
              <a:rPr lang="en-US" dirty="0" err="1" smtClean="0"/>
              <a:t>Principales</a:t>
            </a:r>
            <a:r>
              <a:rPr lang="en-US" dirty="0" smtClean="0"/>
              <a:t> </a:t>
            </a:r>
            <a:r>
              <a:rPr lang="en-US" dirty="0" err="1" smtClean="0"/>
              <a:t>Obstáculos</a:t>
            </a:r>
            <a:r>
              <a:rPr lang="en-US" dirty="0" smtClean="0"/>
              <a:t> </a:t>
            </a:r>
            <a:r>
              <a:rPr lang="en-US" dirty="0" err="1" smtClean="0"/>
              <a:t>en</a:t>
            </a:r>
            <a:r>
              <a:rPr lang="en-US" dirty="0" smtClean="0"/>
              <a:t> </a:t>
            </a:r>
            <a:r>
              <a:rPr lang="en-US" dirty="0" err="1" smtClean="0"/>
              <a:t>Gestión</a:t>
            </a:r>
            <a:r>
              <a:rPr lang="en-US" dirty="0" smtClean="0"/>
              <a:t> de </a:t>
            </a:r>
            <a:r>
              <a:rPr lang="en-US" dirty="0" err="1" smtClean="0"/>
              <a:t>Talentos</a:t>
            </a:r>
            <a:endParaRPr lang="en-US" dirty="0"/>
          </a:p>
        </p:txBody>
      </p:sp>
      <p:sp>
        <p:nvSpPr>
          <p:cNvPr id="5" name="TextBox 4"/>
          <p:cNvSpPr txBox="1"/>
          <p:nvPr/>
        </p:nvSpPr>
        <p:spPr>
          <a:xfrm>
            <a:off x="3048000" y="6047601"/>
            <a:ext cx="5867400" cy="276999"/>
          </a:xfrm>
          <a:prstGeom prst="rect">
            <a:avLst/>
          </a:prstGeom>
          <a:noFill/>
        </p:spPr>
        <p:txBody>
          <a:bodyPr wrap="square" rtlCol="0">
            <a:spAutoFit/>
          </a:bodyPr>
          <a:lstStyle/>
          <a:p>
            <a:pPr algn="r"/>
            <a:r>
              <a:rPr lang="en-US" sz="1200" dirty="0" err="1"/>
              <a:t>Fuente</a:t>
            </a:r>
            <a:r>
              <a:rPr lang="en-US" sz="1200" dirty="0" smtClean="0"/>
              <a:t>: </a:t>
            </a:r>
            <a:r>
              <a:rPr lang="en-US" sz="1200" i="1" dirty="0"/>
              <a:t>The McKinsey Quarterly, </a:t>
            </a:r>
            <a:r>
              <a:rPr lang="en-US" sz="1200" dirty="0"/>
              <a:t>2008, </a:t>
            </a:r>
            <a:r>
              <a:rPr lang="en-US" sz="1200" dirty="0" err="1"/>
              <a:t>número</a:t>
            </a:r>
            <a:r>
              <a:rPr lang="en-US" sz="1200" dirty="0"/>
              <a:t> 1. </a:t>
            </a:r>
          </a:p>
        </p:txBody>
      </p:sp>
      <p:grpSp>
        <p:nvGrpSpPr>
          <p:cNvPr id="8" name="Group 7"/>
          <p:cNvGrpSpPr/>
          <p:nvPr/>
        </p:nvGrpSpPr>
        <p:grpSpPr>
          <a:xfrm>
            <a:off x="76200" y="1412776"/>
            <a:ext cx="8991600" cy="4760278"/>
            <a:chOff x="76200" y="1079376"/>
            <a:chExt cx="8991600" cy="4760278"/>
          </a:xfrm>
        </p:grpSpPr>
        <p:sp>
          <p:nvSpPr>
            <p:cNvPr id="6" name="TextBox 5"/>
            <p:cNvSpPr txBox="1"/>
            <p:nvPr/>
          </p:nvSpPr>
          <p:spPr>
            <a:xfrm>
              <a:off x="76200" y="1079376"/>
              <a:ext cx="3733800" cy="4760278"/>
            </a:xfrm>
            <a:prstGeom prst="rect">
              <a:avLst/>
            </a:prstGeom>
            <a:noFill/>
          </p:spPr>
          <p:txBody>
            <a:bodyPr wrap="square" rtlCol="0" anchor="ctr">
              <a:spAutoFit/>
            </a:bodyPr>
            <a:lstStyle/>
            <a:p>
              <a:pPr algn="r">
                <a:spcBef>
                  <a:spcPts val="1000"/>
                </a:spcBef>
                <a:spcAft>
                  <a:spcPts val="400"/>
                </a:spcAft>
              </a:pPr>
              <a:endParaRPr lang="en-US" sz="1400" b="1" dirty="0" smtClean="0">
                <a:solidFill>
                  <a:srgbClr val="1E4649"/>
                </a:solidFill>
              </a:endParaRPr>
            </a:p>
            <a:p>
              <a:pPr algn="r">
                <a:spcBef>
                  <a:spcPts val="1000"/>
                </a:spcBef>
                <a:spcAft>
                  <a:spcPts val="400"/>
                </a:spcAft>
              </a:pPr>
              <a:r>
                <a:rPr lang="en-US" sz="1400" b="1" dirty="0" smtClean="0">
                  <a:solidFill>
                    <a:srgbClr val="1E4649"/>
                  </a:solidFill>
                </a:rPr>
                <a:t>Los </a:t>
              </a:r>
              <a:r>
                <a:rPr lang="en-US" sz="1400" b="1" dirty="0" err="1" smtClean="0">
                  <a:solidFill>
                    <a:srgbClr val="1E4649"/>
                  </a:solidFill>
                </a:rPr>
                <a:t>directivos</a:t>
              </a:r>
              <a:r>
                <a:rPr lang="en-US" sz="1400" b="1" dirty="0" smtClean="0">
                  <a:solidFill>
                    <a:srgbClr val="1E4649"/>
                  </a:solidFill>
                </a:rPr>
                <a:t> no le </a:t>
              </a:r>
              <a:r>
                <a:rPr lang="en-US" sz="1400" b="1" dirty="0" err="1" smtClean="0">
                  <a:solidFill>
                    <a:srgbClr val="1E4649"/>
                  </a:solidFill>
                </a:rPr>
                <a:t>dedican</a:t>
              </a:r>
              <a:r>
                <a:rPr lang="en-US" sz="1400" b="1" dirty="0" smtClean="0">
                  <a:solidFill>
                    <a:srgbClr val="1E4649"/>
                  </a:solidFill>
                </a:rPr>
                <a:t> </a:t>
              </a:r>
              <a:r>
                <a:rPr lang="en-US" sz="1400" b="1" dirty="0" err="1" smtClean="0">
                  <a:solidFill>
                    <a:srgbClr val="1E4649"/>
                  </a:solidFill>
                </a:rPr>
                <a:t>suficiente</a:t>
              </a:r>
              <a:r>
                <a:rPr lang="en-US" sz="1400" b="1" dirty="0" smtClean="0">
                  <a:solidFill>
                    <a:srgbClr val="1E4649"/>
                  </a:solidFill>
                </a:rPr>
                <a:t> </a:t>
              </a:r>
              <a:r>
                <a:rPr lang="en-US" sz="1400" b="1" dirty="0" err="1" smtClean="0">
                  <a:solidFill>
                    <a:srgbClr val="1E4649"/>
                  </a:solidFill>
                </a:rPr>
                <a:t>tiempo</a:t>
              </a:r>
              <a:endParaRPr lang="en-US" sz="1400" b="1" dirty="0" smtClean="0">
                <a:solidFill>
                  <a:srgbClr val="1E4649"/>
                </a:solidFill>
              </a:endParaRPr>
            </a:p>
            <a:p>
              <a:pPr algn="r">
                <a:spcBef>
                  <a:spcPts val="1000"/>
                </a:spcBef>
                <a:spcAft>
                  <a:spcPts val="400"/>
                </a:spcAft>
              </a:pPr>
              <a:r>
                <a:rPr lang="en-US" sz="1400" b="1" dirty="0" smtClean="0">
                  <a:solidFill>
                    <a:srgbClr val="1E4649"/>
                  </a:solidFill>
                </a:rPr>
                <a:t>La </a:t>
              </a:r>
              <a:r>
                <a:rPr lang="en-US" sz="1400" b="1" dirty="0" err="1" smtClean="0">
                  <a:solidFill>
                    <a:srgbClr val="1E4649"/>
                  </a:solidFill>
                </a:rPr>
                <a:t>organización</a:t>
              </a:r>
              <a:r>
                <a:rPr lang="en-US" sz="1400" b="1" dirty="0" smtClean="0">
                  <a:solidFill>
                    <a:srgbClr val="1E4649"/>
                  </a:solidFill>
                </a:rPr>
                <a:t> se </a:t>
              </a:r>
              <a:r>
                <a:rPr lang="en-US" sz="1400" b="1" dirty="0" err="1" smtClean="0">
                  <a:solidFill>
                    <a:srgbClr val="1E4649"/>
                  </a:solidFill>
                </a:rPr>
                <a:t>aisla</a:t>
              </a:r>
              <a:r>
                <a:rPr lang="en-US" sz="1400" b="1" dirty="0" smtClean="0">
                  <a:solidFill>
                    <a:srgbClr val="1E4649"/>
                  </a:solidFill>
                </a:rPr>
                <a:t> en </a:t>
              </a:r>
              <a:r>
                <a:rPr lang="en-US" sz="1400" b="1" dirty="0" err="1" smtClean="0">
                  <a:solidFill>
                    <a:srgbClr val="1E4649"/>
                  </a:solidFill>
                </a:rPr>
                <a:t>compartimientos</a:t>
              </a:r>
              <a:r>
                <a:rPr lang="en-US" sz="1400" b="1" dirty="0" smtClean="0">
                  <a:solidFill>
                    <a:srgbClr val="1E4649"/>
                  </a:solidFill>
                </a:rPr>
                <a:t> </a:t>
              </a:r>
              <a:r>
                <a:rPr lang="en-US" sz="1400" b="1" dirty="0" err="1" smtClean="0">
                  <a:solidFill>
                    <a:srgbClr val="1E4649"/>
                  </a:solidFill>
                </a:rPr>
                <a:t>estancos</a:t>
              </a:r>
              <a:endParaRPr lang="en-US" sz="1400" b="1" dirty="0" smtClean="0">
                <a:solidFill>
                  <a:srgbClr val="1E4649"/>
                </a:solidFill>
              </a:endParaRPr>
            </a:p>
            <a:p>
              <a:pPr algn="r">
                <a:spcBef>
                  <a:spcPts val="1000"/>
                </a:spcBef>
                <a:spcAft>
                  <a:spcPts val="400"/>
                </a:spcAft>
              </a:pPr>
              <a:r>
                <a:rPr lang="en-US" sz="1400" b="1" dirty="0" smtClean="0">
                  <a:solidFill>
                    <a:srgbClr val="1E4649"/>
                  </a:solidFill>
                </a:rPr>
                <a:t>Los </a:t>
              </a:r>
              <a:r>
                <a:rPr lang="en-US" sz="1400" b="1" dirty="0" err="1" smtClean="0">
                  <a:solidFill>
                    <a:srgbClr val="1E4649"/>
                  </a:solidFill>
                </a:rPr>
                <a:t>jefes</a:t>
              </a:r>
              <a:r>
                <a:rPr lang="en-US" sz="1400" b="1" dirty="0" smtClean="0">
                  <a:solidFill>
                    <a:srgbClr val="1E4649"/>
                  </a:solidFill>
                </a:rPr>
                <a:t> no se </a:t>
              </a:r>
              <a:r>
                <a:rPr lang="en-US" sz="1400" b="1" dirty="0" err="1" smtClean="0">
                  <a:solidFill>
                    <a:srgbClr val="1E4649"/>
                  </a:solidFill>
                </a:rPr>
                <a:t>comprometen</a:t>
              </a:r>
              <a:r>
                <a:rPr lang="en-US" sz="1400" b="1" dirty="0" smtClean="0">
                  <a:solidFill>
                    <a:srgbClr val="1E4649"/>
                  </a:solidFill>
                </a:rPr>
                <a:t> con el </a:t>
              </a:r>
              <a:r>
                <a:rPr lang="en-US" sz="1400" b="1" dirty="0" err="1" smtClean="0">
                  <a:solidFill>
                    <a:srgbClr val="1E4649"/>
                  </a:solidFill>
                </a:rPr>
                <a:t>desarrollo</a:t>
              </a:r>
              <a:r>
                <a:rPr lang="en-US" sz="1400" b="1" dirty="0" smtClean="0">
                  <a:solidFill>
                    <a:srgbClr val="1E4649"/>
                  </a:solidFill>
                </a:rPr>
                <a:t> del </a:t>
              </a:r>
              <a:r>
                <a:rPr lang="en-US" sz="1400" b="1" dirty="0" err="1" smtClean="0">
                  <a:solidFill>
                    <a:srgbClr val="1E4649"/>
                  </a:solidFill>
                </a:rPr>
                <a:t>colaborador</a:t>
              </a:r>
              <a:endParaRPr lang="en-US" sz="1400" b="1" dirty="0" smtClean="0">
                <a:solidFill>
                  <a:srgbClr val="1E4649"/>
                </a:solidFill>
              </a:endParaRPr>
            </a:p>
            <a:p>
              <a:pPr algn="r">
                <a:spcBef>
                  <a:spcPts val="1000"/>
                </a:spcBef>
                <a:spcAft>
                  <a:spcPts val="400"/>
                </a:spcAft>
              </a:pPr>
              <a:r>
                <a:rPr lang="en-US" sz="1400" b="1" dirty="0" smtClean="0">
                  <a:solidFill>
                    <a:srgbClr val="1E4649"/>
                  </a:solidFill>
                </a:rPr>
                <a:t>Los </a:t>
              </a:r>
              <a:r>
                <a:rPr lang="en-US" sz="1400" b="1" dirty="0" err="1" smtClean="0">
                  <a:solidFill>
                    <a:srgbClr val="1E4649"/>
                  </a:solidFill>
                </a:rPr>
                <a:t>jefes</a:t>
              </a:r>
              <a:r>
                <a:rPr lang="en-US" sz="1400" b="1" dirty="0" smtClean="0">
                  <a:solidFill>
                    <a:srgbClr val="1E4649"/>
                  </a:solidFill>
                </a:rPr>
                <a:t> no son </a:t>
              </a:r>
              <a:r>
                <a:rPr lang="en-US" sz="1400" b="1" dirty="0" err="1" smtClean="0">
                  <a:solidFill>
                    <a:srgbClr val="1E4649"/>
                  </a:solidFill>
                </a:rPr>
                <a:t>partidiarios</a:t>
              </a:r>
              <a:r>
                <a:rPr lang="en-US" sz="1400" b="1" dirty="0" smtClean="0">
                  <a:solidFill>
                    <a:srgbClr val="1E4649"/>
                  </a:solidFill>
                </a:rPr>
                <a:t> de </a:t>
              </a:r>
              <a:r>
                <a:rPr lang="en-US" sz="1400" b="1" dirty="0" err="1" smtClean="0">
                  <a:solidFill>
                    <a:srgbClr val="1E4649"/>
                  </a:solidFill>
                </a:rPr>
                <a:t>identificar</a:t>
              </a:r>
              <a:r>
                <a:rPr lang="en-US" sz="1400" b="1" dirty="0" smtClean="0">
                  <a:solidFill>
                    <a:srgbClr val="1E4649"/>
                  </a:solidFill>
                </a:rPr>
                <a:t> a los </a:t>
              </a:r>
              <a:r>
                <a:rPr lang="en-US" sz="1400" b="1" dirty="0" err="1" smtClean="0">
                  <a:solidFill>
                    <a:srgbClr val="1E4649"/>
                  </a:solidFill>
                </a:rPr>
                <a:t>mejores</a:t>
              </a:r>
              <a:endParaRPr lang="en-US" sz="1400" b="1" dirty="0" smtClean="0">
                <a:solidFill>
                  <a:srgbClr val="1E4649"/>
                </a:solidFill>
              </a:endParaRPr>
            </a:p>
            <a:p>
              <a:pPr algn="r">
                <a:spcBef>
                  <a:spcPts val="1000"/>
                </a:spcBef>
                <a:spcAft>
                  <a:spcPts val="400"/>
                </a:spcAft>
              </a:pPr>
              <a:r>
                <a:rPr lang="en-US" sz="1400" b="1" dirty="0" smtClean="0">
                  <a:solidFill>
                    <a:srgbClr val="1E4649"/>
                  </a:solidFill>
                </a:rPr>
                <a:t>La </a:t>
              </a:r>
              <a:r>
                <a:rPr lang="en-US" sz="1400" b="1" dirty="0" err="1" smtClean="0">
                  <a:solidFill>
                    <a:srgbClr val="1E4649"/>
                  </a:solidFill>
                </a:rPr>
                <a:t>alta</a:t>
              </a:r>
              <a:r>
                <a:rPr lang="en-US" sz="1400" b="1" dirty="0" smtClean="0">
                  <a:solidFill>
                    <a:srgbClr val="1E4649"/>
                  </a:solidFill>
                </a:rPr>
                <a:t> </a:t>
              </a:r>
              <a:r>
                <a:rPr lang="en-US" sz="1400" b="1" dirty="0" err="1" smtClean="0">
                  <a:solidFill>
                    <a:srgbClr val="1E4649"/>
                  </a:solidFill>
                </a:rPr>
                <a:t>dirección</a:t>
              </a:r>
              <a:r>
                <a:rPr lang="en-US" sz="1400" b="1" dirty="0" smtClean="0">
                  <a:solidFill>
                    <a:srgbClr val="1E4649"/>
                  </a:solidFill>
                </a:rPr>
                <a:t> no se </a:t>
              </a:r>
              <a:r>
                <a:rPr lang="en-US" sz="1400" b="1" dirty="0" err="1" smtClean="0">
                  <a:solidFill>
                    <a:srgbClr val="1E4649"/>
                  </a:solidFill>
                </a:rPr>
                <a:t>involucra</a:t>
              </a:r>
              <a:r>
                <a:rPr lang="en-US" sz="1400" b="1" dirty="0" smtClean="0">
                  <a:solidFill>
                    <a:srgbClr val="1E4649"/>
                  </a:solidFill>
                </a:rPr>
                <a:t> en la </a:t>
              </a:r>
              <a:r>
                <a:rPr lang="en-US" sz="1400" b="1" dirty="0" err="1" smtClean="0">
                  <a:solidFill>
                    <a:srgbClr val="1E4649"/>
                  </a:solidFill>
                </a:rPr>
                <a:t>gestión</a:t>
              </a:r>
              <a:r>
                <a:rPr lang="en-US" sz="1400" b="1" dirty="0" smtClean="0">
                  <a:solidFill>
                    <a:srgbClr val="1E4649"/>
                  </a:solidFill>
                </a:rPr>
                <a:t> del </a:t>
              </a:r>
              <a:r>
                <a:rPr lang="en-US" sz="1400" b="1" dirty="0" err="1" smtClean="0">
                  <a:solidFill>
                    <a:srgbClr val="1E4649"/>
                  </a:solidFill>
                </a:rPr>
                <a:t>talento</a:t>
              </a:r>
              <a:endParaRPr lang="en-US" sz="1400" b="1" dirty="0" smtClean="0">
                <a:solidFill>
                  <a:srgbClr val="1E4649"/>
                </a:solidFill>
              </a:endParaRPr>
            </a:p>
            <a:p>
              <a:pPr algn="r">
                <a:spcBef>
                  <a:spcPts val="1000"/>
                </a:spcBef>
                <a:spcAft>
                  <a:spcPts val="400"/>
                </a:spcAft>
              </a:pPr>
              <a:r>
                <a:rPr lang="en-US" sz="1400" b="1" dirty="0" smtClean="0">
                  <a:solidFill>
                    <a:srgbClr val="1E4649"/>
                  </a:solidFill>
                </a:rPr>
                <a:t>La </a:t>
              </a:r>
              <a:r>
                <a:rPr lang="en-US" sz="1400" b="1" dirty="0" err="1" smtClean="0">
                  <a:solidFill>
                    <a:srgbClr val="1E4649"/>
                  </a:solidFill>
                </a:rPr>
                <a:t>dirección</a:t>
              </a:r>
              <a:r>
                <a:rPr lang="en-US" sz="1400" b="1" dirty="0" smtClean="0">
                  <a:solidFill>
                    <a:srgbClr val="1E4649"/>
                  </a:solidFill>
                </a:rPr>
                <a:t> no </a:t>
              </a:r>
              <a:r>
                <a:rPr lang="en-US" sz="1400" b="1" dirty="0" err="1" smtClean="0">
                  <a:solidFill>
                    <a:srgbClr val="1E4649"/>
                  </a:solidFill>
                </a:rPr>
                <a:t>alinea</a:t>
              </a:r>
              <a:r>
                <a:rPr lang="en-US" sz="1400" b="1" dirty="0" smtClean="0">
                  <a:solidFill>
                    <a:srgbClr val="1E4649"/>
                  </a:solidFill>
                </a:rPr>
                <a:t> la </a:t>
              </a:r>
              <a:r>
                <a:rPr lang="en-US" sz="1400" b="1" dirty="0" err="1" smtClean="0">
                  <a:solidFill>
                    <a:srgbClr val="1E4649"/>
                  </a:solidFill>
                </a:rPr>
                <a:t>gestión</a:t>
              </a:r>
              <a:r>
                <a:rPr lang="en-US" sz="1400" b="1" dirty="0" smtClean="0">
                  <a:solidFill>
                    <a:srgbClr val="1E4649"/>
                  </a:solidFill>
                </a:rPr>
                <a:t> del </a:t>
              </a:r>
              <a:r>
                <a:rPr lang="en-US" sz="1400" b="1" dirty="0" err="1" smtClean="0">
                  <a:solidFill>
                    <a:srgbClr val="1E4649"/>
                  </a:solidFill>
                </a:rPr>
                <a:t>talento</a:t>
              </a:r>
              <a:r>
                <a:rPr lang="en-US" sz="1400" b="1" dirty="0" smtClean="0">
                  <a:solidFill>
                    <a:srgbClr val="1E4649"/>
                  </a:solidFill>
                </a:rPr>
                <a:t> con la </a:t>
              </a:r>
              <a:r>
                <a:rPr lang="en-US" sz="1400" b="1" dirty="0" err="1" smtClean="0">
                  <a:solidFill>
                    <a:srgbClr val="1E4649"/>
                  </a:solidFill>
                </a:rPr>
                <a:t>estrategia</a:t>
              </a:r>
              <a:endParaRPr lang="en-US" sz="1400" b="1" dirty="0" smtClean="0">
                <a:solidFill>
                  <a:srgbClr val="1E4649"/>
                </a:solidFill>
              </a:endParaRPr>
            </a:p>
            <a:p>
              <a:pPr algn="r">
                <a:spcBef>
                  <a:spcPts val="1000"/>
                </a:spcBef>
                <a:spcAft>
                  <a:spcPts val="400"/>
                </a:spcAft>
              </a:pPr>
              <a:r>
                <a:rPr lang="en-US" sz="1400" b="1" dirty="0" smtClean="0">
                  <a:solidFill>
                    <a:srgbClr val="1E4649"/>
                  </a:solidFill>
                </a:rPr>
                <a:t>Los </a:t>
              </a:r>
              <a:r>
                <a:rPr lang="en-US" sz="1400" b="1" dirty="0" err="1" smtClean="0">
                  <a:solidFill>
                    <a:srgbClr val="1E4649"/>
                  </a:solidFill>
                </a:rPr>
                <a:t>jefes</a:t>
              </a:r>
              <a:r>
                <a:rPr lang="en-US" sz="1400" b="1" dirty="0" smtClean="0">
                  <a:solidFill>
                    <a:srgbClr val="1E4649"/>
                  </a:solidFill>
                </a:rPr>
                <a:t> de </a:t>
              </a:r>
              <a:r>
                <a:rPr lang="en-US" sz="1400" b="1" dirty="0" err="1" smtClean="0">
                  <a:solidFill>
                    <a:srgbClr val="1E4649"/>
                  </a:solidFill>
                </a:rPr>
                <a:t>línea</a:t>
              </a:r>
              <a:r>
                <a:rPr lang="en-US" sz="1400" b="1" dirty="0" smtClean="0">
                  <a:solidFill>
                    <a:srgbClr val="1E4649"/>
                  </a:solidFill>
                </a:rPr>
                <a:t> no </a:t>
              </a:r>
              <a:r>
                <a:rPr lang="en-US" sz="1400" b="1" dirty="0" err="1" smtClean="0">
                  <a:solidFill>
                    <a:srgbClr val="1E4649"/>
                  </a:solidFill>
                </a:rPr>
                <a:t>gestionan</a:t>
              </a:r>
              <a:r>
                <a:rPr lang="en-US" sz="1400" b="1" dirty="0" smtClean="0">
                  <a:solidFill>
                    <a:srgbClr val="1E4649"/>
                  </a:solidFill>
                </a:rPr>
                <a:t> el </a:t>
              </a:r>
              <a:r>
                <a:rPr lang="en-US" sz="1400" b="1" dirty="0" err="1" smtClean="0">
                  <a:solidFill>
                    <a:srgbClr val="1E4649"/>
                  </a:solidFill>
                </a:rPr>
                <a:t>bajo</a:t>
              </a:r>
              <a:r>
                <a:rPr lang="en-US" sz="1400" b="1" dirty="0" smtClean="0">
                  <a:solidFill>
                    <a:srgbClr val="1E4649"/>
                  </a:solidFill>
                </a:rPr>
                <a:t> </a:t>
              </a:r>
              <a:r>
                <a:rPr lang="en-US" sz="1400" b="1" dirty="0" err="1" smtClean="0">
                  <a:solidFill>
                    <a:srgbClr val="1E4649"/>
                  </a:solidFill>
                </a:rPr>
                <a:t>rendimiento</a:t>
              </a:r>
              <a:endParaRPr lang="en-US" sz="1400" b="1" dirty="0" smtClean="0">
                <a:solidFill>
                  <a:srgbClr val="1E4649"/>
                </a:solidFill>
              </a:endParaRPr>
            </a:p>
            <a:p>
              <a:pPr algn="r">
                <a:spcBef>
                  <a:spcPts val="1000"/>
                </a:spcBef>
                <a:spcAft>
                  <a:spcPts val="400"/>
                </a:spcAft>
              </a:pPr>
              <a:endParaRPr lang="en-US" sz="1400" b="1" dirty="0" smtClean="0">
                <a:solidFill>
                  <a:srgbClr val="1E4649"/>
                </a:solidFill>
              </a:endParaRPr>
            </a:p>
          </p:txBody>
        </p:sp>
        <p:pic>
          <p:nvPicPr>
            <p:cNvPr id="3" name="Picture 2"/>
            <p:cNvPicPr>
              <a:picLocks noChangeAspect="1"/>
            </p:cNvPicPr>
            <p:nvPr/>
          </p:nvPicPr>
          <p:blipFill>
            <a:blip r:embed="rId3">
              <a:extLst>
                <a:ext uri="{BEBA8EAE-BF5A-486C-A8C5-ECC9F3942E4B}">
                  <a14:imgProps xmlns:a14="http://schemas.microsoft.com/office/drawing/2010/main">
                    <a14:imgLayer r:embed="rId4">
                      <a14:imgEffect>
                        <a14:colorTemperature colorTemp="11200"/>
                      </a14:imgEffect>
                      <a14:imgEffect>
                        <a14:saturation sat="400000"/>
                      </a14:imgEffect>
                    </a14:imgLayer>
                  </a14:imgProps>
                </a:ext>
              </a:extLst>
            </a:blip>
            <a:stretch>
              <a:fillRect/>
            </a:stretch>
          </p:blipFill>
          <p:spPr>
            <a:xfrm>
              <a:off x="3810000" y="1295400"/>
              <a:ext cx="5029200" cy="4157246"/>
            </a:xfrm>
            <a:prstGeom prst="rect">
              <a:avLst/>
            </a:prstGeom>
          </p:spPr>
        </p:pic>
        <p:sp>
          <p:nvSpPr>
            <p:cNvPr id="7" name="TextBox 6"/>
            <p:cNvSpPr txBox="1"/>
            <p:nvPr/>
          </p:nvSpPr>
          <p:spPr>
            <a:xfrm>
              <a:off x="3581400" y="5452646"/>
              <a:ext cx="5486400" cy="338554"/>
            </a:xfrm>
            <a:prstGeom prst="rect">
              <a:avLst/>
            </a:prstGeom>
            <a:noFill/>
          </p:spPr>
          <p:txBody>
            <a:bodyPr wrap="square" rtlCol="0" anchor="ctr">
              <a:spAutoFit/>
            </a:bodyPr>
            <a:lstStyle/>
            <a:p>
              <a:pPr algn="r">
                <a:spcBef>
                  <a:spcPts val="400"/>
                </a:spcBef>
                <a:spcAft>
                  <a:spcPts val="400"/>
                </a:spcAft>
              </a:pPr>
              <a:r>
                <a:rPr lang="en-US" sz="1600" b="1" dirty="0" smtClean="0">
                  <a:solidFill>
                    <a:srgbClr val="1E4649"/>
                  </a:solidFill>
                </a:rPr>
                <a:t>0%      10%     20%     30%     40%     50%     60%     70%    </a:t>
              </a:r>
            </a:p>
          </p:txBody>
        </p:sp>
      </p:grpSp>
    </p:spTree>
    <p:extLst>
      <p:ext uri="{BB962C8B-B14F-4D97-AF65-F5344CB8AC3E}">
        <p14:creationId xmlns:p14="http://schemas.microsoft.com/office/powerpoint/2010/main" val="49021496"/>
      </p:ext>
    </p:extLst>
  </p:cSld>
  <p:clrMapOvr>
    <a:masterClrMapping/>
  </p:clrMapOvr>
  <p:transition spd="slow">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prstGeom prst="rect">
            <a:avLst/>
          </a:prstGeom>
        </p:spPr>
        <p:txBody>
          <a:bodyPr/>
          <a:lstStyle/>
          <a:p>
            <a:endParaRPr lang="en-US" dirty="0"/>
          </a:p>
        </p:txBody>
      </p:sp>
      <p:sp>
        <p:nvSpPr>
          <p:cNvPr id="25" name="Content Placeholder 7"/>
          <p:cNvSpPr txBox="1">
            <a:spLocks/>
          </p:cNvSpPr>
          <p:nvPr/>
        </p:nvSpPr>
        <p:spPr bwMode="auto">
          <a:xfrm>
            <a:off x="495300" y="2515546"/>
            <a:ext cx="8305800" cy="1921565"/>
          </a:xfrm>
          <a:prstGeom prst="rect">
            <a:avLst/>
          </a:prstGeom>
        </p:spPr>
        <p:txBody>
          <a:bodyPr>
            <a:noAutofit/>
          </a:bodyPr>
          <a:lstStyle>
            <a:defPPr>
              <a:defRPr lang="en-US"/>
            </a:defPPr>
            <a:lvl1pPr indent="0" algn="ctr" fontAlgn="base">
              <a:lnSpc>
                <a:spcPct val="130000"/>
              </a:lnSpc>
              <a:spcBef>
                <a:spcPct val="20000"/>
              </a:spcBef>
              <a:spcAft>
                <a:spcPct val="0"/>
              </a:spcAft>
              <a:buClr>
                <a:srgbClr val="007AC2"/>
              </a:buClr>
              <a:buNone/>
              <a:defRPr sz="2400" i="1">
                <a:solidFill>
                  <a:srgbClr val="800000"/>
                </a:solidFill>
                <a:latin typeface="Calibri" charset="0"/>
                <a:cs typeface="Verdana" charset="0"/>
              </a:defRPr>
            </a:lvl1pPr>
            <a:lvl2pPr marL="742950" indent="-285750" fontAlgn="base">
              <a:lnSpc>
                <a:spcPct val="110000"/>
              </a:lnSpc>
              <a:spcBef>
                <a:spcPct val="20000"/>
              </a:spcBef>
              <a:spcAft>
                <a:spcPct val="0"/>
              </a:spcAft>
              <a:buChar char="–"/>
              <a:defRPr sz="2000">
                <a:solidFill>
                  <a:srgbClr val="455560"/>
                </a:solidFill>
              </a:defRPr>
            </a:lvl2pPr>
            <a:lvl3pPr marL="1085850" indent="-228600" fontAlgn="base">
              <a:spcBef>
                <a:spcPct val="20000"/>
              </a:spcBef>
              <a:spcAft>
                <a:spcPct val="0"/>
              </a:spcAft>
              <a:buChar char="•"/>
              <a:defRPr sz="2000">
                <a:solidFill>
                  <a:srgbClr val="455560"/>
                </a:solidFill>
              </a:defRPr>
            </a:lvl3pPr>
            <a:lvl4pPr marL="1428750" indent="-228600" fontAlgn="base">
              <a:spcBef>
                <a:spcPct val="20000"/>
              </a:spcBef>
              <a:spcAft>
                <a:spcPct val="0"/>
              </a:spcAft>
              <a:buChar char="–"/>
              <a:defRPr sz="2000">
                <a:solidFill>
                  <a:srgbClr val="455560"/>
                </a:solidFill>
              </a:defRPr>
            </a:lvl4pPr>
            <a:lvl5pPr marL="1771650" indent="-228600" fontAlgn="base">
              <a:spcBef>
                <a:spcPct val="20000"/>
              </a:spcBef>
              <a:spcAft>
                <a:spcPct val="0"/>
              </a:spcAft>
              <a:buChar char="»"/>
              <a:defRPr sz="2000">
                <a:solidFill>
                  <a:srgbClr val="455560"/>
                </a:solidFill>
              </a:defRPr>
            </a:lvl5pPr>
            <a:lvl6pPr marL="2228850" indent="-228600" fontAlgn="base">
              <a:spcBef>
                <a:spcPct val="20000"/>
              </a:spcBef>
              <a:spcAft>
                <a:spcPct val="0"/>
              </a:spcAft>
              <a:buChar char="»"/>
              <a:defRPr sz="2000">
                <a:solidFill>
                  <a:srgbClr val="455560"/>
                </a:solidFill>
              </a:defRPr>
            </a:lvl6pPr>
            <a:lvl7pPr marL="2686050" indent="-228600" fontAlgn="base">
              <a:spcBef>
                <a:spcPct val="20000"/>
              </a:spcBef>
              <a:spcAft>
                <a:spcPct val="0"/>
              </a:spcAft>
              <a:buChar char="»"/>
              <a:defRPr sz="2000">
                <a:solidFill>
                  <a:srgbClr val="455560"/>
                </a:solidFill>
              </a:defRPr>
            </a:lvl7pPr>
            <a:lvl8pPr marL="3143250" indent="-228600" fontAlgn="base">
              <a:spcBef>
                <a:spcPct val="20000"/>
              </a:spcBef>
              <a:spcAft>
                <a:spcPct val="0"/>
              </a:spcAft>
              <a:buChar char="»"/>
              <a:defRPr sz="2000">
                <a:solidFill>
                  <a:srgbClr val="455560"/>
                </a:solidFill>
              </a:defRPr>
            </a:lvl8pPr>
            <a:lvl9pPr marL="3600450" indent="-228600" fontAlgn="base">
              <a:spcBef>
                <a:spcPct val="20000"/>
              </a:spcBef>
              <a:spcAft>
                <a:spcPct val="0"/>
              </a:spcAft>
              <a:buChar char="»"/>
              <a:defRPr sz="2000">
                <a:solidFill>
                  <a:srgbClr val="455560"/>
                </a:solidFill>
              </a:defRPr>
            </a:lvl9pPr>
          </a:lstStyle>
          <a:p>
            <a:pPr>
              <a:lnSpc>
                <a:spcPct val="100000"/>
              </a:lnSpc>
            </a:pPr>
            <a:r>
              <a:rPr lang="es-CL" sz="3200" b="1" dirty="0">
                <a:solidFill>
                  <a:srgbClr val="C80037"/>
                </a:solidFill>
                <a:latin typeface="Arial"/>
                <a:cs typeface="Arial"/>
              </a:rPr>
              <a:t>"Si queremos lograr nuestros objetivos </a:t>
            </a:r>
            <a:r>
              <a:rPr lang="es-CL" sz="3200" b="1" dirty="0" smtClean="0">
                <a:solidFill>
                  <a:srgbClr val="C80037"/>
                </a:solidFill>
                <a:latin typeface="Arial"/>
                <a:cs typeface="Arial"/>
              </a:rPr>
              <a:t>estratégicos, todo </a:t>
            </a:r>
            <a:r>
              <a:rPr lang="es-CL" sz="3200" b="1" dirty="0">
                <a:solidFill>
                  <a:srgbClr val="C80037"/>
                </a:solidFill>
                <a:latin typeface="Arial"/>
                <a:cs typeface="Arial"/>
              </a:rPr>
              <a:t>se reduce a tener líderes bien equipados</a:t>
            </a:r>
            <a:r>
              <a:rPr lang="es-CL" sz="3200" b="1" dirty="0" smtClean="0">
                <a:solidFill>
                  <a:srgbClr val="C80037"/>
                </a:solidFill>
                <a:latin typeface="Arial"/>
                <a:cs typeface="Arial"/>
              </a:rPr>
              <a:t>.”</a:t>
            </a:r>
          </a:p>
          <a:p>
            <a:pPr algn="r">
              <a:lnSpc>
                <a:spcPct val="100000"/>
              </a:lnSpc>
            </a:pPr>
            <a:r>
              <a:rPr lang="es-CL" sz="2200" b="1" dirty="0" smtClean="0">
                <a:solidFill>
                  <a:srgbClr val="EC671C"/>
                </a:solidFill>
                <a:effectLst>
                  <a:outerShdw blurRad="50800" dist="50800" dir="5400000" algn="ctr" rotWithShape="0">
                    <a:schemeClr val="bg1"/>
                  </a:outerShdw>
                </a:effectLst>
                <a:latin typeface="+mn-lt"/>
                <a:ea typeface="+mj-ea"/>
                <a:cs typeface="+mj-cs"/>
              </a:rPr>
              <a:t>		Philip</a:t>
            </a:r>
            <a:r>
              <a:rPr lang="es-CL" b="1" dirty="0" smtClean="0">
                <a:solidFill>
                  <a:srgbClr val="C80037"/>
                </a:solidFill>
                <a:latin typeface="Arial"/>
                <a:cs typeface="Arial"/>
              </a:rPr>
              <a:t> </a:t>
            </a:r>
            <a:r>
              <a:rPr lang="es-CL" sz="2200" b="1" dirty="0">
                <a:solidFill>
                  <a:srgbClr val="EC671C"/>
                </a:solidFill>
                <a:effectLst>
                  <a:outerShdw blurRad="50800" dist="50800" dir="5400000" algn="ctr" rotWithShape="0">
                    <a:schemeClr val="bg1"/>
                  </a:outerShdw>
                </a:effectLst>
                <a:latin typeface="+mn-lt"/>
                <a:ea typeface="+mj-ea"/>
                <a:cs typeface="+mj-cs"/>
              </a:rPr>
              <a:t>Zimmermann, Director de Gestión de Talento </a:t>
            </a:r>
            <a:r>
              <a:rPr lang="es-CL" sz="2200" b="1" dirty="0" smtClean="0">
                <a:solidFill>
                  <a:srgbClr val="EC671C"/>
                </a:solidFill>
                <a:effectLst>
                  <a:outerShdw blurRad="50800" dist="50800" dir="5400000" algn="ctr" rotWithShape="0">
                    <a:schemeClr val="bg1"/>
                  </a:outerShdw>
                </a:effectLst>
                <a:latin typeface="+mn-lt"/>
                <a:ea typeface="+mj-ea"/>
                <a:cs typeface="+mj-cs"/>
              </a:rPr>
              <a:t>Global de </a:t>
            </a:r>
            <a:r>
              <a:rPr lang="es-CL" sz="2200" b="1" dirty="0">
                <a:solidFill>
                  <a:srgbClr val="EC671C"/>
                </a:solidFill>
                <a:effectLst>
                  <a:outerShdw blurRad="50800" dist="50800" dir="5400000" algn="ctr" rotWithShape="0">
                    <a:schemeClr val="bg1"/>
                  </a:outerShdw>
                </a:effectLst>
                <a:latin typeface="+mn-lt"/>
                <a:ea typeface="+mj-ea"/>
                <a:cs typeface="+mj-cs"/>
              </a:rPr>
              <a:t>Evonik Industries</a:t>
            </a:r>
            <a:endParaRPr lang="es-CL" sz="2200" b="1" dirty="0">
              <a:solidFill>
                <a:srgbClr val="EC671C"/>
              </a:solidFill>
              <a:effectLst>
                <a:outerShdw blurRad="50800" dist="50800" dir="5400000" algn="ctr" rotWithShape="0">
                  <a:schemeClr val="bg1"/>
                </a:outerShdw>
              </a:effectLst>
              <a:latin typeface="+mn-lt"/>
              <a:ea typeface="+mj-ea"/>
              <a:cs typeface="+mj-cs"/>
            </a:endParaRPr>
          </a:p>
        </p:txBody>
      </p:sp>
      <p:sp>
        <p:nvSpPr>
          <p:cNvPr id="36" name="Oval 35"/>
          <p:cNvSpPr/>
          <p:nvPr/>
        </p:nvSpPr>
        <p:spPr>
          <a:xfrm>
            <a:off x="7671732" y="980728"/>
            <a:ext cx="1148740" cy="1148740"/>
          </a:xfrm>
          <a:prstGeom prst="ellipse">
            <a:avLst/>
          </a:prstGeom>
          <a:blipFill>
            <a:blip r:embed="rId3">
              <a:extLst>
                <a:ext uri="{28A0092B-C50C-407E-A947-70E740481C1C}">
                  <a14:useLocalDpi xmlns:a14="http://schemas.microsoft.com/office/drawing/2010/main" val="0"/>
                </a:ext>
              </a:extLst>
            </a:blip>
            <a:srcRect/>
            <a:stretch>
              <a:fillRect l="-4000" r="-4000"/>
            </a:stretch>
          </a:blipFill>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6" name="Text Placeholder 4"/>
          <p:cNvSpPr txBox="1">
            <a:spLocks/>
          </p:cNvSpPr>
          <p:nvPr/>
        </p:nvSpPr>
        <p:spPr bwMode="auto">
          <a:xfrm>
            <a:off x="1403648" y="6021288"/>
            <a:ext cx="7626052" cy="2582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indent="0" algn="r" eaLnBrk="1" hangingPunct="1">
              <a:spcBef>
                <a:spcPct val="20000"/>
              </a:spcBef>
            </a:pPr>
            <a:r>
              <a:rPr lang="en-US" sz="1200" dirty="0">
                <a:latin typeface="+mn-lt"/>
                <a:ea typeface="+mn-ea"/>
                <a:cs typeface="+mn-cs"/>
              </a:rPr>
              <a:t>Fuente: </a:t>
            </a:r>
            <a:r>
              <a:rPr lang="en-US" sz="1200" dirty="0" smtClean="0">
                <a:latin typeface="+mn-lt"/>
                <a:ea typeface="+mn-ea"/>
                <a:cs typeface="+mn-cs"/>
              </a:rPr>
              <a:t>2014 </a:t>
            </a:r>
            <a:r>
              <a:rPr lang="en-US" sz="1200" dirty="0" smtClean="0"/>
              <a:t>PMI Thought Leadership Series. Rally </a:t>
            </a:r>
            <a:r>
              <a:rPr lang="en-US" sz="1200" dirty="0"/>
              <a:t>the Talent to Win: Transforming Strategy into Reality</a:t>
            </a:r>
            <a:endParaRPr lang="en-US" sz="1200" dirty="0">
              <a:latin typeface="+mn-lt"/>
              <a:ea typeface="+mn-ea"/>
              <a:cs typeface="+mn-cs"/>
            </a:endParaRPr>
          </a:p>
        </p:txBody>
      </p:sp>
    </p:spTree>
    <p:extLst>
      <p:ext uri="{BB962C8B-B14F-4D97-AF65-F5344CB8AC3E}">
        <p14:creationId xmlns:p14="http://schemas.microsoft.com/office/powerpoint/2010/main" val="1387342578"/>
      </p:ext>
    </p:extLst>
  </p:cSld>
  <p:clrMapOvr>
    <a:masterClrMapping/>
  </p:clrMapOvr>
  <p:transition spd="slow">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_tradnl" dirty="0" smtClean="0"/>
              <a:t>Un Líder siempre fomenta el desarrollo de las Personas</a:t>
            </a:r>
            <a:endParaRPr lang="es-ES_tradnl" dirty="0"/>
          </a:p>
        </p:txBody>
      </p:sp>
      <p:sp>
        <p:nvSpPr>
          <p:cNvPr id="3" name="Text Placeholder 2"/>
          <p:cNvSpPr>
            <a:spLocks noGrp="1"/>
          </p:cNvSpPr>
          <p:nvPr>
            <p:ph type="body" sz="quarter" idx="10"/>
          </p:nvPr>
        </p:nvSpPr>
        <p:spPr>
          <a:xfrm>
            <a:off x="2015322" y="1789284"/>
            <a:ext cx="6773237" cy="4103687"/>
          </a:xfrm>
        </p:spPr>
        <p:txBody>
          <a:bodyPr>
            <a:normAutofit fontScale="92500"/>
          </a:bodyPr>
          <a:lstStyle/>
          <a:p>
            <a:pPr algn="just">
              <a:spcBef>
                <a:spcPct val="0"/>
              </a:spcBef>
            </a:pPr>
            <a:r>
              <a:rPr lang="es-ES_tradnl" b="1" i="1" dirty="0">
                <a:solidFill>
                  <a:srgbClr val="C00000"/>
                </a:solidFill>
                <a:ea typeface="Calibri" charset="0"/>
                <a:cs typeface="Calibri" charset="0"/>
              </a:rPr>
              <a:t>“Un líder debe ser experto en talentos. Si el líder no es capaz de entender el talento, si no comprende cómo utilizar el talento, cómo nutrirlo, cómo emplearlo, entonces esa persona no es un líder, esa persona es un analista” </a:t>
            </a:r>
          </a:p>
          <a:p>
            <a:pPr marL="0" indent="0" algn="r">
              <a:spcBef>
                <a:spcPct val="0"/>
              </a:spcBef>
              <a:buNone/>
            </a:pPr>
            <a:r>
              <a:rPr lang="es-ES_tradnl" b="1" i="1" dirty="0" err="1">
                <a:solidFill>
                  <a:srgbClr val="C00000"/>
                </a:solidFill>
                <a:ea typeface="Calibri" charset="0"/>
                <a:cs typeface="Calibri" charset="0"/>
              </a:rPr>
              <a:t>Ram</a:t>
            </a:r>
            <a:r>
              <a:rPr lang="es-ES_tradnl" b="1" i="1" dirty="0">
                <a:solidFill>
                  <a:srgbClr val="C00000"/>
                </a:solidFill>
                <a:ea typeface="Calibri" charset="0"/>
                <a:cs typeface="Calibri" charset="0"/>
              </a:rPr>
              <a:t> </a:t>
            </a:r>
            <a:r>
              <a:rPr lang="es-ES_tradnl" b="1" i="1" dirty="0" err="1">
                <a:solidFill>
                  <a:srgbClr val="C00000"/>
                </a:solidFill>
                <a:ea typeface="Calibri" charset="0"/>
                <a:cs typeface="Calibri" charset="0"/>
              </a:rPr>
              <a:t>Charan</a:t>
            </a:r>
            <a:r>
              <a:rPr lang="es-ES_tradnl" b="1" i="1" dirty="0">
                <a:solidFill>
                  <a:srgbClr val="C00000"/>
                </a:solidFill>
                <a:ea typeface="Calibri" charset="0"/>
                <a:cs typeface="Calibri" charset="0"/>
              </a:rPr>
              <a:t>, consultor de negocios</a:t>
            </a:r>
          </a:p>
          <a:p>
            <a:endParaRPr lang="es-ES_tradnl" b="1" i="1" dirty="0" smtClean="0"/>
          </a:p>
          <a:p>
            <a:pPr algn="just"/>
            <a:r>
              <a:rPr lang="es-ES_tradnl" b="1" i="1" dirty="0">
                <a:solidFill>
                  <a:srgbClr val="EC671C"/>
                </a:solidFill>
                <a:ea typeface="+mj-ea"/>
                <a:cs typeface="+mj-cs"/>
              </a:rPr>
              <a:t>“Siempre busco líderes apasionados por desarrollar talentos y liberar el potencial de la gente. Esa es la máxima satisfacción en los negocios”</a:t>
            </a:r>
          </a:p>
          <a:p>
            <a:pPr marL="0" indent="0" algn="r">
              <a:buNone/>
            </a:pPr>
            <a:r>
              <a:rPr lang="es-ES_tradnl" b="1" i="1" dirty="0" err="1">
                <a:solidFill>
                  <a:srgbClr val="EC671C"/>
                </a:solidFill>
                <a:ea typeface="+mj-ea"/>
                <a:cs typeface="+mj-cs"/>
              </a:rPr>
              <a:t>Carly</a:t>
            </a:r>
            <a:r>
              <a:rPr lang="es-ES_tradnl" b="1" i="1" dirty="0">
                <a:solidFill>
                  <a:srgbClr val="EC671C"/>
                </a:solidFill>
                <a:ea typeface="+mj-ea"/>
                <a:cs typeface="+mj-cs"/>
              </a:rPr>
              <a:t> </a:t>
            </a:r>
            <a:r>
              <a:rPr lang="es-ES_tradnl" b="1" i="1" dirty="0" err="1">
                <a:solidFill>
                  <a:srgbClr val="EC671C"/>
                </a:solidFill>
                <a:ea typeface="+mj-ea"/>
                <a:cs typeface="+mj-cs"/>
              </a:rPr>
              <a:t>Fiorina</a:t>
            </a:r>
            <a:r>
              <a:rPr lang="es-ES_tradnl" b="1" i="1" dirty="0">
                <a:solidFill>
                  <a:srgbClr val="EC671C"/>
                </a:solidFill>
                <a:ea typeface="+mj-ea"/>
                <a:cs typeface="+mj-cs"/>
              </a:rPr>
              <a:t>, ex-CEO de Hewlett-Packard</a:t>
            </a:r>
          </a:p>
        </p:txBody>
      </p:sp>
      <p:sp>
        <p:nvSpPr>
          <p:cNvPr id="4" name="3 Rectángulo"/>
          <p:cNvSpPr/>
          <p:nvPr/>
        </p:nvSpPr>
        <p:spPr>
          <a:xfrm>
            <a:off x="2590800" y="5943600"/>
            <a:ext cx="6400800" cy="276999"/>
          </a:xfrm>
          <a:prstGeom prst="rect">
            <a:avLst/>
          </a:prstGeom>
        </p:spPr>
        <p:txBody>
          <a:bodyPr wrap="square">
            <a:spAutoFit/>
          </a:bodyPr>
          <a:lstStyle/>
          <a:p>
            <a:pPr algn="r"/>
            <a:r>
              <a:rPr lang="en-US" sz="1200" dirty="0"/>
              <a:t>Fuente</a:t>
            </a:r>
            <a:r>
              <a:rPr lang="en-US" sz="1200" dirty="0" smtClean="0"/>
              <a:t>: ”Las </a:t>
            </a:r>
            <a:r>
              <a:rPr lang="en-US" sz="1200" smtClean="0"/>
              <a:t>Personas Primero” – Eduardo P. </a:t>
            </a:r>
            <a:r>
              <a:rPr lang="en-US" sz="1200" dirty="0" smtClean="0"/>
              <a:t>Braun</a:t>
            </a:r>
            <a:endParaRPr lang="en-US" sz="1200" kern="1200" dirty="0">
              <a:solidFill>
                <a:srgbClr val="808080">
                  <a:lumMod val="75000"/>
                </a:srgbClr>
              </a:solidFill>
              <a:ea typeface="+mn-ea"/>
              <a:cs typeface="+mn-cs"/>
            </a:endParaRPr>
          </a:p>
        </p:txBody>
      </p:sp>
      <p:pic>
        <p:nvPicPr>
          <p:cNvPr id="5" name="Picture 4"/>
          <p:cNvPicPr>
            <a:picLocks noChangeAspect="1"/>
          </p:cNvPicPr>
          <p:nvPr/>
        </p:nvPicPr>
        <p:blipFill>
          <a:blip r:embed="rId2"/>
          <a:stretch>
            <a:fillRect/>
          </a:stretch>
        </p:blipFill>
        <p:spPr>
          <a:xfrm>
            <a:off x="107504" y="2132856"/>
            <a:ext cx="1907818" cy="2959636"/>
          </a:xfrm>
          <a:prstGeom prst="rect">
            <a:avLst/>
          </a:prstGeom>
        </p:spPr>
      </p:pic>
    </p:spTree>
    <p:extLst>
      <p:ext uri="{BB962C8B-B14F-4D97-AF65-F5344CB8AC3E}">
        <p14:creationId xmlns:p14="http://schemas.microsoft.com/office/powerpoint/2010/main" val="821931879"/>
      </p:ext>
    </p:extLst>
  </p:cSld>
  <p:clrMapOvr>
    <a:masterClrMapping/>
  </p:clrMapOvr>
  <p:transition spd="slow">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clrChange>
              <a:clrFrom>
                <a:srgbClr val="FEFEFE"/>
              </a:clrFrom>
              <a:clrTo>
                <a:srgbClr val="FEFEFE">
                  <a:alpha val="0"/>
                </a:srgbClr>
              </a:clrTo>
            </a:clrChange>
            <a:duotone>
              <a:schemeClr val="accent1">
                <a:shade val="45000"/>
                <a:satMod val="135000"/>
              </a:schemeClr>
              <a:prstClr val="white"/>
            </a:duotone>
            <a:alphaModFix amt="50000"/>
          </a:blip>
          <a:stretch>
            <a:fillRect/>
          </a:stretch>
        </p:blipFill>
        <p:spPr>
          <a:xfrm>
            <a:off x="0" y="1628800"/>
            <a:ext cx="9121013" cy="4669487"/>
          </a:xfrm>
          <a:prstGeom prst="rect">
            <a:avLst/>
          </a:prstGeom>
        </p:spPr>
      </p:pic>
      <p:sp>
        <p:nvSpPr>
          <p:cNvPr id="4" name="3 Rectángulo"/>
          <p:cNvSpPr/>
          <p:nvPr/>
        </p:nvSpPr>
        <p:spPr>
          <a:xfrm>
            <a:off x="2741733" y="6032321"/>
            <a:ext cx="6400800" cy="276999"/>
          </a:xfrm>
          <a:prstGeom prst="rect">
            <a:avLst/>
          </a:prstGeom>
        </p:spPr>
        <p:txBody>
          <a:bodyPr wrap="square">
            <a:spAutoFit/>
          </a:bodyPr>
          <a:lstStyle/>
          <a:p>
            <a:pPr algn="r"/>
            <a:r>
              <a:rPr lang="en-US" sz="1200" kern="1200" dirty="0" smtClean="0"/>
              <a:t>Fuente</a:t>
            </a:r>
            <a:r>
              <a:rPr lang="en-US" sz="1200" b="1" i="1" kern="1200" dirty="0" smtClean="0"/>
              <a:t>: </a:t>
            </a:r>
            <a:r>
              <a:rPr lang="es-ES_tradnl" sz="1200" dirty="0" smtClean="0"/>
              <a:t>Project </a:t>
            </a:r>
            <a:r>
              <a:rPr lang="es-ES_tradnl" sz="1200" dirty="0"/>
              <a:t>Management </a:t>
            </a:r>
            <a:r>
              <a:rPr lang="es-ES_tradnl" sz="1200" dirty="0" err="1"/>
              <a:t>Talent</a:t>
            </a:r>
            <a:r>
              <a:rPr lang="es-ES_tradnl" sz="1200" dirty="0"/>
              <a:t> Gap </a:t>
            </a:r>
            <a:r>
              <a:rPr lang="es-ES_tradnl" sz="1200" dirty="0" err="1"/>
              <a:t>Report</a:t>
            </a:r>
            <a:r>
              <a:rPr lang="en-US" sz="1200" kern="1200" dirty="0" smtClean="0"/>
              <a:t>, </a:t>
            </a:r>
            <a:r>
              <a:rPr lang="en-US" sz="1200" kern="1200" dirty="0" err="1" smtClean="0"/>
              <a:t>Marzo</a:t>
            </a:r>
            <a:r>
              <a:rPr lang="en-US" sz="1200" kern="1200" dirty="0" smtClean="0"/>
              <a:t> 2013 </a:t>
            </a:r>
            <a:endParaRPr lang="en-US" sz="1200" kern="1200" dirty="0"/>
          </a:p>
        </p:txBody>
      </p:sp>
      <p:sp>
        <p:nvSpPr>
          <p:cNvPr id="8" name="Title 1"/>
          <p:cNvSpPr txBox="1">
            <a:spLocks/>
          </p:cNvSpPr>
          <p:nvPr/>
        </p:nvSpPr>
        <p:spPr bwMode="auto">
          <a:xfrm>
            <a:off x="712406" y="959494"/>
            <a:ext cx="7696200" cy="253133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lvl1pPr algn="l" rtl="0" eaLnBrk="1" fontAlgn="base" hangingPunct="1">
              <a:spcBef>
                <a:spcPct val="0"/>
              </a:spcBef>
              <a:spcAft>
                <a:spcPct val="0"/>
              </a:spcAft>
              <a:defRPr sz="2800" b="1">
                <a:solidFill>
                  <a:srgbClr val="007AC2"/>
                </a:solidFill>
                <a:latin typeface="+mj-lt"/>
                <a:ea typeface="+mj-ea"/>
                <a:cs typeface="+mj-cs"/>
              </a:defRPr>
            </a:lvl1pPr>
            <a:lvl2pPr algn="l" rtl="0" eaLnBrk="1" fontAlgn="base" hangingPunct="1">
              <a:spcBef>
                <a:spcPct val="0"/>
              </a:spcBef>
              <a:spcAft>
                <a:spcPct val="0"/>
              </a:spcAft>
              <a:defRPr sz="2800" b="1">
                <a:solidFill>
                  <a:srgbClr val="007AC2"/>
                </a:solidFill>
                <a:latin typeface="Arial" charset="0"/>
              </a:defRPr>
            </a:lvl2pPr>
            <a:lvl3pPr algn="l" rtl="0" eaLnBrk="1" fontAlgn="base" hangingPunct="1">
              <a:spcBef>
                <a:spcPct val="0"/>
              </a:spcBef>
              <a:spcAft>
                <a:spcPct val="0"/>
              </a:spcAft>
              <a:defRPr sz="2800" b="1">
                <a:solidFill>
                  <a:srgbClr val="007AC2"/>
                </a:solidFill>
                <a:latin typeface="Arial" charset="0"/>
              </a:defRPr>
            </a:lvl3pPr>
            <a:lvl4pPr algn="l" rtl="0" eaLnBrk="1" fontAlgn="base" hangingPunct="1">
              <a:spcBef>
                <a:spcPct val="0"/>
              </a:spcBef>
              <a:spcAft>
                <a:spcPct val="0"/>
              </a:spcAft>
              <a:defRPr sz="2800" b="1">
                <a:solidFill>
                  <a:srgbClr val="007AC2"/>
                </a:solidFill>
                <a:latin typeface="Arial" charset="0"/>
              </a:defRPr>
            </a:lvl4pPr>
            <a:lvl5pPr algn="l" rtl="0" eaLnBrk="1" fontAlgn="base" hangingPunct="1">
              <a:spcBef>
                <a:spcPct val="0"/>
              </a:spcBef>
              <a:spcAft>
                <a:spcPct val="0"/>
              </a:spcAft>
              <a:defRPr sz="2800" b="1">
                <a:solidFill>
                  <a:srgbClr val="007AC2"/>
                </a:solidFill>
                <a:latin typeface="Arial" charset="0"/>
              </a:defRPr>
            </a:lvl5pPr>
            <a:lvl6pPr marL="457200" algn="l" rtl="0" eaLnBrk="1" fontAlgn="base" hangingPunct="1">
              <a:spcBef>
                <a:spcPct val="0"/>
              </a:spcBef>
              <a:spcAft>
                <a:spcPct val="0"/>
              </a:spcAft>
              <a:defRPr sz="2800" b="1">
                <a:solidFill>
                  <a:srgbClr val="007AC2"/>
                </a:solidFill>
                <a:latin typeface="Arial" charset="0"/>
              </a:defRPr>
            </a:lvl6pPr>
            <a:lvl7pPr marL="914400" algn="l" rtl="0" eaLnBrk="1" fontAlgn="base" hangingPunct="1">
              <a:spcBef>
                <a:spcPct val="0"/>
              </a:spcBef>
              <a:spcAft>
                <a:spcPct val="0"/>
              </a:spcAft>
              <a:defRPr sz="2800" b="1">
                <a:solidFill>
                  <a:srgbClr val="007AC2"/>
                </a:solidFill>
                <a:latin typeface="Arial" charset="0"/>
              </a:defRPr>
            </a:lvl7pPr>
            <a:lvl8pPr marL="1371600" algn="l" rtl="0" eaLnBrk="1" fontAlgn="base" hangingPunct="1">
              <a:spcBef>
                <a:spcPct val="0"/>
              </a:spcBef>
              <a:spcAft>
                <a:spcPct val="0"/>
              </a:spcAft>
              <a:defRPr sz="2800" b="1">
                <a:solidFill>
                  <a:srgbClr val="007AC2"/>
                </a:solidFill>
                <a:latin typeface="Arial" charset="0"/>
              </a:defRPr>
            </a:lvl8pPr>
            <a:lvl9pPr marL="1828800" algn="l" rtl="0" eaLnBrk="1" fontAlgn="base" hangingPunct="1">
              <a:spcBef>
                <a:spcPct val="0"/>
              </a:spcBef>
              <a:spcAft>
                <a:spcPct val="0"/>
              </a:spcAft>
              <a:defRPr sz="2800" b="1">
                <a:solidFill>
                  <a:srgbClr val="007AC2"/>
                </a:solidFill>
                <a:latin typeface="Arial" charset="0"/>
              </a:defRPr>
            </a:lvl9pPr>
          </a:lstStyle>
          <a:p>
            <a:pPr algn="ctr"/>
            <a:r>
              <a:rPr lang="en-US" sz="4000" dirty="0" err="1" smtClean="0">
                <a:solidFill>
                  <a:srgbClr val="0F82D2"/>
                </a:solidFill>
                <a:effectLst>
                  <a:outerShdw blurRad="50800" dist="50800" dir="5400000" algn="ctr" rotWithShape="0">
                    <a:schemeClr val="bg1"/>
                  </a:outerShdw>
                </a:effectLst>
              </a:rPr>
              <a:t>Por</a:t>
            </a:r>
            <a:r>
              <a:rPr lang="en-US" sz="4000" dirty="0" smtClean="0">
                <a:solidFill>
                  <a:srgbClr val="0F82D2"/>
                </a:solidFill>
                <a:effectLst>
                  <a:outerShdw blurRad="50800" dist="50800" dir="5400000" algn="ctr" rotWithShape="0">
                    <a:schemeClr val="bg1"/>
                  </a:outerShdw>
                </a:effectLst>
              </a:rPr>
              <a:t> </a:t>
            </a:r>
            <a:r>
              <a:rPr lang="en-US" sz="4000" dirty="0" err="1" smtClean="0">
                <a:solidFill>
                  <a:srgbClr val="0F82D2"/>
                </a:solidFill>
                <a:effectLst>
                  <a:outerShdw blurRad="50800" dist="50800" dir="5400000" algn="ctr" rotWithShape="0">
                    <a:schemeClr val="bg1"/>
                  </a:outerShdw>
                </a:effectLst>
              </a:rPr>
              <a:t>año</a:t>
            </a:r>
            <a:r>
              <a:rPr lang="en-US" sz="4000" dirty="0" smtClean="0">
                <a:solidFill>
                  <a:srgbClr val="0F82D2"/>
                </a:solidFill>
                <a:effectLst>
                  <a:outerShdw blurRad="50800" dist="50800" dir="5400000" algn="ctr" rotWithShape="0">
                    <a:schemeClr val="bg1"/>
                  </a:outerShdw>
                </a:effectLst>
              </a:rPr>
              <a:t> se </a:t>
            </a:r>
            <a:r>
              <a:rPr lang="en-US" sz="4000" dirty="0" err="1" smtClean="0">
                <a:solidFill>
                  <a:srgbClr val="0F82D2"/>
                </a:solidFill>
                <a:effectLst>
                  <a:outerShdw blurRad="50800" dist="50800" dir="5400000" algn="ctr" rotWithShape="0">
                    <a:schemeClr val="bg1"/>
                  </a:outerShdw>
                </a:effectLst>
              </a:rPr>
              <a:t>crean</a:t>
            </a:r>
            <a:r>
              <a:rPr lang="en-US" sz="4000" dirty="0" smtClean="0">
                <a:solidFill>
                  <a:srgbClr val="0F82D2"/>
                </a:solidFill>
                <a:effectLst>
                  <a:outerShdw blurRad="50800" dist="50800" dir="5400000" algn="ctr" rotWithShape="0">
                    <a:schemeClr val="bg1"/>
                  </a:outerShdw>
                </a:effectLst>
              </a:rPr>
              <a:t> en el </a:t>
            </a:r>
            <a:r>
              <a:rPr lang="en-US" sz="4000" dirty="0" err="1" smtClean="0">
                <a:solidFill>
                  <a:srgbClr val="0F82D2"/>
                </a:solidFill>
                <a:effectLst>
                  <a:outerShdw blurRad="50800" dist="50800" dir="5400000" algn="ctr" rotWithShape="0">
                    <a:schemeClr val="bg1"/>
                  </a:outerShdw>
                </a:effectLst>
              </a:rPr>
              <a:t>mundo</a:t>
            </a:r>
            <a:r>
              <a:rPr lang="en-US" sz="4000" dirty="0" smtClean="0">
                <a:solidFill>
                  <a:srgbClr val="0F82D2"/>
                </a:solidFill>
                <a:effectLst>
                  <a:outerShdw blurRad="50800" dist="50800" dir="5400000" algn="ctr" rotWithShape="0">
                    <a:schemeClr val="bg1"/>
                  </a:outerShdw>
                </a:effectLst>
              </a:rPr>
              <a:t> </a:t>
            </a:r>
            <a:r>
              <a:rPr lang="en-US" sz="4000" dirty="0" err="1">
                <a:solidFill>
                  <a:srgbClr val="0F82D2"/>
                </a:solidFill>
                <a:effectLst>
                  <a:outerShdw blurRad="50800" dist="50800" dir="5400000" algn="ctr" rotWithShape="0">
                    <a:schemeClr val="bg1"/>
                  </a:outerShdw>
                </a:effectLst>
              </a:rPr>
              <a:t>m</a:t>
            </a:r>
            <a:r>
              <a:rPr lang="en-US" sz="4000" dirty="0" err="1" smtClean="0">
                <a:solidFill>
                  <a:srgbClr val="0F82D2"/>
                </a:solidFill>
                <a:effectLst>
                  <a:outerShdw blurRad="50800" dist="50800" dir="5400000" algn="ctr" rotWithShape="0">
                    <a:schemeClr val="bg1"/>
                  </a:outerShdw>
                </a:effectLst>
              </a:rPr>
              <a:t>ás</a:t>
            </a:r>
            <a:r>
              <a:rPr lang="en-US" sz="4000" dirty="0" smtClean="0">
                <a:solidFill>
                  <a:srgbClr val="0F82D2"/>
                </a:solidFill>
                <a:effectLst>
                  <a:outerShdw blurRad="50800" dist="50800" dir="5400000" algn="ctr" rotWithShape="0">
                    <a:schemeClr val="bg1"/>
                  </a:outerShdw>
                </a:effectLst>
              </a:rPr>
              <a:t> de </a:t>
            </a:r>
            <a:r>
              <a:rPr lang="en-US" sz="4000" dirty="0" smtClean="0">
                <a:solidFill>
                  <a:srgbClr val="EC671C"/>
                </a:solidFill>
                <a:effectLst>
                  <a:outerShdw blurRad="50800" dist="50800" dir="5400000" algn="ctr" rotWithShape="0">
                    <a:schemeClr val="bg1"/>
                  </a:outerShdw>
                </a:effectLst>
              </a:rPr>
              <a:t>1.5 </a:t>
            </a:r>
            <a:r>
              <a:rPr lang="en-US" sz="4000" dirty="0" err="1" smtClean="0">
                <a:solidFill>
                  <a:srgbClr val="EC671C"/>
                </a:solidFill>
                <a:effectLst>
                  <a:outerShdw blurRad="50800" dist="50800" dir="5400000" algn="ctr" rotWithShape="0">
                    <a:schemeClr val="bg1"/>
                  </a:outerShdw>
                </a:effectLst>
              </a:rPr>
              <a:t>millones</a:t>
            </a:r>
            <a:r>
              <a:rPr lang="en-US" sz="4000" dirty="0" smtClean="0">
                <a:solidFill>
                  <a:srgbClr val="EC671C"/>
                </a:solidFill>
                <a:effectLst>
                  <a:outerShdw blurRad="50800" dist="50800" dir="5400000" algn="ctr" rotWithShape="0">
                    <a:schemeClr val="bg1"/>
                  </a:outerShdw>
                </a:effectLst>
              </a:rPr>
              <a:t> </a:t>
            </a:r>
            <a:r>
              <a:rPr lang="en-US" sz="4000" dirty="0" smtClean="0">
                <a:solidFill>
                  <a:srgbClr val="0F82D2"/>
                </a:solidFill>
                <a:effectLst>
                  <a:outerShdw blurRad="50800" dist="50800" dir="5400000" algn="ctr" rotWithShape="0">
                    <a:schemeClr val="bg1"/>
                  </a:outerShdw>
                </a:effectLst>
              </a:rPr>
              <a:t>de </a:t>
            </a:r>
            <a:r>
              <a:rPr lang="en-US" sz="4000" dirty="0" err="1" smtClean="0">
                <a:solidFill>
                  <a:srgbClr val="0F82D2"/>
                </a:solidFill>
                <a:effectLst>
                  <a:outerShdw blurRad="50800" dist="50800" dir="5400000" algn="ctr" rotWithShape="0">
                    <a:schemeClr val="bg1"/>
                  </a:outerShdw>
                </a:effectLst>
              </a:rPr>
              <a:t>nuevos</a:t>
            </a:r>
            <a:r>
              <a:rPr lang="en-US" sz="4000" dirty="0" smtClean="0">
                <a:solidFill>
                  <a:srgbClr val="0F82D2"/>
                </a:solidFill>
                <a:effectLst>
                  <a:outerShdw blurRad="50800" dist="50800" dir="5400000" algn="ctr" rotWithShape="0">
                    <a:schemeClr val="bg1"/>
                  </a:outerShdw>
                </a:effectLst>
              </a:rPr>
              <a:t> </a:t>
            </a:r>
            <a:r>
              <a:rPr lang="en-US" sz="4000" dirty="0" err="1" smtClean="0">
                <a:solidFill>
                  <a:srgbClr val="0F82D2"/>
                </a:solidFill>
                <a:effectLst>
                  <a:outerShdw blurRad="50800" dist="50800" dir="5400000" algn="ctr" rotWithShape="0">
                    <a:schemeClr val="bg1"/>
                  </a:outerShdw>
                </a:effectLst>
              </a:rPr>
              <a:t>puestos</a:t>
            </a:r>
            <a:r>
              <a:rPr lang="en-US" sz="4000" dirty="0" smtClean="0">
                <a:solidFill>
                  <a:srgbClr val="0F82D2"/>
                </a:solidFill>
                <a:effectLst>
                  <a:outerShdw blurRad="50800" dist="50800" dir="5400000" algn="ctr" rotWithShape="0">
                    <a:schemeClr val="bg1"/>
                  </a:outerShdw>
                </a:effectLst>
              </a:rPr>
              <a:t> de </a:t>
            </a:r>
            <a:r>
              <a:rPr lang="en-US" sz="4000" dirty="0" err="1">
                <a:solidFill>
                  <a:srgbClr val="C00000"/>
                </a:solidFill>
                <a:effectLst>
                  <a:outerShdw blurRad="50800" dist="50800" dir="5400000" algn="ctr" rotWithShape="0">
                    <a:schemeClr val="bg1"/>
                  </a:outerShdw>
                </a:effectLst>
                <a:latin typeface="+mn-lt"/>
                <a:ea typeface="+mn-ea"/>
                <a:cs typeface="+mn-cs"/>
              </a:rPr>
              <a:t>Directores</a:t>
            </a:r>
            <a:r>
              <a:rPr lang="en-US" sz="4000" dirty="0" smtClean="0">
                <a:solidFill>
                  <a:srgbClr val="0F82D2"/>
                </a:solidFill>
                <a:effectLst>
                  <a:outerShdw blurRad="50800" dist="50800" dir="5400000" algn="ctr" rotWithShape="0">
                    <a:schemeClr val="bg1"/>
                  </a:outerShdw>
                </a:effectLst>
              </a:rPr>
              <a:t> </a:t>
            </a:r>
            <a:r>
              <a:rPr lang="en-US" sz="4000" dirty="0">
                <a:solidFill>
                  <a:srgbClr val="C00000"/>
                </a:solidFill>
                <a:effectLst>
                  <a:outerShdw blurRad="50800" dist="50800" dir="5400000" algn="ctr" rotWithShape="0">
                    <a:schemeClr val="bg1"/>
                  </a:outerShdw>
                </a:effectLst>
                <a:latin typeface="+mn-lt"/>
                <a:ea typeface="+mn-ea"/>
                <a:cs typeface="+mn-cs"/>
              </a:rPr>
              <a:t>de </a:t>
            </a:r>
            <a:r>
              <a:rPr lang="en-US" sz="4000" dirty="0" err="1">
                <a:solidFill>
                  <a:srgbClr val="C00000"/>
                </a:solidFill>
                <a:effectLst>
                  <a:outerShdw blurRad="50800" dist="50800" dir="5400000" algn="ctr" rotWithShape="0">
                    <a:schemeClr val="bg1"/>
                  </a:outerShdw>
                </a:effectLst>
                <a:latin typeface="+mn-lt"/>
                <a:ea typeface="+mn-ea"/>
                <a:cs typeface="+mn-cs"/>
              </a:rPr>
              <a:t>Proyectos</a:t>
            </a:r>
            <a:endParaRPr lang="en-US" sz="4000" dirty="0">
              <a:solidFill>
                <a:srgbClr val="C00000"/>
              </a:solidFill>
              <a:effectLst>
                <a:outerShdw blurRad="50800" dist="50800" dir="5400000" algn="ctr" rotWithShape="0">
                  <a:schemeClr val="bg1"/>
                </a:outerShdw>
              </a:effectLst>
              <a:latin typeface="+mn-lt"/>
              <a:ea typeface="+mn-ea"/>
              <a:cs typeface="+mn-cs"/>
            </a:endParaRPr>
          </a:p>
        </p:txBody>
      </p:sp>
      <p:pic>
        <p:nvPicPr>
          <p:cNvPr id="2" name="Picture 1"/>
          <p:cNvPicPr>
            <a:picLocks noChangeAspect="1"/>
          </p:cNvPicPr>
          <p:nvPr/>
        </p:nvPicPr>
        <p:blipFill>
          <a:blip r:embed="rId4"/>
          <a:stretch>
            <a:fillRect/>
          </a:stretch>
        </p:blipFill>
        <p:spPr>
          <a:xfrm>
            <a:off x="3454834" y="4160136"/>
            <a:ext cx="3789102" cy="1331927"/>
          </a:xfrm>
          <a:prstGeom prst="rect">
            <a:avLst/>
          </a:prstGeom>
        </p:spPr>
      </p:pic>
      <p:pic>
        <p:nvPicPr>
          <p:cNvPr id="3" name="Picture 2"/>
          <p:cNvPicPr>
            <a:picLocks noChangeAspect="1"/>
          </p:cNvPicPr>
          <p:nvPr/>
        </p:nvPicPr>
        <p:blipFill>
          <a:blip r:embed="rId5"/>
          <a:stretch>
            <a:fillRect/>
          </a:stretch>
        </p:blipFill>
        <p:spPr>
          <a:xfrm>
            <a:off x="1577757" y="3890978"/>
            <a:ext cx="1446320" cy="1870241"/>
          </a:xfrm>
          <a:prstGeom prst="rect">
            <a:avLst/>
          </a:prstGeom>
        </p:spPr>
      </p:pic>
    </p:spTree>
    <p:extLst>
      <p:ext uri="{BB962C8B-B14F-4D97-AF65-F5344CB8AC3E}">
        <p14:creationId xmlns:p14="http://schemas.microsoft.com/office/powerpoint/2010/main" val="585569771"/>
      </p:ext>
    </p:extLst>
  </p:cSld>
  <p:clrMapOvr>
    <a:masterClrMapping/>
  </p:clrMapOvr>
  <p:transition spd="slow">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clrChange>
              <a:clrFrom>
                <a:srgbClr val="FEFEFE"/>
              </a:clrFrom>
              <a:clrTo>
                <a:srgbClr val="FEFEFE">
                  <a:alpha val="0"/>
                </a:srgbClr>
              </a:clrTo>
            </a:clrChange>
            <a:duotone>
              <a:schemeClr val="accent1">
                <a:shade val="45000"/>
                <a:satMod val="135000"/>
              </a:schemeClr>
              <a:prstClr val="white"/>
            </a:duotone>
            <a:alphaModFix amt="50000"/>
          </a:blip>
          <a:stretch>
            <a:fillRect/>
          </a:stretch>
        </p:blipFill>
        <p:spPr>
          <a:xfrm>
            <a:off x="0" y="1628800"/>
            <a:ext cx="9121013" cy="4669487"/>
          </a:xfrm>
          <a:prstGeom prst="rect">
            <a:avLst/>
          </a:prstGeom>
        </p:spPr>
      </p:pic>
      <p:sp>
        <p:nvSpPr>
          <p:cNvPr id="2" name="Title 1"/>
          <p:cNvSpPr>
            <a:spLocks noGrp="1"/>
          </p:cNvSpPr>
          <p:nvPr>
            <p:ph type="title"/>
          </p:nvPr>
        </p:nvSpPr>
        <p:spPr>
          <a:xfrm>
            <a:off x="617156" y="1412776"/>
            <a:ext cx="7886700" cy="893615"/>
          </a:xfrm>
          <a:prstGeom prst="rect">
            <a:avLst/>
          </a:prstGeom>
        </p:spPr>
        <p:txBody>
          <a:bodyPr>
            <a:noAutofit/>
          </a:bodyPr>
          <a:lstStyle/>
          <a:p>
            <a:pPr algn="ctr"/>
            <a:r>
              <a:rPr lang="en-US" sz="4800" b="1" i="1" dirty="0">
                <a:solidFill>
                  <a:srgbClr val="0F82D2"/>
                </a:solidFill>
                <a:effectLst>
                  <a:outerShdw blurRad="50800" dist="50800" dir="5400000" algn="ctr" rotWithShape="0">
                    <a:schemeClr val="bg1"/>
                  </a:outerShdw>
                </a:effectLst>
                <a:latin typeface="+mj-lt"/>
                <a:ea typeface="+mj-ea"/>
                <a:cs typeface="+mj-cs"/>
              </a:rPr>
              <a:t>El</a:t>
            </a:r>
            <a:r>
              <a:rPr lang="en-US" sz="4400" i="1" dirty="0" smtClean="0">
                <a:effectLst>
                  <a:outerShdw blurRad="50800" dist="50800" dir="5400000" algn="ctr" rotWithShape="0">
                    <a:schemeClr val="bg1"/>
                  </a:outerShdw>
                </a:effectLst>
              </a:rPr>
              <a:t> </a:t>
            </a:r>
            <a:r>
              <a:rPr lang="en-US" sz="4400" b="1" i="1" dirty="0" smtClean="0">
                <a:solidFill>
                  <a:srgbClr val="EC671C"/>
                </a:solidFill>
                <a:effectLst>
                  <a:outerShdw blurRad="50800" dist="50800" dir="5400000" algn="ctr" rotWithShape="0">
                    <a:schemeClr val="bg1"/>
                  </a:outerShdw>
                </a:effectLst>
              </a:rPr>
              <a:t>83%</a:t>
            </a:r>
            <a:r>
              <a:rPr lang="en-US" sz="4400" b="1" i="1" dirty="0" smtClean="0">
                <a:effectLst>
                  <a:outerShdw blurRad="50800" dist="50800" dir="5400000" algn="ctr" rotWithShape="0">
                    <a:schemeClr val="bg1"/>
                  </a:outerShdw>
                </a:effectLst>
              </a:rPr>
              <a:t> </a:t>
            </a:r>
            <a:r>
              <a:rPr lang="en-US" sz="4800" b="1" i="1" dirty="0">
                <a:solidFill>
                  <a:srgbClr val="0F82D2"/>
                </a:solidFill>
                <a:effectLst>
                  <a:outerShdw blurRad="50800" dist="50800" dir="5400000" algn="ctr" rotWithShape="0">
                    <a:schemeClr val="bg1"/>
                  </a:outerShdw>
                </a:effectLst>
                <a:latin typeface="+mj-lt"/>
                <a:ea typeface="+mj-ea"/>
                <a:cs typeface="+mj-cs"/>
              </a:rPr>
              <a:t>de </a:t>
            </a:r>
            <a:r>
              <a:rPr lang="en-US" sz="4800" b="1" i="1" dirty="0" err="1">
                <a:solidFill>
                  <a:srgbClr val="0F82D2"/>
                </a:solidFill>
                <a:effectLst>
                  <a:outerShdw blurRad="50800" dist="50800" dir="5400000" algn="ctr" rotWithShape="0">
                    <a:schemeClr val="bg1"/>
                  </a:outerShdw>
                </a:effectLst>
                <a:latin typeface="+mj-lt"/>
                <a:ea typeface="+mj-ea"/>
                <a:cs typeface="+mj-cs"/>
              </a:rPr>
              <a:t>las</a:t>
            </a:r>
            <a:r>
              <a:rPr lang="en-US" sz="4800" b="1" i="1" dirty="0">
                <a:solidFill>
                  <a:srgbClr val="0F82D2"/>
                </a:solidFill>
                <a:effectLst>
                  <a:outerShdw blurRad="50800" dist="50800" dir="5400000" algn="ctr" rotWithShape="0">
                    <a:schemeClr val="bg1"/>
                  </a:outerShdw>
                </a:effectLst>
                <a:latin typeface="+mj-lt"/>
                <a:ea typeface="+mj-ea"/>
                <a:cs typeface="+mj-cs"/>
              </a:rPr>
              <a:t> </a:t>
            </a:r>
            <a:r>
              <a:rPr lang="en-US" sz="4800" b="1" i="1" dirty="0" err="1">
                <a:solidFill>
                  <a:srgbClr val="0F82D2"/>
                </a:solidFill>
                <a:effectLst>
                  <a:outerShdw blurRad="50800" dist="50800" dir="5400000" algn="ctr" rotWithShape="0">
                    <a:schemeClr val="bg1"/>
                  </a:outerShdw>
                </a:effectLst>
                <a:latin typeface="+mj-lt"/>
                <a:ea typeface="+mj-ea"/>
                <a:cs typeface="+mj-cs"/>
              </a:rPr>
              <a:t>organizaciones</a:t>
            </a:r>
            <a:r>
              <a:rPr lang="en-US" sz="4800" b="1" i="1" dirty="0">
                <a:solidFill>
                  <a:srgbClr val="0F82D2"/>
                </a:solidFill>
                <a:effectLst>
                  <a:outerShdw blurRad="50800" dist="50800" dir="5400000" algn="ctr" rotWithShape="0">
                    <a:schemeClr val="bg1"/>
                  </a:outerShdw>
                </a:effectLst>
                <a:latin typeface="+mj-lt"/>
                <a:ea typeface="+mj-ea"/>
                <a:cs typeface="+mj-cs"/>
              </a:rPr>
              <a:t> </a:t>
            </a:r>
            <a:r>
              <a:rPr lang="en-US" sz="4800" b="1" i="1" dirty="0" err="1">
                <a:solidFill>
                  <a:srgbClr val="0F82D2"/>
                </a:solidFill>
                <a:effectLst>
                  <a:outerShdw blurRad="50800" dist="50800" dir="5400000" algn="ctr" rotWithShape="0">
                    <a:schemeClr val="bg1"/>
                  </a:outerShdw>
                </a:effectLst>
                <a:latin typeface="+mj-lt"/>
                <a:ea typeface="+mj-ea"/>
                <a:cs typeface="+mj-cs"/>
              </a:rPr>
              <a:t>tiene</a:t>
            </a:r>
            <a:r>
              <a:rPr lang="en-US" sz="4800" b="1" i="1" dirty="0">
                <a:solidFill>
                  <a:srgbClr val="0F82D2"/>
                </a:solidFill>
                <a:effectLst>
                  <a:outerShdw blurRad="50800" dist="50800" dir="5400000" algn="ctr" rotWithShape="0">
                    <a:schemeClr val="bg1"/>
                  </a:outerShdw>
                </a:effectLst>
                <a:latin typeface="+mj-lt"/>
                <a:ea typeface="+mj-ea"/>
                <a:cs typeface="+mj-cs"/>
              </a:rPr>
              <a:t> </a:t>
            </a:r>
            <a:r>
              <a:rPr lang="en-US" sz="4800" b="1" i="1" dirty="0" err="1">
                <a:solidFill>
                  <a:srgbClr val="0F82D2"/>
                </a:solidFill>
                <a:effectLst>
                  <a:outerShdw blurRad="50800" dist="50800" dir="5400000" algn="ctr" rotWithShape="0">
                    <a:schemeClr val="bg1"/>
                  </a:outerShdw>
                </a:effectLst>
                <a:latin typeface="+mj-lt"/>
                <a:ea typeface="+mj-ea"/>
                <a:cs typeface="+mj-cs"/>
              </a:rPr>
              <a:t>dificultad</a:t>
            </a:r>
            <a:r>
              <a:rPr lang="en-US" sz="4800" b="1" i="1" dirty="0">
                <a:solidFill>
                  <a:srgbClr val="0F82D2"/>
                </a:solidFill>
                <a:effectLst>
                  <a:outerShdw blurRad="50800" dist="50800" dir="5400000" algn="ctr" rotWithShape="0">
                    <a:schemeClr val="bg1"/>
                  </a:outerShdw>
                </a:effectLst>
                <a:latin typeface="+mj-lt"/>
                <a:ea typeface="+mj-ea"/>
                <a:cs typeface="+mj-cs"/>
              </a:rPr>
              <a:t> </a:t>
            </a:r>
            <a:r>
              <a:rPr lang="en-US" sz="4800" b="1" i="1" dirty="0" err="1">
                <a:solidFill>
                  <a:srgbClr val="0F82D2"/>
                </a:solidFill>
                <a:effectLst>
                  <a:outerShdw blurRad="50800" dist="50800" dir="5400000" algn="ctr" rotWithShape="0">
                    <a:schemeClr val="bg1"/>
                  </a:outerShdw>
                </a:effectLst>
                <a:latin typeface="+mj-lt"/>
                <a:ea typeface="+mj-ea"/>
                <a:cs typeface="+mj-cs"/>
              </a:rPr>
              <a:t>para</a:t>
            </a:r>
            <a:r>
              <a:rPr lang="en-US" sz="4800" b="1" i="1" dirty="0">
                <a:solidFill>
                  <a:srgbClr val="0F82D2"/>
                </a:solidFill>
                <a:effectLst>
                  <a:outerShdw blurRad="50800" dist="50800" dir="5400000" algn="ctr" rotWithShape="0">
                    <a:schemeClr val="bg1"/>
                  </a:outerShdw>
                </a:effectLst>
                <a:latin typeface="+mj-lt"/>
                <a:ea typeface="+mj-ea"/>
                <a:cs typeface="+mj-cs"/>
              </a:rPr>
              <a:t> </a:t>
            </a:r>
            <a:r>
              <a:rPr lang="en-US" sz="4800" b="1" i="1" dirty="0" err="1">
                <a:solidFill>
                  <a:srgbClr val="0F82D2"/>
                </a:solidFill>
                <a:effectLst>
                  <a:outerShdw blurRad="50800" dist="50800" dir="5400000" algn="ctr" rotWithShape="0">
                    <a:schemeClr val="bg1"/>
                  </a:outerShdw>
                </a:effectLst>
                <a:latin typeface="+mj-lt"/>
                <a:ea typeface="+mj-ea"/>
                <a:cs typeface="+mj-cs"/>
              </a:rPr>
              <a:t>conseguir</a:t>
            </a:r>
            <a:r>
              <a:rPr lang="en-US" sz="4800" b="1" i="1" dirty="0">
                <a:solidFill>
                  <a:srgbClr val="0F82D2"/>
                </a:solidFill>
                <a:effectLst>
                  <a:outerShdw blurRad="50800" dist="50800" dir="5400000" algn="ctr" rotWithShape="0">
                    <a:schemeClr val="bg1"/>
                  </a:outerShdw>
                </a:effectLst>
                <a:latin typeface="+mj-lt"/>
                <a:ea typeface="+mj-ea"/>
                <a:cs typeface="+mj-cs"/>
              </a:rPr>
              <a:t> </a:t>
            </a:r>
            <a:r>
              <a:rPr lang="en-US" sz="4800" b="1" i="1" dirty="0" err="1">
                <a:solidFill>
                  <a:srgbClr val="C00000"/>
                </a:solidFill>
                <a:effectLst>
                  <a:outerShdw blurRad="50800" dist="50800" dir="5400000" algn="ctr" rotWithShape="0">
                    <a:schemeClr val="bg1"/>
                  </a:outerShdw>
                </a:effectLst>
                <a:latin typeface="+mn-lt"/>
                <a:ea typeface="+mn-ea"/>
                <a:cs typeface="+mn-cs"/>
              </a:rPr>
              <a:t>Directores</a:t>
            </a:r>
            <a:r>
              <a:rPr lang="en-US" sz="4800" b="1" i="1" dirty="0">
                <a:solidFill>
                  <a:srgbClr val="EC671C"/>
                </a:solidFill>
                <a:effectLst>
                  <a:outerShdw blurRad="50800" dist="50800" dir="5400000" algn="ctr" rotWithShape="0">
                    <a:schemeClr val="bg1"/>
                  </a:outerShdw>
                </a:effectLst>
              </a:rPr>
              <a:t> </a:t>
            </a:r>
            <a:r>
              <a:rPr lang="en-US" sz="4800" b="1" i="1" dirty="0">
                <a:solidFill>
                  <a:srgbClr val="C00000"/>
                </a:solidFill>
                <a:effectLst>
                  <a:outerShdw blurRad="50800" dist="50800" dir="5400000" algn="ctr" rotWithShape="0">
                    <a:schemeClr val="bg1"/>
                  </a:outerShdw>
                </a:effectLst>
                <a:latin typeface="+mn-lt"/>
                <a:ea typeface="+mn-ea"/>
                <a:cs typeface="+mn-cs"/>
              </a:rPr>
              <a:t>de </a:t>
            </a:r>
            <a:r>
              <a:rPr lang="en-US" sz="4800" b="1" i="1" dirty="0" err="1">
                <a:solidFill>
                  <a:srgbClr val="C00000"/>
                </a:solidFill>
                <a:effectLst>
                  <a:outerShdw blurRad="50800" dist="50800" dir="5400000" algn="ctr" rotWithShape="0">
                    <a:schemeClr val="bg1"/>
                  </a:outerShdw>
                </a:effectLst>
                <a:latin typeface="+mn-lt"/>
                <a:ea typeface="+mn-ea"/>
                <a:cs typeface="+mn-cs"/>
              </a:rPr>
              <a:t>Proyectos</a:t>
            </a:r>
            <a:r>
              <a:rPr lang="en-US" sz="4800" b="1" i="1" dirty="0">
                <a:solidFill>
                  <a:srgbClr val="C00000"/>
                </a:solidFill>
                <a:effectLst>
                  <a:outerShdw blurRad="50800" dist="50800" dir="5400000" algn="ctr" rotWithShape="0">
                    <a:schemeClr val="bg1"/>
                  </a:outerShdw>
                </a:effectLst>
                <a:latin typeface="+mn-lt"/>
                <a:ea typeface="+mn-ea"/>
                <a:cs typeface="+mn-cs"/>
              </a:rPr>
              <a:t> </a:t>
            </a:r>
            <a:r>
              <a:rPr lang="en-US" sz="4800" b="1" i="1" dirty="0" err="1">
                <a:solidFill>
                  <a:srgbClr val="C00000"/>
                </a:solidFill>
                <a:effectLst>
                  <a:outerShdw blurRad="50800" dist="50800" dir="5400000" algn="ctr" rotWithShape="0">
                    <a:schemeClr val="bg1"/>
                  </a:outerShdw>
                </a:effectLst>
                <a:latin typeface="+mn-lt"/>
                <a:ea typeface="+mn-ea"/>
                <a:cs typeface="+mn-cs"/>
              </a:rPr>
              <a:t>calificados</a:t>
            </a:r>
            <a:endParaRPr lang="en-US" sz="4800" b="1" i="1" dirty="0">
              <a:solidFill>
                <a:srgbClr val="C00000"/>
              </a:solidFill>
              <a:effectLst>
                <a:outerShdw blurRad="50800" dist="50800" dir="5400000" algn="ctr" rotWithShape="0">
                  <a:schemeClr val="bg1"/>
                </a:outerShdw>
              </a:effectLst>
              <a:latin typeface="+mn-lt"/>
              <a:ea typeface="+mn-ea"/>
              <a:cs typeface="+mn-cs"/>
            </a:endParaRPr>
          </a:p>
        </p:txBody>
      </p:sp>
      <p:sp>
        <p:nvSpPr>
          <p:cNvPr id="4" name="3 Rectángulo"/>
          <p:cNvSpPr/>
          <p:nvPr/>
        </p:nvSpPr>
        <p:spPr>
          <a:xfrm>
            <a:off x="2590800" y="6032321"/>
            <a:ext cx="6400800" cy="276999"/>
          </a:xfrm>
          <a:prstGeom prst="rect">
            <a:avLst/>
          </a:prstGeom>
        </p:spPr>
        <p:txBody>
          <a:bodyPr wrap="square">
            <a:spAutoFit/>
          </a:bodyPr>
          <a:lstStyle/>
          <a:p>
            <a:pPr algn="r"/>
            <a:r>
              <a:rPr lang="en-US" sz="1200" kern="1200" dirty="0" err="1">
                <a:ea typeface="+mn-ea"/>
                <a:cs typeface="+mn-cs"/>
              </a:rPr>
              <a:t>Fuente</a:t>
            </a:r>
            <a:r>
              <a:rPr lang="en-US" sz="1200" kern="1200" dirty="0">
                <a:ea typeface="+mn-ea"/>
                <a:cs typeface="+mn-cs"/>
              </a:rPr>
              <a:t>: PMI </a:t>
            </a:r>
            <a:r>
              <a:rPr lang="en-US" sz="1200" kern="1200" dirty="0" smtClean="0">
                <a:ea typeface="+mn-ea"/>
                <a:cs typeface="+mn-cs"/>
              </a:rPr>
              <a:t>Building High Performance Project Talent, Julio 2013 </a:t>
            </a:r>
            <a:endParaRPr lang="en-US" sz="1200" kern="1200" dirty="0">
              <a:ea typeface="+mn-ea"/>
              <a:cs typeface="+mn-cs"/>
            </a:endParaRPr>
          </a:p>
        </p:txBody>
      </p:sp>
    </p:spTree>
    <p:extLst>
      <p:ext uri="{BB962C8B-B14F-4D97-AF65-F5344CB8AC3E}">
        <p14:creationId xmlns:p14="http://schemas.microsoft.com/office/powerpoint/2010/main" val="55951429"/>
      </p:ext>
    </p:extLst>
  </p:cSld>
  <p:clrMapOvr>
    <a:masterClrMapping/>
  </p:clrMapOvr>
  <p:transition spd="slow">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8150" y="1268760"/>
            <a:ext cx="7886700" cy="821705"/>
          </a:xfrm>
          <a:prstGeom prst="rect">
            <a:avLst/>
          </a:prstGeom>
        </p:spPr>
        <p:txBody>
          <a:bodyPr>
            <a:noAutofit/>
          </a:bodyPr>
          <a:lstStyle/>
          <a:p>
            <a:pPr algn="ctr"/>
            <a:r>
              <a:rPr lang="en-US" sz="4000" b="1" dirty="0" smtClean="0">
                <a:solidFill>
                  <a:srgbClr val="EC671C"/>
                </a:solidFill>
              </a:rPr>
              <a:t>¿</a:t>
            </a:r>
            <a:r>
              <a:rPr lang="en-US" sz="4000" b="1" dirty="0" err="1" smtClean="0">
                <a:solidFill>
                  <a:srgbClr val="EC671C"/>
                </a:solidFill>
              </a:rPr>
              <a:t>Cómo</a:t>
            </a:r>
            <a:r>
              <a:rPr lang="en-US" sz="4000" b="1" dirty="0" smtClean="0">
                <a:solidFill>
                  <a:srgbClr val="EC671C"/>
                </a:solidFill>
              </a:rPr>
              <a:t> </a:t>
            </a:r>
            <a:r>
              <a:rPr lang="en-US" sz="4000" b="1" dirty="0" err="1" smtClean="0">
                <a:solidFill>
                  <a:srgbClr val="EC671C"/>
                </a:solidFill>
              </a:rPr>
              <a:t>te</a:t>
            </a:r>
            <a:r>
              <a:rPr lang="en-US" sz="4000" b="1" dirty="0" smtClean="0">
                <a:solidFill>
                  <a:srgbClr val="EC671C"/>
                </a:solidFill>
              </a:rPr>
              <a:t> </a:t>
            </a:r>
            <a:r>
              <a:rPr lang="en-US" sz="4000" b="1" dirty="0" err="1" smtClean="0">
                <a:solidFill>
                  <a:srgbClr val="EC671C"/>
                </a:solidFill>
              </a:rPr>
              <a:t>estás</a:t>
            </a:r>
            <a:r>
              <a:rPr lang="en-US" sz="4000" b="1" dirty="0" smtClean="0">
                <a:solidFill>
                  <a:srgbClr val="EC671C"/>
                </a:solidFill>
              </a:rPr>
              <a:t> </a:t>
            </a:r>
            <a:r>
              <a:rPr lang="en-US" sz="4000" b="1" dirty="0" err="1" smtClean="0">
                <a:solidFill>
                  <a:srgbClr val="EC671C"/>
                </a:solidFill>
              </a:rPr>
              <a:t>preparando</a:t>
            </a:r>
            <a:r>
              <a:rPr lang="en-US" sz="4000" b="1" dirty="0" smtClean="0">
                <a:solidFill>
                  <a:srgbClr val="EC671C"/>
                </a:solidFill>
              </a:rPr>
              <a:t>?</a:t>
            </a:r>
            <a:endParaRPr lang="en-US" sz="4000" b="1" dirty="0">
              <a:solidFill>
                <a:srgbClr val="EC671C"/>
              </a:solidFill>
            </a:endParaRPr>
          </a:p>
        </p:txBody>
      </p:sp>
      <p:pic>
        <p:nvPicPr>
          <p:cNvPr id="3" name="Picture 2"/>
          <p:cNvPicPr>
            <a:picLocks noChangeAspect="1"/>
          </p:cNvPicPr>
          <p:nvPr/>
        </p:nvPicPr>
        <p:blipFill>
          <a:blip r:embed="rId2">
            <a:clrChange>
              <a:clrFrom>
                <a:srgbClr val="FFFFFF"/>
              </a:clrFrom>
              <a:clrTo>
                <a:srgbClr val="FFFFFF">
                  <a:alpha val="0"/>
                </a:srgbClr>
              </a:clrTo>
            </a:clrChange>
          </a:blip>
          <a:stretch>
            <a:fillRect/>
          </a:stretch>
        </p:blipFill>
        <p:spPr>
          <a:xfrm>
            <a:off x="-63500" y="2276872"/>
            <a:ext cx="9207500" cy="3971032"/>
          </a:xfrm>
          <a:prstGeom prst="rect">
            <a:avLst/>
          </a:prstGeom>
        </p:spPr>
      </p:pic>
      <p:sp>
        <p:nvSpPr>
          <p:cNvPr id="6" name="Rectangle 7"/>
          <p:cNvSpPr>
            <a:spLocks noChangeArrowheads="1"/>
          </p:cNvSpPr>
          <p:nvPr/>
        </p:nvSpPr>
        <p:spPr bwMode="auto">
          <a:xfrm>
            <a:off x="8115300" y="6526213"/>
            <a:ext cx="419100" cy="304800"/>
          </a:xfrm>
          <a:prstGeom prst="rect">
            <a:avLst/>
          </a:prstGeom>
          <a:noFill/>
          <a:ln w="9525">
            <a:noFill/>
            <a:miter lim="800000"/>
            <a:headEnd/>
            <a:tailEnd/>
          </a:ln>
        </p:spPr>
        <p:txBody>
          <a:bodyPr anchor="ctr"/>
          <a:lstStyle/>
          <a:p>
            <a:pPr algn="r" eaLnBrk="0" hangingPunct="0"/>
            <a:fld id="{F9FE6994-A869-4B03-AF35-70148A1D254A}" type="slidenum">
              <a:rPr lang="en-US" sz="1000">
                <a:solidFill>
                  <a:srgbClr val="FFFFFF"/>
                </a:solidFill>
              </a:rPr>
              <a:pPr algn="r" eaLnBrk="0" hangingPunct="0"/>
              <a:t>37</a:t>
            </a:fld>
            <a:endParaRPr lang="en-US" sz="1000" dirty="0">
              <a:solidFill>
                <a:srgbClr val="455560"/>
              </a:solidFill>
            </a:endParaRPr>
          </a:p>
        </p:txBody>
      </p:sp>
    </p:spTree>
    <p:extLst>
      <p:ext uri="{BB962C8B-B14F-4D97-AF65-F5344CB8AC3E}">
        <p14:creationId xmlns:p14="http://schemas.microsoft.com/office/powerpoint/2010/main" val="335302263"/>
      </p:ext>
    </p:extLst>
  </p:cSld>
  <p:clrMapOvr>
    <a:masterClrMapping/>
  </p:clrMapOvr>
  <p:transition spd="slow">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638056" y="1295400"/>
            <a:ext cx="3505944" cy="5105400"/>
          </a:xfrm>
          <a:prstGeom prst="rect">
            <a:avLst/>
          </a:prstGeom>
        </p:spPr>
      </p:pic>
      <p:pic>
        <p:nvPicPr>
          <p:cNvPr id="9" name="Picture 8" descr="pmco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638800"/>
            <a:ext cx="762001" cy="515888"/>
          </a:xfrm>
          <a:prstGeom prst="rect">
            <a:avLst/>
          </a:prstGeom>
        </p:spPr>
      </p:pic>
      <p:sp>
        <p:nvSpPr>
          <p:cNvPr id="12" name="4 Rectángulo"/>
          <p:cNvSpPr>
            <a:spLocks noChangeArrowheads="1"/>
          </p:cNvSpPr>
          <p:nvPr/>
        </p:nvSpPr>
        <p:spPr bwMode="auto">
          <a:xfrm>
            <a:off x="685800" y="3733800"/>
            <a:ext cx="4038600" cy="9694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nSpc>
                <a:spcPct val="150000"/>
              </a:lnSpc>
              <a:tabLst>
                <a:tab pos="1249363" algn="l"/>
              </a:tabLst>
            </a:pPr>
            <a:r>
              <a:rPr lang="es-ES" b="1" dirty="0" err="1" smtClean="0">
                <a:solidFill>
                  <a:srgbClr val="084166"/>
                </a:solidFill>
              </a:rPr>
              <a:t>Cecilia.Boggi@mentor.pmi.org</a:t>
            </a:r>
            <a:endParaRPr lang="es-ES" b="1" dirty="0">
              <a:solidFill>
                <a:srgbClr val="084166"/>
              </a:solidFill>
            </a:endParaRPr>
          </a:p>
          <a:p>
            <a:pPr>
              <a:lnSpc>
                <a:spcPct val="150000"/>
              </a:lnSpc>
              <a:tabLst>
                <a:tab pos="1249363" algn="l"/>
              </a:tabLst>
            </a:pPr>
            <a:endParaRPr lang="es-ES" sz="2000" b="1" dirty="0">
              <a:solidFill>
                <a:srgbClr val="084166"/>
              </a:solidFill>
            </a:endParaRPr>
          </a:p>
        </p:txBody>
      </p:sp>
      <p:pic>
        <p:nvPicPr>
          <p:cNvPr id="13"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 y="4343400"/>
            <a:ext cx="360362"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8450" y="4764088"/>
            <a:ext cx="360363"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 name="7 Rectángulo"/>
          <p:cNvSpPr>
            <a:spLocks noChangeArrowheads="1"/>
          </p:cNvSpPr>
          <p:nvPr/>
        </p:nvSpPr>
        <p:spPr bwMode="auto">
          <a:xfrm>
            <a:off x="698500" y="4191000"/>
            <a:ext cx="7150100" cy="23129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nSpc>
                <a:spcPct val="150000"/>
              </a:lnSpc>
              <a:spcBef>
                <a:spcPct val="15000"/>
              </a:spcBef>
            </a:pPr>
            <a:r>
              <a:rPr lang="en-US" b="1" dirty="0" err="1" smtClean="0">
                <a:solidFill>
                  <a:srgbClr val="084166"/>
                </a:solidFill>
                <a:latin typeface="Trebuchet MS" charset="0"/>
              </a:rPr>
              <a:t>www.linkedin.com</a:t>
            </a:r>
            <a:r>
              <a:rPr lang="en-US" b="1" dirty="0">
                <a:solidFill>
                  <a:srgbClr val="084166"/>
                </a:solidFill>
                <a:latin typeface="Trebuchet MS" charset="0"/>
              </a:rPr>
              <a:t>/in/</a:t>
            </a:r>
            <a:r>
              <a:rPr lang="en-US" b="1" dirty="0" err="1">
                <a:solidFill>
                  <a:srgbClr val="084166"/>
                </a:solidFill>
                <a:latin typeface="Trebuchet MS" charset="0"/>
              </a:rPr>
              <a:t>ceciliaboggi</a:t>
            </a:r>
            <a:endParaRPr lang="en-US" b="1" dirty="0">
              <a:solidFill>
                <a:srgbClr val="084166"/>
              </a:solidFill>
              <a:latin typeface="Trebuchet MS" charset="0"/>
            </a:endParaRPr>
          </a:p>
          <a:p>
            <a:pPr>
              <a:lnSpc>
                <a:spcPct val="150000"/>
              </a:lnSpc>
              <a:spcBef>
                <a:spcPct val="15000"/>
              </a:spcBef>
            </a:pPr>
            <a:r>
              <a:rPr lang="en-US" b="1" dirty="0" smtClean="0">
                <a:solidFill>
                  <a:srgbClr val="084166"/>
                </a:solidFill>
                <a:latin typeface="Trebuchet MS" charset="0"/>
              </a:rPr>
              <a:t>@</a:t>
            </a:r>
            <a:r>
              <a:rPr lang="en-US" b="1" dirty="0" err="1" smtClean="0">
                <a:solidFill>
                  <a:srgbClr val="084166"/>
                </a:solidFill>
                <a:latin typeface="Trebuchet MS" charset="0"/>
              </a:rPr>
              <a:t>ceciliaboggi</a:t>
            </a:r>
            <a:endParaRPr lang="en-US" b="1" dirty="0" smtClean="0">
              <a:solidFill>
                <a:srgbClr val="084166"/>
              </a:solidFill>
              <a:latin typeface="Trebuchet MS" charset="0"/>
            </a:endParaRPr>
          </a:p>
          <a:p>
            <a:pPr>
              <a:lnSpc>
                <a:spcPct val="150000"/>
              </a:lnSpc>
              <a:spcBef>
                <a:spcPct val="15000"/>
              </a:spcBef>
            </a:pPr>
            <a:r>
              <a:rPr lang="en-US" b="1" dirty="0" err="1" smtClean="0">
                <a:solidFill>
                  <a:srgbClr val="084166"/>
                </a:solidFill>
                <a:latin typeface="Trebuchet MS" charset="0"/>
              </a:rPr>
              <a:t>ceciliaboggi</a:t>
            </a:r>
            <a:endParaRPr lang="en-US" b="1" dirty="0" smtClean="0">
              <a:solidFill>
                <a:srgbClr val="084166"/>
              </a:solidFill>
              <a:latin typeface="Trebuchet MS" charset="0"/>
            </a:endParaRPr>
          </a:p>
          <a:p>
            <a:pPr>
              <a:lnSpc>
                <a:spcPct val="150000"/>
              </a:lnSpc>
              <a:spcBef>
                <a:spcPct val="15000"/>
              </a:spcBef>
            </a:pPr>
            <a:r>
              <a:rPr lang="en-US" b="1" dirty="0" err="1">
                <a:solidFill>
                  <a:srgbClr val="084166"/>
                </a:solidFill>
                <a:latin typeface="Trebuchet MS" charset="0"/>
              </a:rPr>
              <a:t>www.projectmanagement.com</a:t>
            </a:r>
            <a:r>
              <a:rPr lang="en-US" b="1" dirty="0">
                <a:solidFill>
                  <a:srgbClr val="084166"/>
                </a:solidFill>
                <a:latin typeface="Trebuchet MS" charset="0"/>
              </a:rPr>
              <a:t>/profile/</a:t>
            </a:r>
            <a:r>
              <a:rPr lang="en-US" b="1" dirty="0" err="1">
                <a:solidFill>
                  <a:srgbClr val="084166"/>
                </a:solidFill>
                <a:latin typeface="Trebuchet MS" charset="0"/>
              </a:rPr>
              <a:t>ceciliaboggi</a:t>
            </a:r>
            <a:endParaRPr lang="es-CR" b="1" dirty="0">
              <a:solidFill>
                <a:srgbClr val="084166"/>
              </a:solidFill>
              <a:latin typeface="Trebuchet MS" charset="0"/>
            </a:endParaRPr>
          </a:p>
          <a:p>
            <a:pPr>
              <a:lnSpc>
                <a:spcPct val="150000"/>
              </a:lnSpc>
              <a:spcBef>
                <a:spcPct val="15000"/>
              </a:spcBef>
            </a:pPr>
            <a:endParaRPr lang="en-US" b="1" dirty="0">
              <a:solidFill>
                <a:srgbClr val="084166"/>
              </a:solidFill>
              <a:latin typeface="Trebuchet MS" charset="0"/>
            </a:endParaRPr>
          </a:p>
        </p:txBody>
      </p:sp>
      <p:pic>
        <p:nvPicPr>
          <p:cNvPr id="1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8600" y="5181600"/>
            <a:ext cx="478276"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4" name="Picture 3"/>
          <p:cNvPicPr>
            <a:picLocks noChangeAspect="1"/>
          </p:cNvPicPr>
          <p:nvPr/>
        </p:nvPicPr>
        <p:blipFill>
          <a:blip r:embed="rId8"/>
          <a:stretch>
            <a:fillRect/>
          </a:stretch>
        </p:blipFill>
        <p:spPr>
          <a:xfrm>
            <a:off x="228600" y="3822700"/>
            <a:ext cx="520700" cy="520700"/>
          </a:xfrm>
          <a:prstGeom prst="rect">
            <a:avLst/>
          </a:prstGeom>
        </p:spPr>
      </p:pic>
      <p:sp>
        <p:nvSpPr>
          <p:cNvPr id="18" name="11 Rectángulo"/>
          <p:cNvSpPr/>
          <p:nvPr/>
        </p:nvSpPr>
        <p:spPr>
          <a:xfrm>
            <a:off x="1763688" y="2165719"/>
            <a:ext cx="4594398" cy="830997"/>
          </a:xfrm>
          <a:prstGeom prst="rect">
            <a:avLst/>
          </a:prstGeom>
          <a:noFill/>
          <a:ln>
            <a:noFill/>
          </a:ln>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4800" b="1" dirty="0">
                <a:solidFill>
                  <a:srgbClr val="EC671C"/>
                </a:solidFill>
              </a:rPr>
              <a:t>¡Muchas Gracias!</a:t>
            </a:r>
          </a:p>
        </p:txBody>
      </p:sp>
      <p:sp>
        <p:nvSpPr>
          <p:cNvPr id="3" name="Title 2"/>
          <p:cNvSpPr>
            <a:spLocks noGrp="1"/>
          </p:cNvSpPr>
          <p:nvPr>
            <p:ph type="title"/>
          </p:nvPr>
        </p:nvSpPr>
        <p:spPr/>
        <p:txBody>
          <a:bodyPr/>
          <a:lstStyle/>
          <a:p>
            <a:r>
              <a:rPr lang="es-ES_tradnl" dirty="0" smtClean="0"/>
              <a:t>Preguntas</a:t>
            </a:r>
            <a:endParaRPr lang="es-ES_tradnl" dirty="0"/>
          </a:p>
        </p:txBody>
      </p:sp>
    </p:spTree>
    <p:extLst>
      <p:ext uri="{BB962C8B-B14F-4D97-AF65-F5344CB8AC3E}">
        <p14:creationId xmlns:p14="http://schemas.microsoft.com/office/powerpoint/2010/main" val="1197567525"/>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870">
                                          <p:stCondLst>
                                            <p:cond delay="0"/>
                                          </p:stCondLst>
                                        </p:cTn>
                                        <p:tgtEl>
                                          <p:spTgt spid="18"/>
                                        </p:tgtEl>
                                      </p:cBhvr>
                                    </p:animEffect>
                                    <p:anim calcmode="lin" valueType="num">
                                      <p:cBhvr>
                                        <p:cTn id="8" dur="2733"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9" dur="996"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0" dur="996" tmFilter="0, 0; 0.125,0.2665; 0.25,0.4; 0.375,0.465; 0.5,0.5;  0.625,0.535; 0.75,0.6; 0.875,0.7335; 1,1">
                                          <p:stCondLst>
                                            <p:cond delay="996"/>
                                          </p:stCondLst>
                                        </p:cTn>
                                        <p:tgtEl>
                                          <p:spTgt spid="18"/>
                                        </p:tgtEl>
                                        <p:attrNameLst>
                                          <p:attrName>ppt_y</p:attrName>
                                        </p:attrNameLst>
                                      </p:cBhvr>
                                      <p:tavLst>
                                        <p:tav tm="0" fmla="#ppt_y-sin(pi*$)/9">
                                          <p:val>
                                            <p:fltVal val="0"/>
                                          </p:val>
                                        </p:tav>
                                        <p:tav tm="100000">
                                          <p:val>
                                            <p:fltVal val="1"/>
                                          </p:val>
                                        </p:tav>
                                      </p:tavLst>
                                    </p:anim>
                                    <p:anim calcmode="lin" valueType="num">
                                      <p:cBhvr>
                                        <p:cTn id="11" dur="498" tmFilter="0, 0; 0.125,0.2665; 0.25,0.4; 0.375,0.465; 0.5,0.5;  0.625,0.535; 0.75,0.6; 0.875,0.7335; 1,1">
                                          <p:stCondLst>
                                            <p:cond delay="1986"/>
                                          </p:stCondLst>
                                        </p:cTn>
                                        <p:tgtEl>
                                          <p:spTgt spid="18"/>
                                        </p:tgtEl>
                                        <p:attrNameLst>
                                          <p:attrName>ppt_y</p:attrName>
                                        </p:attrNameLst>
                                      </p:cBhvr>
                                      <p:tavLst>
                                        <p:tav tm="0" fmla="#ppt_y-sin(pi*$)/27">
                                          <p:val>
                                            <p:fltVal val="0"/>
                                          </p:val>
                                        </p:tav>
                                        <p:tav tm="100000">
                                          <p:val>
                                            <p:fltVal val="1"/>
                                          </p:val>
                                        </p:tav>
                                      </p:tavLst>
                                    </p:anim>
                                    <p:anim calcmode="lin" valueType="num">
                                      <p:cBhvr>
                                        <p:cTn id="12" dur="246" tmFilter="0, 0; 0.125,0.2665; 0.25,0.4; 0.375,0.465; 0.5,0.5;  0.625,0.535; 0.75,0.6; 0.875,0.7335; 1,1">
                                          <p:stCondLst>
                                            <p:cond delay="2484"/>
                                          </p:stCondLst>
                                        </p:cTn>
                                        <p:tgtEl>
                                          <p:spTgt spid="18"/>
                                        </p:tgtEl>
                                        <p:attrNameLst>
                                          <p:attrName>ppt_y</p:attrName>
                                        </p:attrNameLst>
                                      </p:cBhvr>
                                      <p:tavLst>
                                        <p:tav tm="0" fmla="#ppt_y-sin(pi*$)/81">
                                          <p:val>
                                            <p:fltVal val="0"/>
                                          </p:val>
                                        </p:tav>
                                        <p:tav tm="100000">
                                          <p:val>
                                            <p:fltVal val="1"/>
                                          </p:val>
                                        </p:tav>
                                      </p:tavLst>
                                    </p:anim>
                                    <p:animScale>
                                      <p:cBhvr>
                                        <p:cTn id="13" dur="39">
                                          <p:stCondLst>
                                            <p:cond delay="975"/>
                                          </p:stCondLst>
                                        </p:cTn>
                                        <p:tgtEl>
                                          <p:spTgt spid="18"/>
                                        </p:tgtEl>
                                      </p:cBhvr>
                                      <p:to x="100000" y="60000"/>
                                    </p:animScale>
                                    <p:animScale>
                                      <p:cBhvr>
                                        <p:cTn id="14" dur="249" decel="50000">
                                          <p:stCondLst>
                                            <p:cond delay="1014"/>
                                          </p:stCondLst>
                                        </p:cTn>
                                        <p:tgtEl>
                                          <p:spTgt spid="18"/>
                                        </p:tgtEl>
                                      </p:cBhvr>
                                      <p:to x="100000" y="100000"/>
                                    </p:animScale>
                                    <p:animScale>
                                      <p:cBhvr>
                                        <p:cTn id="15" dur="39">
                                          <p:stCondLst>
                                            <p:cond delay="1968"/>
                                          </p:stCondLst>
                                        </p:cTn>
                                        <p:tgtEl>
                                          <p:spTgt spid="18"/>
                                        </p:tgtEl>
                                      </p:cBhvr>
                                      <p:to x="100000" y="80000"/>
                                    </p:animScale>
                                    <p:animScale>
                                      <p:cBhvr>
                                        <p:cTn id="16" dur="249" decel="50000">
                                          <p:stCondLst>
                                            <p:cond delay="2007"/>
                                          </p:stCondLst>
                                        </p:cTn>
                                        <p:tgtEl>
                                          <p:spTgt spid="18"/>
                                        </p:tgtEl>
                                      </p:cBhvr>
                                      <p:to x="100000" y="100000"/>
                                    </p:animScale>
                                    <p:animScale>
                                      <p:cBhvr>
                                        <p:cTn id="17" dur="39">
                                          <p:stCondLst>
                                            <p:cond delay="2463"/>
                                          </p:stCondLst>
                                        </p:cTn>
                                        <p:tgtEl>
                                          <p:spTgt spid="18"/>
                                        </p:tgtEl>
                                      </p:cBhvr>
                                      <p:to x="100000" y="90000"/>
                                    </p:animScale>
                                    <p:animScale>
                                      <p:cBhvr>
                                        <p:cTn id="18" dur="249" decel="50000">
                                          <p:stCondLst>
                                            <p:cond delay="2502"/>
                                          </p:stCondLst>
                                        </p:cTn>
                                        <p:tgtEl>
                                          <p:spTgt spid="18"/>
                                        </p:tgtEl>
                                      </p:cBhvr>
                                      <p:to x="100000" y="100000"/>
                                    </p:animScale>
                                    <p:animScale>
                                      <p:cBhvr>
                                        <p:cTn id="19" dur="39">
                                          <p:stCondLst>
                                            <p:cond delay="2712"/>
                                          </p:stCondLst>
                                        </p:cTn>
                                        <p:tgtEl>
                                          <p:spTgt spid="18"/>
                                        </p:tgtEl>
                                      </p:cBhvr>
                                      <p:to x="100000" y="95000"/>
                                    </p:animScale>
                                    <p:animScale>
                                      <p:cBhvr>
                                        <p:cTn id="20" dur="249" decel="50000">
                                          <p:stCondLst>
                                            <p:cond delay="2751"/>
                                          </p:stCondLst>
                                        </p:cTn>
                                        <p:tgtEl>
                                          <p:spTgt spid="1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clrChange>
              <a:clrFrom>
                <a:srgbClr val="FEFEFE"/>
              </a:clrFrom>
              <a:clrTo>
                <a:srgbClr val="FEFEFE">
                  <a:alpha val="0"/>
                </a:srgbClr>
              </a:clrTo>
            </a:clrChange>
            <a:duotone>
              <a:schemeClr val="accent1">
                <a:shade val="45000"/>
                <a:satMod val="135000"/>
              </a:schemeClr>
              <a:prstClr val="white"/>
            </a:duotone>
            <a:alphaModFix amt="50000"/>
          </a:blip>
          <a:stretch>
            <a:fillRect/>
          </a:stretch>
        </p:blipFill>
        <p:spPr>
          <a:xfrm>
            <a:off x="0" y="1628800"/>
            <a:ext cx="9121013" cy="4669487"/>
          </a:xfrm>
          <a:prstGeom prst="rect">
            <a:avLst/>
          </a:prstGeom>
        </p:spPr>
      </p:pic>
      <p:sp>
        <p:nvSpPr>
          <p:cNvPr id="4" name="3 Rectángulo"/>
          <p:cNvSpPr/>
          <p:nvPr/>
        </p:nvSpPr>
        <p:spPr>
          <a:xfrm>
            <a:off x="2741733" y="6032321"/>
            <a:ext cx="6400800" cy="276999"/>
          </a:xfrm>
          <a:prstGeom prst="rect">
            <a:avLst/>
          </a:prstGeom>
        </p:spPr>
        <p:txBody>
          <a:bodyPr wrap="square">
            <a:spAutoFit/>
          </a:bodyPr>
          <a:lstStyle/>
          <a:p>
            <a:pPr algn="r"/>
            <a:r>
              <a:rPr lang="en-US" sz="1200" kern="1200" dirty="0" smtClean="0"/>
              <a:t>Fuente</a:t>
            </a:r>
            <a:r>
              <a:rPr lang="en-US" sz="1200" b="1" i="1" kern="1200" dirty="0" smtClean="0"/>
              <a:t>: </a:t>
            </a:r>
            <a:r>
              <a:rPr lang="es-ES_tradnl" sz="1200" dirty="0" smtClean="0"/>
              <a:t>Project </a:t>
            </a:r>
            <a:r>
              <a:rPr lang="es-ES_tradnl" sz="1200" dirty="0"/>
              <a:t>Management </a:t>
            </a:r>
            <a:r>
              <a:rPr lang="es-ES_tradnl" sz="1200" dirty="0" err="1"/>
              <a:t>Talent</a:t>
            </a:r>
            <a:r>
              <a:rPr lang="es-ES_tradnl" sz="1200" dirty="0"/>
              <a:t> Gap </a:t>
            </a:r>
            <a:r>
              <a:rPr lang="es-ES_tradnl" sz="1200" dirty="0" err="1"/>
              <a:t>Report</a:t>
            </a:r>
            <a:r>
              <a:rPr lang="en-US" sz="1200" kern="1200" dirty="0" smtClean="0"/>
              <a:t>, </a:t>
            </a:r>
            <a:r>
              <a:rPr lang="en-US" sz="1200" kern="1200" dirty="0" err="1" smtClean="0"/>
              <a:t>Marzo</a:t>
            </a:r>
            <a:r>
              <a:rPr lang="en-US" sz="1200" kern="1200" dirty="0" smtClean="0"/>
              <a:t> 2013 </a:t>
            </a:r>
            <a:endParaRPr lang="en-US" sz="1200" kern="1200" dirty="0"/>
          </a:p>
        </p:txBody>
      </p:sp>
      <p:sp>
        <p:nvSpPr>
          <p:cNvPr id="8" name="Title 1"/>
          <p:cNvSpPr txBox="1">
            <a:spLocks/>
          </p:cNvSpPr>
          <p:nvPr/>
        </p:nvSpPr>
        <p:spPr bwMode="auto">
          <a:xfrm>
            <a:off x="712406" y="959494"/>
            <a:ext cx="7696200" cy="253133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lvl1pPr algn="l" rtl="0" eaLnBrk="1" fontAlgn="base" hangingPunct="1">
              <a:spcBef>
                <a:spcPct val="0"/>
              </a:spcBef>
              <a:spcAft>
                <a:spcPct val="0"/>
              </a:spcAft>
              <a:defRPr sz="2800" b="1">
                <a:solidFill>
                  <a:srgbClr val="007AC2"/>
                </a:solidFill>
                <a:latin typeface="+mj-lt"/>
                <a:ea typeface="+mj-ea"/>
                <a:cs typeface="+mj-cs"/>
              </a:defRPr>
            </a:lvl1pPr>
            <a:lvl2pPr algn="l" rtl="0" eaLnBrk="1" fontAlgn="base" hangingPunct="1">
              <a:spcBef>
                <a:spcPct val="0"/>
              </a:spcBef>
              <a:spcAft>
                <a:spcPct val="0"/>
              </a:spcAft>
              <a:defRPr sz="2800" b="1">
                <a:solidFill>
                  <a:srgbClr val="007AC2"/>
                </a:solidFill>
                <a:latin typeface="Arial" charset="0"/>
              </a:defRPr>
            </a:lvl2pPr>
            <a:lvl3pPr algn="l" rtl="0" eaLnBrk="1" fontAlgn="base" hangingPunct="1">
              <a:spcBef>
                <a:spcPct val="0"/>
              </a:spcBef>
              <a:spcAft>
                <a:spcPct val="0"/>
              </a:spcAft>
              <a:defRPr sz="2800" b="1">
                <a:solidFill>
                  <a:srgbClr val="007AC2"/>
                </a:solidFill>
                <a:latin typeface="Arial" charset="0"/>
              </a:defRPr>
            </a:lvl3pPr>
            <a:lvl4pPr algn="l" rtl="0" eaLnBrk="1" fontAlgn="base" hangingPunct="1">
              <a:spcBef>
                <a:spcPct val="0"/>
              </a:spcBef>
              <a:spcAft>
                <a:spcPct val="0"/>
              </a:spcAft>
              <a:defRPr sz="2800" b="1">
                <a:solidFill>
                  <a:srgbClr val="007AC2"/>
                </a:solidFill>
                <a:latin typeface="Arial" charset="0"/>
              </a:defRPr>
            </a:lvl4pPr>
            <a:lvl5pPr algn="l" rtl="0" eaLnBrk="1" fontAlgn="base" hangingPunct="1">
              <a:spcBef>
                <a:spcPct val="0"/>
              </a:spcBef>
              <a:spcAft>
                <a:spcPct val="0"/>
              </a:spcAft>
              <a:defRPr sz="2800" b="1">
                <a:solidFill>
                  <a:srgbClr val="007AC2"/>
                </a:solidFill>
                <a:latin typeface="Arial" charset="0"/>
              </a:defRPr>
            </a:lvl5pPr>
            <a:lvl6pPr marL="457200" algn="l" rtl="0" eaLnBrk="1" fontAlgn="base" hangingPunct="1">
              <a:spcBef>
                <a:spcPct val="0"/>
              </a:spcBef>
              <a:spcAft>
                <a:spcPct val="0"/>
              </a:spcAft>
              <a:defRPr sz="2800" b="1">
                <a:solidFill>
                  <a:srgbClr val="007AC2"/>
                </a:solidFill>
                <a:latin typeface="Arial" charset="0"/>
              </a:defRPr>
            </a:lvl6pPr>
            <a:lvl7pPr marL="914400" algn="l" rtl="0" eaLnBrk="1" fontAlgn="base" hangingPunct="1">
              <a:spcBef>
                <a:spcPct val="0"/>
              </a:spcBef>
              <a:spcAft>
                <a:spcPct val="0"/>
              </a:spcAft>
              <a:defRPr sz="2800" b="1">
                <a:solidFill>
                  <a:srgbClr val="007AC2"/>
                </a:solidFill>
                <a:latin typeface="Arial" charset="0"/>
              </a:defRPr>
            </a:lvl7pPr>
            <a:lvl8pPr marL="1371600" algn="l" rtl="0" eaLnBrk="1" fontAlgn="base" hangingPunct="1">
              <a:spcBef>
                <a:spcPct val="0"/>
              </a:spcBef>
              <a:spcAft>
                <a:spcPct val="0"/>
              </a:spcAft>
              <a:defRPr sz="2800" b="1">
                <a:solidFill>
                  <a:srgbClr val="007AC2"/>
                </a:solidFill>
                <a:latin typeface="Arial" charset="0"/>
              </a:defRPr>
            </a:lvl8pPr>
            <a:lvl9pPr marL="1828800" algn="l" rtl="0" eaLnBrk="1" fontAlgn="base" hangingPunct="1">
              <a:spcBef>
                <a:spcPct val="0"/>
              </a:spcBef>
              <a:spcAft>
                <a:spcPct val="0"/>
              </a:spcAft>
              <a:defRPr sz="2800" b="1">
                <a:solidFill>
                  <a:srgbClr val="007AC2"/>
                </a:solidFill>
                <a:latin typeface="Arial" charset="0"/>
              </a:defRPr>
            </a:lvl9pPr>
          </a:lstStyle>
          <a:p>
            <a:pPr algn="ctr"/>
            <a:r>
              <a:rPr lang="en-US" sz="4000" dirty="0" err="1" smtClean="0">
                <a:solidFill>
                  <a:srgbClr val="0F82D2"/>
                </a:solidFill>
                <a:effectLst>
                  <a:outerShdw blurRad="50800" dist="50800" dir="5400000" algn="ctr" rotWithShape="0">
                    <a:schemeClr val="bg1"/>
                  </a:outerShdw>
                </a:effectLst>
              </a:rPr>
              <a:t>Por</a:t>
            </a:r>
            <a:r>
              <a:rPr lang="en-US" sz="4000" dirty="0" smtClean="0">
                <a:solidFill>
                  <a:srgbClr val="0F82D2"/>
                </a:solidFill>
                <a:effectLst>
                  <a:outerShdw blurRad="50800" dist="50800" dir="5400000" algn="ctr" rotWithShape="0">
                    <a:schemeClr val="bg1"/>
                  </a:outerShdw>
                </a:effectLst>
              </a:rPr>
              <a:t> </a:t>
            </a:r>
            <a:r>
              <a:rPr lang="en-US" sz="4000" dirty="0" err="1" smtClean="0">
                <a:solidFill>
                  <a:srgbClr val="0F82D2"/>
                </a:solidFill>
                <a:effectLst>
                  <a:outerShdw blurRad="50800" dist="50800" dir="5400000" algn="ctr" rotWithShape="0">
                    <a:schemeClr val="bg1"/>
                  </a:outerShdw>
                </a:effectLst>
              </a:rPr>
              <a:t>año</a:t>
            </a:r>
            <a:r>
              <a:rPr lang="en-US" sz="4000" dirty="0" smtClean="0">
                <a:solidFill>
                  <a:srgbClr val="0F82D2"/>
                </a:solidFill>
                <a:effectLst>
                  <a:outerShdw blurRad="50800" dist="50800" dir="5400000" algn="ctr" rotWithShape="0">
                    <a:schemeClr val="bg1"/>
                  </a:outerShdw>
                </a:effectLst>
              </a:rPr>
              <a:t> se </a:t>
            </a:r>
            <a:r>
              <a:rPr lang="en-US" sz="4000" dirty="0" err="1" smtClean="0">
                <a:solidFill>
                  <a:srgbClr val="0F82D2"/>
                </a:solidFill>
                <a:effectLst>
                  <a:outerShdw blurRad="50800" dist="50800" dir="5400000" algn="ctr" rotWithShape="0">
                    <a:schemeClr val="bg1"/>
                  </a:outerShdw>
                </a:effectLst>
              </a:rPr>
              <a:t>crean</a:t>
            </a:r>
            <a:r>
              <a:rPr lang="en-US" sz="4000" dirty="0" smtClean="0">
                <a:solidFill>
                  <a:srgbClr val="0F82D2"/>
                </a:solidFill>
                <a:effectLst>
                  <a:outerShdw blurRad="50800" dist="50800" dir="5400000" algn="ctr" rotWithShape="0">
                    <a:schemeClr val="bg1"/>
                  </a:outerShdw>
                </a:effectLst>
              </a:rPr>
              <a:t> en el </a:t>
            </a:r>
            <a:r>
              <a:rPr lang="en-US" sz="4000" dirty="0" err="1" smtClean="0">
                <a:solidFill>
                  <a:srgbClr val="0F82D2"/>
                </a:solidFill>
                <a:effectLst>
                  <a:outerShdw blurRad="50800" dist="50800" dir="5400000" algn="ctr" rotWithShape="0">
                    <a:schemeClr val="bg1"/>
                  </a:outerShdw>
                </a:effectLst>
              </a:rPr>
              <a:t>mundo</a:t>
            </a:r>
            <a:r>
              <a:rPr lang="en-US" sz="4000" dirty="0" smtClean="0">
                <a:solidFill>
                  <a:srgbClr val="0F82D2"/>
                </a:solidFill>
                <a:effectLst>
                  <a:outerShdw blurRad="50800" dist="50800" dir="5400000" algn="ctr" rotWithShape="0">
                    <a:schemeClr val="bg1"/>
                  </a:outerShdw>
                </a:effectLst>
              </a:rPr>
              <a:t> </a:t>
            </a:r>
            <a:r>
              <a:rPr lang="en-US" sz="4000" dirty="0" err="1">
                <a:solidFill>
                  <a:srgbClr val="0F82D2"/>
                </a:solidFill>
                <a:effectLst>
                  <a:outerShdw blurRad="50800" dist="50800" dir="5400000" algn="ctr" rotWithShape="0">
                    <a:schemeClr val="bg1"/>
                  </a:outerShdw>
                </a:effectLst>
              </a:rPr>
              <a:t>m</a:t>
            </a:r>
            <a:r>
              <a:rPr lang="en-US" sz="4000" dirty="0" err="1" smtClean="0">
                <a:solidFill>
                  <a:srgbClr val="0F82D2"/>
                </a:solidFill>
                <a:effectLst>
                  <a:outerShdw blurRad="50800" dist="50800" dir="5400000" algn="ctr" rotWithShape="0">
                    <a:schemeClr val="bg1"/>
                  </a:outerShdw>
                </a:effectLst>
              </a:rPr>
              <a:t>ás</a:t>
            </a:r>
            <a:r>
              <a:rPr lang="en-US" sz="4000" dirty="0" smtClean="0">
                <a:solidFill>
                  <a:srgbClr val="0F82D2"/>
                </a:solidFill>
                <a:effectLst>
                  <a:outerShdw blurRad="50800" dist="50800" dir="5400000" algn="ctr" rotWithShape="0">
                    <a:schemeClr val="bg1"/>
                  </a:outerShdw>
                </a:effectLst>
              </a:rPr>
              <a:t> de </a:t>
            </a:r>
            <a:r>
              <a:rPr lang="en-US" sz="4000" dirty="0" smtClean="0">
                <a:solidFill>
                  <a:srgbClr val="EC671C"/>
                </a:solidFill>
                <a:effectLst>
                  <a:outerShdw blurRad="50800" dist="50800" dir="5400000" algn="ctr" rotWithShape="0">
                    <a:schemeClr val="bg1"/>
                  </a:outerShdw>
                </a:effectLst>
              </a:rPr>
              <a:t>1.5 </a:t>
            </a:r>
            <a:r>
              <a:rPr lang="en-US" sz="4000" dirty="0" err="1" smtClean="0">
                <a:solidFill>
                  <a:srgbClr val="EC671C"/>
                </a:solidFill>
                <a:effectLst>
                  <a:outerShdw blurRad="50800" dist="50800" dir="5400000" algn="ctr" rotWithShape="0">
                    <a:schemeClr val="bg1"/>
                  </a:outerShdw>
                </a:effectLst>
              </a:rPr>
              <a:t>millones</a:t>
            </a:r>
            <a:r>
              <a:rPr lang="en-US" sz="4000" dirty="0" smtClean="0">
                <a:solidFill>
                  <a:srgbClr val="EC671C"/>
                </a:solidFill>
                <a:effectLst>
                  <a:outerShdw blurRad="50800" dist="50800" dir="5400000" algn="ctr" rotWithShape="0">
                    <a:schemeClr val="bg1"/>
                  </a:outerShdw>
                </a:effectLst>
              </a:rPr>
              <a:t> </a:t>
            </a:r>
            <a:r>
              <a:rPr lang="en-US" sz="4000" dirty="0" smtClean="0">
                <a:solidFill>
                  <a:srgbClr val="0F82D2"/>
                </a:solidFill>
                <a:effectLst>
                  <a:outerShdw blurRad="50800" dist="50800" dir="5400000" algn="ctr" rotWithShape="0">
                    <a:schemeClr val="bg1"/>
                  </a:outerShdw>
                </a:effectLst>
              </a:rPr>
              <a:t>de </a:t>
            </a:r>
            <a:r>
              <a:rPr lang="en-US" sz="4000" dirty="0" err="1" smtClean="0">
                <a:solidFill>
                  <a:srgbClr val="0F82D2"/>
                </a:solidFill>
                <a:effectLst>
                  <a:outerShdw blurRad="50800" dist="50800" dir="5400000" algn="ctr" rotWithShape="0">
                    <a:schemeClr val="bg1"/>
                  </a:outerShdw>
                </a:effectLst>
              </a:rPr>
              <a:t>nuevos</a:t>
            </a:r>
            <a:r>
              <a:rPr lang="en-US" sz="4000" dirty="0" smtClean="0">
                <a:solidFill>
                  <a:srgbClr val="0F82D2"/>
                </a:solidFill>
                <a:effectLst>
                  <a:outerShdw blurRad="50800" dist="50800" dir="5400000" algn="ctr" rotWithShape="0">
                    <a:schemeClr val="bg1"/>
                  </a:outerShdw>
                </a:effectLst>
              </a:rPr>
              <a:t> </a:t>
            </a:r>
            <a:r>
              <a:rPr lang="en-US" sz="4000" dirty="0" err="1" smtClean="0">
                <a:solidFill>
                  <a:srgbClr val="0F82D2"/>
                </a:solidFill>
                <a:effectLst>
                  <a:outerShdw blurRad="50800" dist="50800" dir="5400000" algn="ctr" rotWithShape="0">
                    <a:schemeClr val="bg1"/>
                  </a:outerShdw>
                </a:effectLst>
              </a:rPr>
              <a:t>puestos</a:t>
            </a:r>
            <a:r>
              <a:rPr lang="en-US" sz="4000" dirty="0" smtClean="0">
                <a:solidFill>
                  <a:srgbClr val="0F82D2"/>
                </a:solidFill>
                <a:effectLst>
                  <a:outerShdw blurRad="50800" dist="50800" dir="5400000" algn="ctr" rotWithShape="0">
                    <a:schemeClr val="bg1"/>
                  </a:outerShdw>
                </a:effectLst>
              </a:rPr>
              <a:t> de </a:t>
            </a:r>
            <a:r>
              <a:rPr lang="en-US" sz="4000" dirty="0" err="1">
                <a:solidFill>
                  <a:srgbClr val="C00000"/>
                </a:solidFill>
                <a:effectLst>
                  <a:outerShdw blurRad="50800" dist="50800" dir="5400000" algn="ctr" rotWithShape="0">
                    <a:schemeClr val="bg1"/>
                  </a:outerShdw>
                </a:effectLst>
                <a:latin typeface="+mn-lt"/>
                <a:ea typeface="+mn-ea"/>
                <a:cs typeface="+mn-cs"/>
              </a:rPr>
              <a:t>Directores</a:t>
            </a:r>
            <a:r>
              <a:rPr lang="en-US" sz="4000" dirty="0" smtClean="0">
                <a:solidFill>
                  <a:srgbClr val="0F82D2"/>
                </a:solidFill>
                <a:effectLst>
                  <a:outerShdw blurRad="50800" dist="50800" dir="5400000" algn="ctr" rotWithShape="0">
                    <a:schemeClr val="bg1"/>
                  </a:outerShdw>
                </a:effectLst>
              </a:rPr>
              <a:t> </a:t>
            </a:r>
            <a:r>
              <a:rPr lang="en-US" sz="4000" dirty="0">
                <a:solidFill>
                  <a:srgbClr val="C00000"/>
                </a:solidFill>
                <a:effectLst>
                  <a:outerShdw blurRad="50800" dist="50800" dir="5400000" algn="ctr" rotWithShape="0">
                    <a:schemeClr val="bg1"/>
                  </a:outerShdw>
                </a:effectLst>
                <a:latin typeface="+mn-lt"/>
                <a:ea typeface="+mn-ea"/>
                <a:cs typeface="+mn-cs"/>
              </a:rPr>
              <a:t>de </a:t>
            </a:r>
            <a:r>
              <a:rPr lang="en-US" sz="4000" dirty="0" err="1">
                <a:solidFill>
                  <a:srgbClr val="C00000"/>
                </a:solidFill>
                <a:effectLst>
                  <a:outerShdw blurRad="50800" dist="50800" dir="5400000" algn="ctr" rotWithShape="0">
                    <a:schemeClr val="bg1"/>
                  </a:outerShdw>
                </a:effectLst>
                <a:latin typeface="+mn-lt"/>
                <a:ea typeface="+mn-ea"/>
                <a:cs typeface="+mn-cs"/>
              </a:rPr>
              <a:t>Proyectos</a:t>
            </a:r>
            <a:endParaRPr lang="en-US" sz="4000" dirty="0">
              <a:solidFill>
                <a:srgbClr val="C00000"/>
              </a:solidFill>
              <a:effectLst>
                <a:outerShdw blurRad="50800" dist="50800" dir="5400000" algn="ctr" rotWithShape="0">
                  <a:schemeClr val="bg1"/>
                </a:outerShdw>
              </a:effectLst>
              <a:latin typeface="+mn-lt"/>
              <a:ea typeface="+mn-ea"/>
              <a:cs typeface="+mn-cs"/>
            </a:endParaRPr>
          </a:p>
        </p:txBody>
      </p:sp>
      <p:pic>
        <p:nvPicPr>
          <p:cNvPr id="2" name="Picture 1"/>
          <p:cNvPicPr>
            <a:picLocks noChangeAspect="1"/>
          </p:cNvPicPr>
          <p:nvPr/>
        </p:nvPicPr>
        <p:blipFill>
          <a:blip r:embed="rId4"/>
          <a:stretch>
            <a:fillRect/>
          </a:stretch>
        </p:blipFill>
        <p:spPr>
          <a:xfrm>
            <a:off x="3454834" y="4160136"/>
            <a:ext cx="3789102" cy="1331927"/>
          </a:xfrm>
          <a:prstGeom prst="rect">
            <a:avLst/>
          </a:prstGeom>
        </p:spPr>
      </p:pic>
      <p:pic>
        <p:nvPicPr>
          <p:cNvPr id="3" name="Picture 2"/>
          <p:cNvPicPr>
            <a:picLocks noChangeAspect="1"/>
          </p:cNvPicPr>
          <p:nvPr/>
        </p:nvPicPr>
        <p:blipFill>
          <a:blip r:embed="rId5"/>
          <a:stretch>
            <a:fillRect/>
          </a:stretch>
        </p:blipFill>
        <p:spPr>
          <a:xfrm>
            <a:off x="1577757" y="3890978"/>
            <a:ext cx="1446320" cy="1870241"/>
          </a:xfrm>
          <a:prstGeom prst="rect">
            <a:avLst/>
          </a:prstGeom>
        </p:spPr>
      </p:pic>
    </p:spTree>
    <p:extLst>
      <p:ext uri="{BB962C8B-B14F-4D97-AF65-F5344CB8AC3E}">
        <p14:creationId xmlns:p14="http://schemas.microsoft.com/office/powerpoint/2010/main" val="954709016"/>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clrChange>
              <a:clrFrom>
                <a:srgbClr val="FEFEFE"/>
              </a:clrFrom>
              <a:clrTo>
                <a:srgbClr val="FEFEFE">
                  <a:alpha val="0"/>
                </a:srgbClr>
              </a:clrTo>
            </a:clrChange>
            <a:duotone>
              <a:schemeClr val="accent1">
                <a:shade val="45000"/>
                <a:satMod val="135000"/>
              </a:schemeClr>
              <a:prstClr val="white"/>
            </a:duotone>
            <a:alphaModFix amt="50000"/>
          </a:blip>
          <a:stretch>
            <a:fillRect/>
          </a:stretch>
        </p:blipFill>
        <p:spPr>
          <a:xfrm>
            <a:off x="0" y="1628800"/>
            <a:ext cx="9121013" cy="4669487"/>
          </a:xfrm>
          <a:prstGeom prst="rect">
            <a:avLst/>
          </a:prstGeom>
        </p:spPr>
      </p:pic>
      <p:sp>
        <p:nvSpPr>
          <p:cNvPr id="2" name="Title 1"/>
          <p:cNvSpPr>
            <a:spLocks noGrp="1"/>
          </p:cNvSpPr>
          <p:nvPr>
            <p:ph type="title"/>
          </p:nvPr>
        </p:nvSpPr>
        <p:spPr>
          <a:xfrm>
            <a:off x="395536" y="980728"/>
            <a:ext cx="8280920" cy="821705"/>
          </a:xfrm>
        </p:spPr>
        <p:txBody>
          <a:bodyPr>
            <a:normAutofit fontScale="90000"/>
          </a:bodyPr>
          <a:lstStyle/>
          <a:p>
            <a:r>
              <a:rPr lang="en-US" dirty="0" smtClean="0"/>
              <a:t>¿Hay </a:t>
            </a:r>
            <a:r>
              <a:rPr lang="en-US" dirty="0" err="1" smtClean="0"/>
              <a:t>Directores</a:t>
            </a:r>
            <a:r>
              <a:rPr lang="en-US" dirty="0" smtClean="0"/>
              <a:t> de </a:t>
            </a:r>
            <a:r>
              <a:rPr lang="en-US" dirty="0" err="1" smtClean="0"/>
              <a:t>Proyectos</a:t>
            </a:r>
            <a:r>
              <a:rPr lang="en-US" dirty="0" smtClean="0"/>
              <a:t> para </a:t>
            </a:r>
            <a:r>
              <a:rPr lang="en-US" dirty="0" err="1" smtClean="0"/>
              <a:t>cubrir</a:t>
            </a:r>
            <a:r>
              <a:rPr lang="en-US" dirty="0" smtClean="0"/>
              <a:t> </a:t>
            </a:r>
            <a:r>
              <a:rPr lang="en-US" dirty="0" err="1" smtClean="0"/>
              <a:t>esas</a:t>
            </a:r>
            <a:r>
              <a:rPr lang="en-US" dirty="0" smtClean="0"/>
              <a:t> </a:t>
            </a:r>
            <a:r>
              <a:rPr lang="en-US" dirty="0" err="1" smtClean="0"/>
              <a:t>vacantes</a:t>
            </a:r>
            <a:r>
              <a:rPr lang="en-US" dirty="0" smtClean="0"/>
              <a:t>?</a:t>
            </a:r>
            <a:endParaRPr lang="en-US" dirty="0"/>
          </a:p>
        </p:txBody>
      </p:sp>
      <p:sp>
        <p:nvSpPr>
          <p:cNvPr id="4" name="3 Rectángulo"/>
          <p:cNvSpPr/>
          <p:nvPr/>
        </p:nvSpPr>
        <p:spPr>
          <a:xfrm>
            <a:off x="2590800" y="6032321"/>
            <a:ext cx="6400800" cy="276999"/>
          </a:xfrm>
          <a:prstGeom prst="rect">
            <a:avLst/>
          </a:prstGeom>
        </p:spPr>
        <p:txBody>
          <a:bodyPr wrap="square">
            <a:spAutoFit/>
          </a:bodyPr>
          <a:lstStyle/>
          <a:p>
            <a:pPr algn="r"/>
            <a:r>
              <a:rPr lang="en-US" sz="1200" kern="1200" dirty="0" err="1">
                <a:ea typeface="+mn-ea"/>
                <a:cs typeface="+mn-cs"/>
              </a:rPr>
              <a:t>Fuente</a:t>
            </a:r>
            <a:r>
              <a:rPr lang="en-US" sz="1200" kern="1200" dirty="0">
                <a:ea typeface="+mn-ea"/>
                <a:cs typeface="+mn-cs"/>
              </a:rPr>
              <a:t>: PMI </a:t>
            </a:r>
            <a:r>
              <a:rPr lang="en-US" sz="1200" kern="1200" dirty="0" smtClean="0">
                <a:ea typeface="+mn-ea"/>
                <a:cs typeface="+mn-cs"/>
              </a:rPr>
              <a:t>Building High Performance Project Talent, Julio 2013 </a:t>
            </a:r>
            <a:endParaRPr lang="en-US" sz="1200" kern="1200" dirty="0">
              <a:ea typeface="+mn-ea"/>
              <a:cs typeface="+mn-cs"/>
            </a:endParaRPr>
          </a:p>
        </p:txBody>
      </p:sp>
      <p:sp>
        <p:nvSpPr>
          <p:cNvPr id="6" name="TextBox 5"/>
          <p:cNvSpPr txBox="1"/>
          <p:nvPr/>
        </p:nvSpPr>
        <p:spPr>
          <a:xfrm>
            <a:off x="3488786" y="1978477"/>
            <a:ext cx="5009492" cy="3477875"/>
          </a:xfrm>
          <a:prstGeom prst="rect">
            <a:avLst/>
          </a:prstGeom>
          <a:noFill/>
        </p:spPr>
        <p:txBody>
          <a:bodyPr wrap="square" rtlCol="0">
            <a:spAutoFit/>
          </a:bodyPr>
          <a:lstStyle/>
          <a:p>
            <a:pPr algn="ctr"/>
            <a:r>
              <a:rPr lang="en-US" sz="3600" b="1" i="1" dirty="0">
                <a:solidFill>
                  <a:srgbClr val="EC671C"/>
                </a:solidFill>
                <a:effectLst>
                  <a:outerShdw blurRad="50800" dist="50800" dir="5400000" algn="ctr" rotWithShape="0">
                    <a:schemeClr val="bg1"/>
                  </a:outerShdw>
                </a:effectLst>
                <a:latin typeface="+mj-lt"/>
                <a:ea typeface="+mj-ea"/>
                <a:cs typeface="+mj-cs"/>
              </a:rPr>
              <a:t>¿</a:t>
            </a:r>
            <a:r>
              <a:rPr lang="en-US" sz="3600" b="1" i="1" dirty="0" err="1">
                <a:solidFill>
                  <a:srgbClr val="EC671C"/>
                </a:solidFill>
                <a:effectLst>
                  <a:outerShdw blurRad="50800" dist="50800" dir="5400000" algn="ctr" rotWithShape="0">
                    <a:schemeClr val="bg1"/>
                  </a:outerShdw>
                </a:effectLst>
                <a:latin typeface="+mj-lt"/>
                <a:ea typeface="+mj-ea"/>
                <a:cs typeface="+mj-cs"/>
              </a:rPr>
              <a:t>Tuvo</a:t>
            </a:r>
            <a:r>
              <a:rPr lang="en-US" sz="3600" b="1" i="1" dirty="0">
                <a:solidFill>
                  <a:srgbClr val="EC671C"/>
                </a:solidFill>
                <a:effectLst>
                  <a:outerShdw blurRad="50800" dist="50800" dir="5400000" algn="ctr" rotWithShape="0">
                    <a:schemeClr val="bg1"/>
                  </a:outerShdw>
                </a:effectLst>
                <a:latin typeface="+mj-lt"/>
                <a:ea typeface="+mj-ea"/>
                <a:cs typeface="+mj-cs"/>
              </a:rPr>
              <a:t> </a:t>
            </a:r>
            <a:r>
              <a:rPr lang="en-US" sz="3600" b="1" i="1" dirty="0" err="1">
                <a:solidFill>
                  <a:srgbClr val="EC671C"/>
                </a:solidFill>
                <a:effectLst>
                  <a:outerShdw blurRad="50800" dist="50800" dir="5400000" algn="ctr" rotWithShape="0">
                    <a:schemeClr val="bg1"/>
                  </a:outerShdw>
                </a:effectLst>
                <a:latin typeface="+mj-lt"/>
                <a:ea typeface="+mj-ea"/>
                <a:cs typeface="+mj-cs"/>
              </a:rPr>
              <a:t>su</a:t>
            </a:r>
            <a:r>
              <a:rPr lang="en-US" sz="3600" b="1" i="1" dirty="0">
                <a:solidFill>
                  <a:srgbClr val="EC671C"/>
                </a:solidFill>
                <a:effectLst>
                  <a:outerShdw blurRad="50800" dist="50800" dir="5400000" algn="ctr" rotWithShape="0">
                    <a:schemeClr val="bg1"/>
                  </a:outerShdw>
                </a:effectLst>
                <a:latin typeface="+mj-lt"/>
                <a:ea typeface="+mj-ea"/>
                <a:cs typeface="+mj-cs"/>
              </a:rPr>
              <a:t> </a:t>
            </a:r>
            <a:r>
              <a:rPr lang="en-US" sz="3600" b="1" i="1" dirty="0" err="1">
                <a:solidFill>
                  <a:srgbClr val="EC671C"/>
                </a:solidFill>
                <a:effectLst>
                  <a:outerShdw blurRad="50800" dist="50800" dir="5400000" algn="ctr" rotWithShape="0">
                    <a:schemeClr val="bg1"/>
                  </a:outerShdw>
                </a:effectLst>
                <a:latin typeface="+mj-lt"/>
                <a:ea typeface="+mj-ea"/>
                <a:cs typeface="+mj-cs"/>
              </a:rPr>
              <a:t>organización</a:t>
            </a:r>
            <a:r>
              <a:rPr lang="en-US" sz="3600" b="1" i="1" dirty="0">
                <a:solidFill>
                  <a:srgbClr val="EC671C"/>
                </a:solidFill>
                <a:effectLst>
                  <a:outerShdw blurRad="50800" dist="50800" dir="5400000" algn="ctr" rotWithShape="0">
                    <a:schemeClr val="bg1"/>
                  </a:outerShdw>
                </a:effectLst>
                <a:latin typeface="+mj-lt"/>
                <a:ea typeface="+mj-ea"/>
                <a:cs typeface="+mj-cs"/>
              </a:rPr>
              <a:t> </a:t>
            </a:r>
            <a:r>
              <a:rPr lang="en-US" sz="3600" b="1" i="1" dirty="0" err="1">
                <a:solidFill>
                  <a:srgbClr val="EC671C"/>
                </a:solidFill>
                <a:effectLst>
                  <a:outerShdw blurRad="50800" dist="50800" dir="5400000" algn="ctr" rotWithShape="0">
                    <a:schemeClr val="bg1"/>
                  </a:outerShdw>
                </a:effectLst>
                <a:latin typeface="+mj-lt"/>
                <a:ea typeface="+mj-ea"/>
                <a:cs typeface="+mj-cs"/>
              </a:rPr>
              <a:t>dificultad</a:t>
            </a:r>
            <a:r>
              <a:rPr lang="en-US" sz="3600" b="1" i="1" dirty="0">
                <a:solidFill>
                  <a:srgbClr val="EC671C"/>
                </a:solidFill>
                <a:effectLst>
                  <a:outerShdw blurRad="50800" dist="50800" dir="5400000" algn="ctr" rotWithShape="0">
                    <a:schemeClr val="bg1"/>
                  </a:outerShdw>
                </a:effectLst>
                <a:latin typeface="+mj-lt"/>
                <a:ea typeface="+mj-ea"/>
                <a:cs typeface="+mj-cs"/>
              </a:rPr>
              <a:t> </a:t>
            </a:r>
            <a:r>
              <a:rPr lang="en-US" sz="3600" b="1" i="1" dirty="0" err="1">
                <a:solidFill>
                  <a:srgbClr val="EC671C"/>
                </a:solidFill>
                <a:effectLst>
                  <a:outerShdw blurRad="50800" dist="50800" dir="5400000" algn="ctr" rotWithShape="0">
                    <a:schemeClr val="bg1"/>
                  </a:outerShdw>
                </a:effectLst>
                <a:latin typeface="+mj-lt"/>
                <a:ea typeface="+mj-ea"/>
                <a:cs typeface="+mj-cs"/>
              </a:rPr>
              <a:t>para</a:t>
            </a:r>
            <a:r>
              <a:rPr lang="en-US" sz="3600" b="1" i="1" dirty="0">
                <a:solidFill>
                  <a:srgbClr val="EC671C"/>
                </a:solidFill>
                <a:effectLst>
                  <a:outerShdw blurRad="50800" dist="50800" dir="5400000" algn="ctr" rotWithShape="0">
                    <a:schemeClr val="bg1"/>
                  </a:outerShdw>
                </a:effectLst>
                <a:latin typeface="+mj-lt"/>
                <a:ea typeface="+mj-ea"/>
                <a:cs typeface="+mj-cs"/>
              </a:rPr>
              <a:t> </a:t>
            </a:r>
            <a:r>
              <a:rPr lang="en-US" sz="3600" b="1" i="1" dirty="0" err="1">
                <a:solidFill>
                  <a:srgbClr val="EC671C"/>
                </a:solidFill>
                <a:effectLst>
                  <a:outerShdw blurRad="50800" dist="50800" dir="5400000" algn="ctr" rotWithShape="0">
                    <a:schemeClr val="bg1"/>
                  </a:outerShdw>
                </a:effectLst>
                <a:latin typeface="+mj-lt"/>
                <a:ea typeface="+mj-ea"/>
                <a:cs typeface="+mj-cs"/>
              </a:rPr>
              <a:t>encontrar</a:t>
            </a:r>
            <a:r>
              <a:rPr lang="en-US" sz="3600" b="1" i="1" dirty="0">
                <a:solidFill>
                  <a:srgbClr val="EC671C"/>
                </a:solidFill>
                <a:effectLst>
                  <a:outerShdw blurRad="50800" dist="50800" dir="5400000" algn="ctr" rotWithShape="0">
                    <a:schemeClr val="bg1"/>
                  </a:outerShdw>
                </a:effectLst>
                <a:latin typeface="+mj-lt"/>
                <a:ea typeface="+mj-ea"/>
                <a:cs typeface="+mj-cs"/>
              </a:rPr>
              <a:t> </a:t>
            </a:r>
            <a:r>
              <a:rPr lang="en-US" sz="3600" b="1" i="1" dirty="0" err="1">
                <a:solidFill>
                  <a:srgbClr val="C00000"/>
                </a:solidFill>
                <a:effectLst>
                  <a:outerShdw blurRad="50800" dist="50800" dir="5400000" algn="ctr" rotWithShape="0">
                    <a:schemeClr val="bg1"/>
                  </a:outerShdw>
                </a:effectLst>
              </a:rPr>
              <a:t>gente</a:t>
            </a:r>
            <a:r>
              <a:rPr lang="en-US" sz="3600" b="1" i="1" dirty="0">
                <a:solidFill>
                  <a:srgbClr val="EC671C"/>
                </a:solidFill>
                <a:effectLst>
                  <a:outerShdw blurRad="50800" dist="50800" dir="5400000" algn="ctr" rotWithShape="0">
                    <a:schemeClr val="bg1"/>
                  </a:outerShdw>
                </a:effectLst>
                <a:latin typeface="+mj-lt"/>
                <a:ea typeface="+mj-ea"/>
                <a:cs typeface="+mj-cs"/>
              </a:rPr>
              <a:t> </a:t>
            </a:r>
            <a:r>
              <a:rPr lang="en-US" sz="3600" b="1" i="1" dirty="0" err="1">
                <a:solidFill>
                  <a:srgbClr val="C00000"/>
                </a:solidFill>
                <a:effectLst>
                  <a:outerShdw blurRad="50800" dist="50800" dir="5400000" algn="ctr" rotWithShape="0">
                    <a:schemeClr val="bg1"/>
                  </a:outerShdw>
                </a:effectLst>
              </a:rPr>
              <a:t>calificada</a:t>
            </a:r>
            <a:r>
              <a:rPr lang="en-US" sz="3600" b="1" i="1" dirty="0">
                <a:solidFill>
                  <a:srgbClr val="EC671C"/>
                </a:solidFill>
                <a:effectLst>
                  <a:outerShdw blurRad="50800" dist="50800" dir="5400000" algn="ctr" rotWithShape="0">
                    <a:schemeClr val="bg1"/>
                  </a:outerShdw>
                </a:effectLst>
                <a:latin typeface="+mj-lt"/>
                <a:ea typeface="+mj-ea"/>
                <a:cs typeface="+mj-cs"/>
              </a:rPr>
              <a:t> </a:t>
            </a:r>
            <a:r>
              <a:rPr lang="en-US" sz="3600" b="1" i="1" dirty="0" err="1">
                <a:solidFill>
                  <a:srgbClr val="EC671C"/>
                </a:solidFill>
                <a:effectLst>
                  <a:outerShdw blurRad="50800" dist="50800" dir="5400000" algn="ctr" rotWithShape="0">
                    <a:schemeClr val="bg1"/>
                  </a:outerShdw>
                </a:effectLst>
                <a:latin typeface="+mj-lt"/>
                <a:ea typeface="+mj-ea"/>
                <a:cs typeface="+mj-cs"/>
              </a:rPr>
              <a:t>para</a:t>
            </a:r>
            <a:r>
              <a:rPr lang="en-US" sz="3600" b="1" i="1" dirty="0">
                <a:solidFill>
                  <a:srgbClr val="EC671C"/>
                </a:solidFill>
                <a:effectLst>
                  <a:outerShdw blurRad="50800" dist="50800" dir="5400000" algn="ctr" rotWithShape="0">
                    <a:schemeClr val="bg1"/>
                  </a:outerShdw>
                </a:effectLst>
                <a:latin typeface="+mj-lt"/>
                <a:ea typeface="+mj-ea"/>
                <a:cs typeface="+mj-cs"/>
              </a:rPr>
              <a:t> </a:t>
            </a:r>
            <a:r>
              <a:rPr lang="en-US" sz="3600" b="1" i="1" dirty="0" err="1">
                <a:solidFill>
                  <a:srgbClr val="EC671C"/>
                </a:solidFill>
                <a:effectLst>
                  <a:outerShdw blurRad="50800" dist="50800" dir="5400000" algn="ctr" rotWithShape="0">
                    <a:schemeClr val="bg1"/>
                  </a:outerShdw>
                </a:effectLst>
                <a:latin typeface="+mj-lt"/>
                <a:ea typeface="+mj-ea"/>
                <a:cs typeface="+mj-cs"/>
              </a:rPr>
              <a:t>cubrir</a:t>
            </a:r>
            <a:r>
              <a:rPr lang="en-US" sz="3600" b="1" i="1" dirty="0">
                <a:solidFill>
                  <a:srgbClr val="EC671C"/>
                </a:solidFill>
                <a:effectLst>
                  <a:outerShdw blurRad="50800" dist="50800" dir="5400000" algn="ctr" rotWithShape="0">
                    <a:schemeClr val="bg1"/>
                  </a:outerShdw>
                </a:effectLst>
                <a:latin typeface="+mj-lt"/>
                <a:ea typeface="+mj-ea"/>
                <a:cs typeface="+mj-cs"/>
              </a:rPr>
              <a:t> </a:t>
            </a:r>
            <a:r>
              <a:rPr lang="en-US" sz="3600" b="1" i="1" dirty="0" err="1">
                <a:solidFill>
                  <a:srgbClr val="EC671C"/>
                </a:solidFill>
                <a:effectLst>
                  <a:outerShdw blurRad="50800" dist="50800" dir="5400000" algn="ctr" rotWithShape="0">
                    <a:schemeClr val="bg1"/>
                  </a:outerShdw>
                </a:effectLst>
                <a:latin typeface="+mj-lt"/>
                <a:ea typeface="+mj-ea"/>
                <a:cs typeface="+mj-cs"/>
              </a:rPr>
              <a:t>posiciones</a:t>
            </a:r>
            <a:r>
              <a:rPr lang="en-US" sz="3600" b="1" i="1" dirty="0">
                <a:solidFill>
                  <a:srgbClr val="EC671C"/>
                </a:solidFill>
                <a:effectLst>
                  <a:outerShdw blurRad="50800" dist="50800" dir="5400000" algn="ctr" rotWithShape="0">
                    <a:schemeClr val="bg1"/>
                  </a:outerShdw>
                </a:effectLst>
                <a:latin typeface="+mj-lt"/>
                <a:ea typeface="+mj-ea"/>
                <a:cs typeface="+mj-cs"/>
              </a:rPr>
              <a:t> </a:t>
            </a:r>
            <a:r>
              <a:rPr lang="en-US" sz="3600" b="1" i="1" dirty="0" err="1">
                <a:solidFill>
                  <a:srgbClr val="EC671C"/>
                </a:solidFill>
                <a:effectLst>
                  <a:outerShdw blurRad="50800" dist="50800" dir="5400000" algn="ctr" rotWithShape="0">
                    <a:schemeClr val="bg1"/>
                  </a:outerShdw>
                </a:effectLst>
                <a:latin typeface="+mj-lt"/>
                <a:ea typeface="+mj-ea"/>
                <a:cs typeface="+mj-cs"/>
              </a:rPr>
              <a:t>vacantes</a:t>
            </a:r>
            <a:r>
              <a:rPr lang="en-US" sz="3600" b="1" i="1" dirty="0">
                <a:solidFill>
                  <a:srgbClr val="EC671C"/>
                </a:solidFill>
                <a:effectLst>
                  <a:outerShdw blurRad="50800" dist="50800" dir="5400000" algn="ctr" rotWithShape="0">
                    <a:schemeClr val="bg1"/>
                  </a:outerShdw>
                </a:effectLst>
                <a:latin typeface="+mj-lt"/>
                <a:ea typeface="+mj-ea"/>
                <a:cs typeface="+mj-cs"/>
              </a:rPr>
              <a:t> de PM </a:t>
            </a:r>
            <a:r>
              <a:rPr lang="en-US" sz="3600" b="1" i="1" dirty="0" err="1">
                <a:solidFill>
                  <a:srgbClr val="EC671C"/>
                </a:solidFill>
                <a:effectLst>
                  <a:outerShdw blurRad="50800" dist="50800" dir="5400000" algn="ctr" rotWithShape="0">
                    <a:schemeClr val="bg1"/>
                  </a:outerShdw>
                </a:effectLst>
                <a:latin typeface="+mj-lt"/>
                <a:ea typeface="+mj-ea"/>
                <a:cs typeface="+mj-cs"/>
              </a:rPr>
              <a:t>durante</a:t>
            </a:r>
            <a:r>
              <a:rPr lang="en-US" sz="3600" b="1" i="1" dirty="0">
                <a:solidFill>
                  <a:srgbClr val="EC671C"/>
                </a:solidFill>
                <a:effectLst>
                  <a:outerShdw blurRad="50800" dist="50800" dir="5400000" algn="ctr" rotWithShape="0">
                    <a:schemeClr val="bg1"/>
                  </a:outerShdw>
                </a:effectLst>
                <a:latin typeface="+mj-lt"/>
                <a:ea typeface="+mj-ea"/>
                <a:cs typeface="+mj-cs"/>
              </a:rPr>
              <a:t> el </a:t>
            </a:r>
            <a:r>
              <a:rPr lang="en-US" sz="3600" b="1" i="1" dirty="0" err="1">
                <a:solidFill>
                  <a:srgbClr val="EC671C"/>
                </a:solidFill>
                <a:effectLst>
                  <a:outerShdw blurRad="50800" dist="50800" dir="5400000" algn="ctr" rotWithShape="0">
                    <a:schemeClr val="bg1"/>
                  </a:outerShdw>
                </a:effectLst>
                <a:latin typeface="+mj-lt"/>
                <a:ea typeface="+mj-ea"/>
                <a:cs typeface="+mj-cs"/>
              </a:rPr>
              <a:t>pasado</a:t>
            </a:r>
            <a:r>
              <a:rPr lang="en-US" sz="3600" b="1" i="1" dirty="0">
                <a:solidFill>
                  <a:srgbClr val="EC671C"/>
                </a:solidFill>
                <a:effectLst>
                  <a:outerShdw blurRad="50800" dist="50800" dir="5400000" algn="ctr" rotWithShape="0">
                    <a:schemeClr val="bg1"/>
                  </a:outerShdw>
                </a:effectLst>
                <a:latin typeface="+mj-lt"/>
                <a:ea typeface="+mj-ea"/>
                <a:cs typeface="+mj-cs"/>
              </a:rPr>
              <a:t> </a:t>
            </a:r>
            <a:r>
              <a:rPr lang="en-US" sz="3600" b="1" i="1" dirty="0" err="1">
                <a:solidFill>
                  <a:srgbClr val="EC671C"/>
                </a:solidFill>
                <a:effectLst>
                  <a:outerShdw blurRad="50800" dist="50800" dir="5400000" algn="ctr" rotWithShape="0">
                    <a:schemeClr val="bg1"/>
                  </a:outerShdw>
                </a:effectLst>
                <a:latin typeface="+mj-lt"/>
                <a:ea typeface="+mj-ea"/>
                <a:cs typeface="+mj-cs"/>
              </a:rPr>
              <a:t>año</a:t>
            </a:r>
            <a:r>
              <a:rPr lang="en-US" sz="3600" b="1" i="1" dirty="0">
                <a:solidFill>
                  <a:srgbClr val="EC671C"/>
                </a:solidFill>
                <a:effectLst>
                  <a:outerShdw blurRad="50800" dist="50800" dir="5400000" algn="ctr" rotWithShape="0">
                    <a:schemeClr val="bg1"/>
                  </a:outerShdw>
                </a:effectLst>
                <a:latin typeface="+mj-lt"/>
                <a:ea typeface="+mj-ea"/>
                <a:cs typeface="+mj-cs"/>
              </a:rPr>
              <a:t>?</a:t>
            </a:r>
          </a:p>
        </p:txBody>
      </p:sp>
      <p:grpSp>
        <p:nvGrpSpPr>
          <p:cNvPr id="10" name="Group 9"/>
          <p:cNvGrpSpPr/>
          <p:nvPr/>
        </p:nvGrpSpPr>
        <p:grpSpPr>
          <a:xfrm>
            <a:off x="1547664" y="1876240"/>
            <a:ext cx="1447800" cy="4267200"/>
            <a:chOff x="2209800" y="1600200"/>
            <a:chExt cx="1447800" cy="4267200"/>
          </a:xfrm>
        </p:grpSpPr>
        <p:sp>
          <p:nvSpPr>
            <p:cNvPr id="5" name="Rectangle 4"/>
            <p:cNvSpPr/>
            <p:nvPr/>
          </p:nvSpPr>
          <p:spPr bwMode="auto">
            <a:xfrm>
              <a:off x="2209800" y="1600200"/>
              <a:ext cx="1447800" cy="914400"/>
            </a:xfrm>
            <a:prstGeom prst="rect">
              <a:avLst/>
            </a:prstGeom>
            <a:solidFill>
              <a:srgbClr val="08478B"/>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bg1"/>
                  </a:solidFill>
                  <a:effectLst/>
                  <a:latin typeface="Arial"/>
                  <a:cs typeface="Arial"/>
                </a:rPr>
                <a:t>22%</a:t>
              </a:r>
            </a:p>
            <a:p>
              <a:pPr marL="0" marR="0" indent="0" algn="ctr" defTabSz="914400" rtl="0" eaLnBrk="0" fontAlgn="base" latinLnBrk="0" hangingPunct="0">
                <a:lnSpc>
                  <a:spcPct val="100000"/>
                </a:lnSpc>
                <a:spcBef>
                  <a:spcPct val="0"/>
                </a:spcBef>
                <a:spcAft>
                  <a:spcPct val="0"/>
                </a:spcAft>
                <a:buClrTx/>
                <a:buSzTx/>
                <a:buFontTx/>
                <a:buNone/>
                <a:tabLst/>
              </a:pPr>
              <a:r>
                <a:rPr lang="en-US" sz="2000" dirty="0" err="1" smtClean="0">
                  <a:solidFill>
                    <a:schemeClr val="bg1"/>
                  </a:solidFill>
                  <a:latin typeface="Arial"/>
                  <a:cs typeface="Arial"/>
                </a:rPr>
                <a:t>Sí</a:t>
              </a:r>
              <a:r>
                <a:rPr lang="en-US" sz="2000" dirty="0" smtClean="0">
                  <a:solidFill>
                    <a:schemeClr val="bg1"/>
                  </a:solidFill>
                  <a:latin typeface="Arial"/>
                  <a:cs typeface="Arial"/>
                </a:rPr>
                <a:t>, mucho</a:t>
              </a:r>
              <a:endParaRPr kumimoji="0" lang="en-US" sz="2000" b="0" i="0" u="none" strike="noStrike" cap="none" normalizeH="0" baseline="0" dirty="0" smtClean="0">
                <a:ln>
                  <a:noFill/>
                </a:ln>
                <a:solidFill>
                  <a:schemeClr val="bg1"/>
                </a:solidFill>
                <a:effectLst/>
                <a:latin typeface="Arial"/>
                <a:cs typeface="Arial"/>
              </a:endParaRPr>
            </a:p>
          </p:txBody>
        </p:sp>
        <p:sp>
          <p:nvSpPr>
            <p:cNvPr id="7" name="Rectangle 6"/>
            <p:cNvSpPr/>
            <p:nvPr/>
          </p:nvSpPr>
          <p:spPr bwMode="auto">
            <a:xfrm>
              <a:off x="2209800" y="2514600"/>
              <a:ext cx="1447800" cy="1752600"/>
            </a:xfrm>
            <a:prstGeom prst="rect">
              <a:avLst/>
            </a:prstGeom>
            <a:solidFill>
              <a:srgbClr val="0D63B4"/>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b="1" dirty="0">
                  <a:solidFill>
                    <a:schemeClr val="bg1"/>
                  </a:solidFill>
                  <a:latin typeface="Arial"/>
                  <a:cs typeface="Arial"/>
                </a:rPr>
                <a:t>43%</a:t>
              </a:r>
            </a:p>
            <a:p>
              <a:pPr marL="0" marR="0" indent="0" algn="ctr" defTabSz="914400" rtl="0" eaLnBrk="0" fontAlgn="base" latinLnBrk="0" hangingPunct="0">
                <a:lnSpc>
                  <a:spcPct val="100000"/>
                </a:lnSpc>
                <a:spcBef>
                  <a:spcPct val="0"/>
                </a:spcBef>
                <a:spcAft>
                  <a:spcPct val="0"/>
                </a:spcAft>
                <a:buClrTx/>
                <a:buSzTx/>
                <a:buFontTx/>
                <a:buNone/>
                <a:tabLst/>
              </a:pPr>
              <a:r>
                <a:rPr lang="en-US" sz="2000" dirty="0" err="1">
                  <a:solidFill>
                    <a:schemeClr val="bg1"/>
                  </a:solidFill>
                  <a:latin typeface="Arial"/>
                  <a:cs typeface="Arial"/>
                </a:rPr>
                <a:t>Sí</a:t>
              </a:r>
              <a:r>
                <a:rPr lang="en-US" sz="2000" dirty="0">
                  <a:solidFill>
                    <a:schemeClr val="bg1"/>
                  </a:solidFill>
                  <a:latin typeface="Arial"/>
                  <a:cs typeface="Arial"/>
                </a:rPr>
                <a:t>, </a:t>
              </a:r>
              <a:r>
                <a:rPr lang="en-US" sz="2000" dirty="0" err="1">
                  <a:solidFill>
                    <a:schemeClr val="bg1"/>
                  </a:solidFill>
                  <a:latin typeface="Arial"/>
                  <a:cs typeface="Arial"/>
                </a:rPr>
                <a:t>moderado</a:t>
              </a:r>
              <a:endParaRPr lang="en-US" sz="2000" dirty="0">
                <a:solidFill>
                  <a:schemeClr val="bg1"/>
                </a:solidFill>
                <a:latin typeface="Arial"/>
                <a:cs typeface="Arial"/>
              </a:endParaRPr>
            </a:p>
          </p:txBody>
        </p:sp>
        <p:sp>
          <p:nvSpPr>
            <p:cNvPr id="8" name="Rectangle 7"/>
            <p:cNvSpPr/>
            <p:nvPr/>
          </p:nvSpPr>
          <p:spPr bwMode="auto">
            <a:xfrm>
              <a:off x="2209800" y="4267200"/>
              <a:ext cx="1447800" cy="838200"/>
            </a:xfrm>
            <a:prstGeom prst="rect">
              <a:avLst/>
            </a:prstGeom>
            <a:solidFill>
              <a:srgbClr val="0F82D2"/>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FFFF"/>
                  </a:solidFill>
                  <a:effectLst/>
                  <a:latin typeface="Arial"/>
                  <a:cs typeface="Arial"/>
                </a:rPr>
                <a:t>18%</a:t>
              </a:r>
              <a:endParaRPr kumimoji="0" lang="en-US" sz="2000" b="1" i="0" u="none" strike="noStrike" cap="none" normalizeH="0" baseline="0" dirty="0" smtClean="0">
                <a:ln>
                  <a:noFill/>
                </a:ln>
                <a:solidFill>
                  <a:srgbClr val="FFFFFF"/>
                </a:solidFill>
                <a:effectLst/>
                <a:latin typeface="Arial"/>
                <a:cs typeface="Arial"/>
              </a:endParaRPr>
            </a:p>
            <a:p>
              <a:pPr marL="0" marR="0" indent="0" algn="ctr" defTabSz="914400" rtl="0" eaLnBrk="0" fontAlgn="base" latinLnBrk="0" hangingPunct="0">
                <a:lnSpc>
                  <a:spcPct val="100000"/>
                </a:lnSpc>
                <a:spcBef>
                  <a:spcPct val="0"/>
                </a:spcBef>
                <a:spcAft>
                  <a:spcPct val="0"/>
                </a:spcAft>
                <a:buClrTx/>
                <a:buSzTx/>
                <a:buFontTx/>
                <a:buNone/>
                <a:tabLst/>
              </a:pPr>
              <a:r>
                <a:rPr lang="en-US" sz="2000" dirty="0" err="1" smtClean="0">
                  <a:solidFill>
                    <a:srgbClr val="FFFFFF"/>
                  </a:solidFill>
                  <a:latin typeface="Arial"/>
                  <a:cs typeface="Arial"/>
                </a:rPr>
                <a:t>Sí</a:t>
              </a:r>
              <a:r>
                <a:rPr lang="en-US" sz="2000" dirty="0" smtClean="0">
                  <a:solidFill>
                    <a:srgbClr val="FFFFFF"/>
                  </a:solidFill>
                  <a:latin typeface="Arial"/>
                  <a:cs typeface="Arial"/>
                </a:rPr>
                <a:t>, </a:t>
              </a:r>
              <a:r>
                <a:rPr lang="en-US" sz="2000" dirty="0" err="1" smtClean="0">
                  <a:solidFill>
                    <a:srgbClr val="FFFFFF"/>
                  </a:solidFill>
                  <a:latin typeface="Arial"/>
                  <a:cs typeface="Arial"/>
                </a:rPr>
                <a:t>algo</a:t>
              </a:r>
              <a:endParaRPr kumimoji="0" lang="en-US" sz="2000" b="0" i="0" u="none" strike="noStrike" cap="none" normalizeH="0" baseline="0" dirty="0" smtClean="0">
                <a:ln>
                  <a:noFill/>
                </a:ln>
                <a:solidFill>
                  <a:srgbClr val="FFFFFF"/>
                </a:solidFill>
                <a:effectLst/>
                <a:latin typeface="Arial"/>
                <a:cs typeface="Arial"/>
              </a:endParaRPr>
            </a:p>
          </p:txBody>
        </p:sp>
        <p:sp>
          <p:nvSpPr>
            <p:cNvPr id="9" name="Rectangle 8"/>
            <p:cNvSpPr/>
            <p:nvPr/>
          </p:nvSpPr>
          <p:spPr bwMode="auto">
            <a:xfrm>
              <a:off x="2209800" y="5105400"/>
              <a:ext cx="1447800" cy="762000"/>
            </a:xfrm>
            <a:prstGeom prst="rect">
              <a:avLst/>
            </a:prstGeom>
            <a:solidFill>
              <a:srgbClr val="3BA0D7"/>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FFFF"/>
                  </a:solidFill>
                  <a:effectLst/>
                  <a:latin typeface="Arial"/>
                  <a:cs typeface="Arial"/>
                </a:rPr>
                <a:t>17%</a:t>
              </a:r>
            </a:p>
            <a:p>
              <a:pPr marL="0" marR="0" indent="0" algn="ctr" defTabSz="914400" rtl="0" eaLnBrk="0" fontAlgn="base" latinLnBrk="0" hangingPunct="0">
                <a:lnSpc>
                  <a:spcPct val="100000"/>
                </a:lnSpc>
                <a:spcBef>
                  <a:spcPct val="0"/>
                </a:spcBef>
                <a:spcAft>
                  <a:spcPct val="0"/>
                </a:spcAft>
                <a:buClrTx/>
                <a:buSzTx/>
                <a:buFontTx/>
                <a:buNone/>
                <a:tabLst/>
              </a:pPr>
              <a:r>
                <a:rPr lang="en-US" sz="2000" dirty="0" smtClean="0">
                  <a:solidFill>
                    <a:srgbClr val="FFFFFF"/>
                  </a:solidFill>
                  <a:latin typeface="Arial"/>
                  <a:cs typeface="Arial"/>
                </a:rPr>
                <a:t>No</a:t>
              </a:r>
              <a:endParaRPr kumimoji="0" lang="en-US" sz="2000" b="0" i="0" u="none" strike="noStrike" cap="none" normalizeH="0" baseline="0" dirty="0" smtClean="0">
                <a:ln>
                  <a:noFill/>
                </a:ln>
                <a:solidFill>
                  <a:srgbClr val="FFFFFF"/>
                </a:solidFill>
                <a:effectLst/>
                <a:latin typeface="Arial"/>
                <a:cs typeface="Arial"/>
              </a:endParaRPr>
            </a:p>
          </p:txBody>
        </p:sp>
      </p:grpSp>
    </p:spTree>
    <p:extLst>
      <p:ext uri="{BB962C8B-B14F-4D97-AF65-F5344CB8AC3E}">
        <p14:creationId xmlns:p14="http://schemas.microsoft.com/office/powerpoint/2010/main" val="611987120"/>
      </p:ext>
    </p:extLst>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clrChange>
              <a:clrFrom>
                <a:srgbClr val="FEFEFE"/>
              </a:clrFrom>
              <a:clrTo>
                <a:srgbClr val="FEFEFE">
                  <a:alpha val="0"/>
                </a:srgbClr>
              </a:clrTo>
            </a:clrChange>
            <a:duotone>
              <a:schemeClr val="accent1">
                <a:shade val="45000"/>
                <a:satMod val="135000"/>
              </a:schemeClr>
              <a:prstClr val="white"/>
            </a:duotone>
            <a:alphaModFix amt="50000"/>
          </a:blip>
          <a:stretch>
            <a:fillRect/>
          </a:stretch>
        </p:blipFill>
        <p:spPr>
          <a:xfrm>
            <a:off x="0" y="1628800"/>
            <a:ext cx="9121013" cy="4669487"/>
          </a:xfrm>
          <a:prstGeom prst="rect">
            <a:avLst/>
          </a:prstGeom>
        </p:spPr>
      </p:pic>
      <p:sp>
        <p:nvSpPr>
          <p:cNvPr id="2" name="Title 1"/>
          <p:cNvSpPr>
            <a:spLocks noGrp="1"/>
          </p:cNvSpPr>
          <p:nvPr>
            <p:ph type="title"/>
          </p:nvPr>
        </p:nvSpPr>
        <p:spPr>
          <a:xfrm>
            <a:off x="617156" y="1412776"/>
            <a:ext cx="7886700" cy="893615"/>
          </a:xfrm>
          <a:prstGeom prst="rect">
            <a:avLst/>
          </a:prstGeom>
        </p:spPr>
        <p:txBody>
          <a:bodyPr>
            <a:noAutofit/>
          </a:bodyPr>
          <a:lstStyle/>
          <a:p>
            <a:pPr algn="ctr"/>
            <a:r>
              <a:rPr lang="en-US" sz="4800" b="1" i="1" dirty="0">
                <a:solidFill>
                  <a:srgbClr val="0F82D2"/>
                </a:solidFill>
                <a:effectLst>
                  <a:outerShdw blurRad="50800" dist="50800" dir="5400000" algn="ctr" rotWithShape="0">
                    <a:schemeClr val="bg1"/>
                  </a:outerShdw>
                </a:effectLst>
                <a:latin typeface="+mj-lt"/>
                <a:ea typeface="+mj-ea"/>
                <a:cs typeface="+mj-cs"/>
              </a:rPr>
              <a:t>El</a:t>
            </a:r>
            <a:r>
              <a:rPr lang="en-US" sz="4400" i="1" dirty="0" smtClean="0">
                <a:effectLst>
                  <a:outerShdw blurRad="50800" dist="50800" dir="5400000" algn="ctr" rotWithShape="0">
                    <a:schemeClr val="bg1"/>
                  </a:outerShdw>
                </a:effectLst>
              </a:rPr>
              <a:t> </a:t>
            </a:r>
            <a:r>
              <a:rPr lang="en-US" sz="4400" b="1" i="1" dirty="0" smtClean="0">
                <a:solidFill>
                  <a:srgbClr val="EC671C"/>
                </a:solidFill>
                <a:effectLst>
                  <a:outerShdw blurRad="50800" dist="50800" dir="5400000" algn="ctr" rotWithShape="0">
                    <a:schemeClr val="bg1"/>
                  </a:outerShdw>
                </a:effectLst>
              </a:rPr>
              <a:t>83%</a:t>
            </a:r>
            <a:r>
              <a:rPr lang="en-US" sz="4400" b="1" i="1" dirty="0" smtClean="0">
                <a:effectLst>
                  <a:outerShdw blurRad="50800" dist="50800" dir="5400000" algn="ctr" rotWithShape="0">
                    <a:schemeClr val="bg1"/>
                  </a:outerShdw>
                </a:effectLst>
              </a:rPr>
              <a:t> </a:t>
            </a:r>
            <a:r>
              <a:rPr lang="en-US" sz="4800" b="1" i="1" dirty="0">
                <a:solidFill>
                  <a:srgbClr val="0F82D2"/>
                </a:solidFill>
                <a:effectLst>
                  <a:outerShdw blurRad="50800" dist="50800" dir="5400000" algn="ctr" rotWithShape="0">
                    <a:schemeClr val="bg1"/>
                  </a:outerShdw>
                </a:effectLst>
                <a:latin typeface="+mj-lt"/>
                <a:ea typeface="+mj-ea"/>
                <a:cs typeface="+mj-cs"/>
              </a:rPr>
              <a:t>de </a:t>
            </a:r>
            <a:r>
              <a:rPr lang="en-US" sz="4800" b="1" i="1" dirty="0" err="1">
                <a:solidFill>
                  <a:srgbClr val="0F82D2"/>
                </a:solidFill>
                <a:effectLst>
                  <a:outerShdw blurRad="50800" dist="50800" dir="5400000" algn="ctr" rotWithShape="0">
                    <a:schemeClr val="bg1"/>
                  </a:outerShdw>
                </a:effectLst>
                <a:latin typeface="+mj-lt"/>
                <a:ea typeface="+mj-ea"/>
                <a:cs typeface="+mj-cs"/>
              </a:rPr>
              <a:t>las</a:t>
            </a:r>
            <a:r>
              <a:rPr lang="en-US" sz="4800" b="1" i="1" dirty="0">
                <a:solidFill>
                  <a:srgbClr val="0F82D2"/>
                </a:solidFill>
                <a:effectLst>
                  <a:outerShdw blurRad="50800" dist="50800" dir="5400000" algn="ctr" rotWithShape="0">
                    <a:schemeClr val="bg1"/>
                  </a:outerShdw>
                </a:effectLst>
                <a:latin typeface="+mj-lt"/>
                <a:ea typeface="+mj-ea"/>
                <a:cs typeface="+mj-cs"/>
              </a:rPr>
              <a:t> </a:t>
            </a:r>
            <a:r>
              <a:rPr lang="en-US" sz="4800" b="1" i="1" dirty="0" err="1">
                <a:solidFill>
                  <a:srgbClr val="0F82D2"/>
                </a:solidFill>
                <a:effectLst>
                  <a:outerShdw blurRad="50800" dist="50800" dir="5400000" algn="ctr" rotWithShape="0">
                    <a:schemeClr val="bg1"/>
                  </a:outerShdw>
                </a:effectLst>
                <a:latin typeface="+mj-lt"/>
                <a:ea typeface="+mj-ea"/>
                <a:cs typeface="+mj-cs"/>
              </a:rPr>
              <a:t>organizaciones</a:t>
            </a:r>
            <a:r>
              <a:rPr lang="en-US" sz="4800" b="1" i="1" dirty="0">
                <a:solidFill>
                  <a:srgbClr val="0F82D2"/>
                </a:solidFill>
                <a:effectLst>
                  <a:outerShdw blurRad="50800" dist="50800" dir="5400000" algn="ctr" rotWithShape="0">
                    <a:schemeClr val="bg1"/>
                  </a:outerShdw>
                </a:effectLst>
                <a:latin typeface="+mj-lt"/>
                <a:ea typeface="+mj-ea"/>
                <a:cs typeface="+mj-cs"/>
              </a:rPr>
              <a:t> </a:t>
            </a:r>
            <a:r>
              <a:rPr lang="en-US" sz="4800" b="1" i="1" dirty="0" err="1">
                <a:solidFill>
                  <a:srgbClr val="0F82D2"/>
                </a:solidFill>
                <a:effectLst>
                  <a:outerShdw blurRad="50800" dist="50800" dir="5400000" algn="ctr" rotWithShape="0">
                    <a:schemeClr val="bg1"/>
                  </a:outerShdw>
                </a:effectLst>
                <a:latin typeface="+mj-lt"/>
                <a:ea typeface="+mj-ea"/>
                <a:cs typeface="+mj-cs"/>
              </a:rPr>
              <a:t>tiene</a:t>
            </a:r>
            <a:r>
              <a:rPr lang="en-US" sz="4800" b="1" i="1" dirty="0">
                <a:solidFill>
                  <a:srgbClr val="0F82D2"/>
                </a:solidFill>
                <a:effectLst>
                  <a:outerShdw blurRad="50800" dist="50800" dir="5400000" algn="ctr" rotWithShape="0">
                    <a:schemeClr val="bg1"/>
                  </a:outerShdw>
                </a:effectLst>
                <a:latin typeface="+mj-lt"/>
                <a:ea typeface="+mj-ea"/>
                <a:cs typeface="+mj-cs"/>
              </a:rPr>
              <a:t> </a:t>
            </a:r>
            <a:r>
              <a:rPr lang="en-US" sz="4800" b="1" i="1" dirty="0" err="1">
                <a:solidFill>
                  <a:srgbClr val="0F82D2"/>
                </a:solidFill>
                <a:effectLst>
                  <a:outerShdw blurRad="50800" dist="50800" dir="5400000" algn="ctr" rotWithShape="0">
                    <a:schemeClr val="bg1"/>
                  </a:outerShdw>
                </a:effectLst>
                <a:latin typeface="+mj-lt"/>
                <a:ea typeface="+mj-ea"/>
                <a:cs typeface="+mj-cs"/>
              </a:rPr>
              <a:t>dificultad</a:t>
            </a:r>
            <a:r>
              <a:rPr lang="en-US" sz="4800" b="1" i="1" dirty="0">
                <a:solidFill>
                  <a:srgbClr val="0F82D2"/>
                </a:solidFill>
                <a:effectLst>
                  <a:outerShdw blurRad="50800" dist="50800" dir="5400000" algn="ctr" rotWithShape="0">
                    <a:schemeClr val="bg1"/>
                  </a:outerShdw>
                </a:effectLst>
                <a:latin typeface="+mj-lt"/>
                <a:ea typeface="+mj-ea"/>
                <a:cs typeface="+mj-cs"/>
              </a:rPr>
              <a:t> </a:t>
            </a:r>
            <a:r>
              <a:rPr lang="en-US" sz="4800" b="1" i="1" dirty="0" err="1">
                <a:solidFill>
                  <a:srgbClr val="0F82D2"/>
                </a:solidFill>
                <a:effectLst>
                  <a:outerShdw blurRad="50800" dist="50800" dir="5400000" algn="ctr" rotWithShape="0">
                    <a:schemeClr val="bg1"/>
                  </a:outerShdw>
                </a:effectLst>
                <a:latin typeface="+mj-lt"/>
                <a:ea typeface="+mj-ea"/>
                <a:cs typeface="+mj-cs"/>
              </a:rPr>
              <a:t>para</a:t>
            </a:r>
            <a:r>
              <a:rPr lang="en-US" sz="4800" b="1" i="1" dirty="0">
                <a:solidFill>
                  <a:srgbClr val="0F82D2"/>
                </a:solidFill>
                <a:effectLst>
                  <a:outerShdw blurRad="50800" dist="50800" dir="5400000" algn="ctr" rotWithShape="0">
                    <a:schemeClr val="bg1"/>
                  </a:outerShdw>
                </a:effectLst>
                <a:latin typeface="+mj-lt"/>
                <a:ea typeface="+mj-ea"/>
                <a:cs typeface="+mj-cs"/>
              </a:rPr>
              <a:t> </a:t>
            </a:r>
            <a:r>
              <a:rPr lang="en-US" sz="4800" b="1" i="1" dirty="0" err="1">
                <a:solidFill>
                  <a:srgbClr val="0F82D2"/>
                </a:solidFill>
                <a:effectLst>
                  <a:outerShdw blurRad="50800" dist="50800" dir="5400000" algn="ctr" rotWithShape="0">
                    <a:schemeClr val="bg1"/>
                  </a:outerShdw>
                </a:effectLst>
                <a:latin typeface="+mj-lt"/>
                <a:ea typeface="+mj-ea"/>
                <a:cs typeface="+mj-cs"/>
              </a:rPr>
              <a:t>conseguir</a:t>
            </a:r>
            <a:r>
              <a:rPr lang="en-US" sz="4800" b="1" i="1" dirty="0">
                <a:solidFill>
                  <a:srgbClr val="0F82D2"/>
                </a:solidFill>
                <a:effectLst>
                  <a:outerShdw blurRad="50800" dist="50800" dir="5400000" algn="ctr" rotWithShape="0">
                    <a:schemeClr val="bg1"/>
                  </a:outerShdw>
                </a:effectLst>
                <a:latin typeface="+mj-lt"/>
                <a:ea typeface="+mj-ea"/>
                <a:cs typeface="+mj-cs"/>
              </a:rPr>
              <a:t> </a:t>
            </a:r>
            <a:r>
              <a:rPr lang="en-US" sz="4800" b="1" i="1" dirty="0" err="1">
                <a:solidFill>
                  <a:srgbClr val="C00000"/>
                </a:solidFill>
                <a:effectLst>
                  <a:outerShdw blurRad="50800" dist="50800" dir="5400000" algn="ctr" rotWithShape="0">
                    <a:schemeClr val="bg1"/>
                  </a:outerShdw>
                </a:effectLst>
                <a:latin typeface="+mn-lt"/>
                <a:ea typeface="+mn-ea"/>
                <a:cs typeface="+mn-cs"/>
              </a:rPr>
              <a:t>Directores</a:t>
            </a:r>
            <a:r>
              <a:rPr lang="en-US" sz="4800" b="1" i="1" dirty="0">
                <a:solidFill>
                  <a:srgbClr val="EC671C"/>
                </a:solidFill>
                <a:effectLst>
                  <a:outerShdw blurRad="50800" dist="50800" dir="5400000" algn="ctr" rotWithShape="0">
                    <a:schemeClr val="bg1"/>
                  </a:outerShdw>
                </a:effectLst>
              </a:rPr>
              <a:t> </a:t>
            </a:r>
            <a:r>
              <a:rPr lang="en-US" sz="4800" b="1" i="1" dirty="0">
                <a:solidFill>
                  <a:srgbClr val="C00000"/>
                </a:solidFill>
                <a:effectLst>
                  <a:outerShdw blurRad="50800" dist="50800" dir="5400000" algn="ctr" rotWithShape="0">
                    <a:schemeClr val="bg1"/>
                  </a:outerShdw>
                </a:effectLst>
                <a:latin typeface="+mn-lt"/>
                <a:ea typeface="+mn-ea"/>
                <a:cs typeface="+mn-cs"/>
              </a:rPr>
              <a:t>de </a:t>
            </a:r>
            <a:r>
              <a:rPr lang="en-US" sz="4800" b="1" i="1" dirty="0" err="1">
                <a:solidFill>
                  <a:srgbClr val="C00000"/>
                </a:solidFill>
                <a:effectLst>
                  <a:outerShdw blurRad="50800" dist="50800" dir="5400000" algn="ctr" rotWithShape="0">
                    <a:schemeClr val="bg1"/>
                  </a:outerShdw>
                </a:effectLst>
                <a:latin typeface="+mn-lt"/>
                <a:ea typeface="+mn-ea"/>
                <a:cs typeface="+mn-cs"/>
              </a:rPr>
              <a:t>Proyectos</a:t>
            </a:r>
            <a:r>
              <a:rPr lang="en-US" sz="4800" b="1" i="1" dirty="0">
                <a:solidFill>
                  <a:srgbClr val="C00000"/>
                </a:solidFill>
                <a:effectLst>
                  <a:outerShdw blurRad="50800" dist="50800" dir="5400000" algn="ctr" rotWithShape="0">
                    <a:schemeClr val="bg1"/>
                  </a:outerShdw>
                </a:effectLst>
                <a:latin typeface="+mn-lt"/>
                <a:ea typeface="+mn-ea"/>
                <a:cs typeface="+mn-cs"/>
              </a:rPr>
              <a:t> </a:t>
            </a:r>
            <a:r>
              <a:rPr lang="en-US" sz="4800" b="1" i="1" dirty="0" err="1">
                <a:solidFill>
                  <a:srgbClr val="C00000"/>
                </a:solidFill>
                <a:effectLst>
                  <a:outerShdw blurRad="50800" dist="50800" dir="5400000" algn="ctr" rotWithShape="0">
                    <a:schemeClr val="bg1"/>
                  </a:outerShdw>
                </a:effectLst>
                <a:latin typeface="+mn-lt"/>
                <a:ea typeface="+mn-ea"/>
                <a:cs typeface="+mn-cs"/>
              </a:rPr>
              <a:t>calificados</a:t>
            </a:r>
            <a:endParaRPr lang="en-US" sz="4800" b="1" i="1" dirty="0">
              <a:solidFill>
                <a:srgbClr val="C00000"/>
              </a:solidFill>
              <a:effectLst>
                <a:outerShdw blurRad="50800" dist="50800" dir="5400000" algn="ctr" rotWithShape="0">
                  <a:schemeClr val="bg1"/>
                </a:outerShdw>
              </a:effectLst>
              <a:latin typeface="+mn-lt"/>
              <a:ea typeface="+mn-ea"/>
              <a:cs typeface="+mn-cs"/>
            </a:endParaRPr>
          </a:p>
        </p:txBody>
      </p:sp>
      <p:sp>
        <p:nvSpPr>
          <p:cNvPr id="4" name="3 Rectángulo"/>
          <p:cNvSpPr/>
          <p:nvPr/>
        </p:nvSpPr>
        <p:spPr>
          <a:xfrm>
            <a:off x="2590800" y="6032321"/>
            <a:ext cx="6400800" cy="276999"/>
          </a:xfrm>
          <a:prstGeom prst="rect">
            <a:avLst/>
          </a:prstGeom>
        </p:spPr>
        <p:txBody>
          <a:bodyPr wrap="square">
            <a:spAutoFit/>
          </a:bodyPr>
          <a:lstStyle/>
          <a:p>
            <a:pPr algn="r"/>
            <a:r>
              <a:rPr lang="en-US" sz="1200" kern="1200" dirty="0" err="1">
                <a:ea typeface="+mn-ea"/>
                <a:cs typeface="+mn-cs"/>
              </a:rPr>
              <a:t>Fuente</a:t>
            </a:r>
            <a:r>
              <a:rPr lang="en-US" sz="1200" kern="1200" dirty="0">
                <a:ea typeface="+mn-ea"/>
                <a:cs typeface="+mn-cs"/>
              </a:rPr>
              <a:t>: PMI </a:t>
            </a:r>
            <a:r>
              <a:rPr lang="en-US" sz="1200" kern="1200" dirty="0" smtClean="0">
                <a:ea typeface="+mn-ea"/>
                <a:cs typeface="+mn-cs"/>
              </a:rPr>
              <a:t>Building High Performance Project Talent, Julio 2013 </a:t>
            </a:r>
            <a:endParaRPr lang="en-US" sz="1200" kern="1200" dirty="0">
              <a:ea typeface="+mn-ea"/>
              <a:cs typeface="+mn-cs"/>
            </a:endParaRPr>
          </a:p>
        </p:txBody>
      </p:sp>
    </p:spTree>
    <p:extLst>
      <p:ext uri="{BB962C8B-B14F-4D97-AF65-F5344CB8AC3E}">
        <p14:creationId xmlns:p14="http://schemas.microsoft.com/office/powerpoint/2010/main" val="1368340357"/>
      </p:ext>
    </p:extLst>
  </p:cSld>
  <p:clrMapOvr>
    <a:masterClrMapping/>
  </p:clrMapOvr>
  <p:transition spd="slow">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clrChange>
              <a:clrFrom>
                <a:srgbClr val="FEFEFE"/>
              </a:clrFrom>
              <a:clrTo>
                <a:srgbClr val="FEFEFE">
                  <a:alpha val="0"/>
                </a:srgbClr>
              </a:clrTo>
            </a:clrChange>
            <a:duotone>
              <a:schemeClr val="accent1">
                <a:shade val="45000"/>
                <a:satMod val="135000"/>
              </a:schemeClr>
              <a:prstClr val="white"/>
            </a:duotone>
            <a:alphaModFix amt="50000"/>
          </a:blip>
          <a:stretch>
            <a:fillRect/>
          </a:stretch>
        </p:blipFill>
        <p:spPr>
          <a:xfrm>
            <a:off x="0" y="1628800"/>
            <a:ext cx="9121013" cy="4669487"/>
          </a:xfrm>
          <a:prstGeom prst="rect">
            <a:avLst/>
          </a:prstGeom>
        </p:spPr>
      </p:pic>
      <p:sp>
        <p:nvSpPr>
          <p:cNvPr id="4" name="Title 3"/>
          <p:cNvSpPr>
            <a:spLocks noGrp="1"/>
          </p:cNvSpPr>
          <p:nvPr>
            <p:ph type="title"/>
          </p:nvPr>
        </p:nvSpPr>
        <p:spPr>
          <a:prstGeom prst="rect">
            <a:avLst/>
          </a:prstGeom>
        </p:spPr>
        <p:txBody>
          <a:bodyPr/>
          <a:lstStyle/>
          <a:p>
            <a:pPr marL="0" indent="0"/>
            <a:r>
              <a:rPr lang="en-US" smtClean="0"/>
              <a:t>Las Deficiencias de Talento</a:t>
            </a:r>
            <a:endParaRPr lang="en-US" sz="2600" dirty="0">
              <a:solidFill>
                <a:srgbClr val="404040"/>
              </a:solidFill>
            </a:endParaRPr>
          </a:p>
        </p:txBody>
      </p:sp>
      <p:sp>
        <p:nvSpPr>
          <p:cNvPr id="3" name="2 Marcador de contenido"/>
          <p:cNvSpPr>
            <a:spLocks noGrp="1"/>
          </p:cNvSpPr>
          <p:nvPr>
            <p:ph idx="4294967295"/>
          </p:nvPr>
        </p:nvSpPr>
        <p:spPr>
          <a:xfrm>
            <a:off x="4572000" y="2082316"/>
            <a:ext cx="4343400" cy="3581400"/>
          </a:xfrm>
          <a:prstGeom prst="rect">
            <a:avLst/>
          </a:prstGeom>
          <a:effectLst>
            <a:outerShdw blurRad="50800" dist="50800" dir="5400000" algn="ctr" rotWithShape="0">
              <a:schemeClr val="bg1"/>
            </a:outerShdw>
          </a:effectLst>
        </p:spPr>
        <p:txBody>
          <a:bodyPr>
            <a:noAutofit/>
          </a:bodyPr>
          <a:lstStyle/>
          <a:p>
            <a:pPr marL="0" indent="0" algn="ctr">
              <a:buNone/>
            </a:pPr>
            <a:r>
              <a:rPr lang="es-AR" b="1" i="1" dirty="0" smtClean="0"/>
              <a:t>Las deficiencias de </a:t>
            </a:r>
            <a:r>
              <a:rPr lang="es-AR" b="1" i="1" dirty="0">
                <a:solidFill>
                  <a:srgbClr val="C80037"/>
                </a:solidFill>
              </a:rPr>
              <a:t>talento</a:t>
            </a:r>
            <a:r>
              <a:rPr lang="es-AR" b="1" i="1" dirty="0" smtClean="0"/>
              <a:t> obstaculizan significativamente el </a:t>
            </a:r>
            <a:r>
              <a:rPr lang="es-AR" b="1" i="1" dirty="0" smtClean="0">
                <a:solidFill>
                  <a:srgbClr val="EC671C"/>
                </a:solidFill>
              </a:rPr>
              <a:t>40% </a:t>
            </a:r>
            <a:r>
              <a:rPr lang="es-AR" b="1" i="1" dirty="0" smtClean="0"/>
              <a:t>de los esfuerzos de implementación de la </a:t>
            </a:r>
            <a:r>
              <a:rPr lang="es-AR" b="1" i="1" dirty="0">
                <a:solidFill>
                  <a:srgbClr val="C80037"/>
                </a:solidFill>
              </a:rPr>
              <a:t>estrategia</a:t>
            </a:r>
            <a:endParaRPr lang="en-US" b="1" i="1" dirty="0">
              <a:solidFill>
                <a:srgbClr val="C80037"/>
              </a:solidFill>
            </a:endParaRPr>
          </a:p>
          <a:p>
            <a:pPr algn="ctr"/>
            <a:endParaRPr lang="en-US" b="1" i="1" dirty="0" smtClean="0"/>
          </a:p>
        </p:txBody>
      </p:sp>
      <p:sp>
        <p:nvSpPr>
          <p:cNvPr id="7" name="6 Rectángulo"/>
          <p:cNvSpPr/>
          <p:nvPr/>
        </p:nvSpPr>
        <p:spPr>
          <a:xfrm>
            <a:off x="1143000" y="5877272"/>
            <a:ext cx="7924800" cy="461665"/>
          </a:xfrm>
          <a:prstGeom prst="rect">
            <a:avLst/>
          </a:prstGeom>
        </p:spPr>
        <p:txBody>
          <a:bodyPr wrap="square">
            <a:spAutoFit/>
          </a:bodyPr>
          <a:lstStyle/>
          <a:p>
            <a:pPr algn="r"/>
            <a:r>
              <a:rPr lang="en-US" sz="1200" dirty="0"/>
              <a:t>Fuente: PMI Thought Leadership Series: Spotlight on </a:t>
            </a:r>
            <a:r>
              <a:rPr lang="en-US" sz="1200" dirty="0" smtClean="0"/>
              <a:t>Success</a:t>
            </a:r>
          </a:p>
          <a:p>
            <a:pPr algn="r"/>
            <a:r>
              <a:rPr lang="en-US" sz="1200" dirty="0" smtClean="0"/>
              <a:t> Developing </a:t>
            </a:r>
            <a:r>
              <a:rPr lang="en-US" sz="1200" dirty="0"/>
              <a:t>Talent for Strategic Impact </a:t>
            </a:r>
            <a:r>
              <a:rPr lang="en-US" sz="1200" dirty="0" smtClean="0"/>
              <a:t>Nov. 2014</a:t>
            </a:r>
            <a:endParaRPr lang="en-US" sz="1200" dirty="0"/>
          </a:p>
        </p:txBody>
      </p:sp>
      <p:graphicFrame>
        <p:nvGraphicFramePr>
          <p:cNvPr id="2" name="Chart 1"/>
          <p:cNvGraphicFramePr/>
          <p:nvPr>
            <p:extLst/>
          </p:nvPr>
        </p:nvGraphicFramePr>
        <p:xfrm>
          <a:off x="-152400" y="1828800"/>
          <a:ext cx="5181600" cy="3708400"/>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p:cNvSpPr txBox="1"/>
          <p:nvPr/>
        </p:nvSpPr>
        <p:spPr>
          <a:xfrm>
            <a:off x="533400" y="3911024"/>
            <a:ext cx="1600200" cy="584776"/>
          </a:xfrm>
          <a:prstGeom prst="rect">
            <a:avLst/>
          </a:prstGeom>
          <a:noFill/>
        </p:spPr>
        <p:txBody>
          <a:bodyPr wrap="square" rtlCol="0">
            <a:spAutoFit/>
          </a:bodyPr>
          <a:lstStyle/>
          <a:p>
            <a:pPr algn="ctr"/>
            <a:r>
              <a:rPr lang="en-US" sz="3200" b="1" dirty="0" smtClean="0">
                <a:solidFill>
                  <a:schemeClr val="bg1"/>
                </a:solidFill>
              </a:rPr>
              <a:t>40%</a:t>
            </a:r>
            <a:endParaRPr lang="en-US" sz="3200" b="1" dirty="0">
              <a:solidFill>
                <a:schemeClr val="bg1"/>
              </a:solidFill>
            </a:endParaRPr>
          </a:p>
        </p:txBody>
      </p:sp>
    </p:spTree>
    <p:extLst>
      <p:ext uri="{BB962C8B-B14F-4D97-AF65-F5344CB8AC3E}">
        <p14:creationId xmlns:p14="http://schemas.microsoft.com/office/powerpoint/2010/main" val="694607429"/>
      </p:ext>
    </p:extLst>
  </p:cSld>
  <p:clrMapOvr>
    <a:masterClrMapping/>
  </p:clrMapOvr>
  <p:transition spd="slow">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clrChange>
              <a:clrFrom>
                <a:srgbClr val="FEFEFE"/>
              </a:clrFrom>
              <a:clrTo>
                <a:srgbClr val="FEFEFE">
                  <a:alpha val="0"/>
                </a:srgbClr>
              </a:clrTo>
            </a:clrChange>
            <a:duotone>
              <a:schemeClr val="accent1">
                <a:shade val="45000"/>
                <a:satMod val="135000"/>
              </a:schemeClr>
              <a:prstClr val="white"/>
            </a:duotone>
            <a:alphaModFix amt="50000"/>
          </a:blip>
          <a:stretch>
            <a:fillRect/>
          </a:stretch>
        </p:blipFill>
        <p:spPr>
          <a:xfrm>
            <a:off x="0" y="1628800"/>
            <a:ext cx="9121013" cy="4669487"/>
          </a:xfrm>
          <a:prstGeom prst="rect">
            <a:avLst/>
          </a:prstGeom>
        </p:spPr>
      </p:pic>
      <p:sp>
        <p:nvSpPr>
          <p:cNvPr id="5" name="Title 4"/>
          <p:cNvSpPr>
            <a:spLocks noGrp="1"/>
          </p:cNvSpPr>
          <p:nvPr>
            <p:ph type="title"/>
          </p:nvPr>
        </p:nvSpPr>
        <p:spPr/>
        <p:txBody>
          <a:bodyPr/>
          <a:lstStyle/>
          <a:p>
            <a:r>
              <a:rPr lang="en-US" dirty="0" smtClean="0"/>
              <a:t>Las </a:t>
            </a:r>
            <a:r>
              <a:rPr lang="en-US" dirty="0" err="1" smtClean="0"/>
              <a:t>Deficiencias</a:t>
            </a:r>
            <a:r>
              <a:rPr lang="en-US" dirty="0" smtClean="0"/>
              <a:t> de </a:t>
            </a:r>
            <a:r>
              <a:rPr lang="en-US" dirty="0" err="1" smtClean="0"/>
              <a:t>Talento</a:t>
            </a:r>
            <a:endParaRPr lang="es-ES_tradnl" dirty="0"/>
          </a:p>
        </p:txBody>
      </p:sp>
      <p:sp>
        <p:nvSpPr>
          <p:cNvPr id="10" name="Text Placeholder 9"/>
          <p:cNvSpPr>
            <a:spLocks noGrp="1"/>
          </p:cNvSpPr>
          <p:nvPr>
            <p:ph type="body" sz="quarter" idx="10"/>
          </p:nvPr>
        </p:nvSpPr>
        <p:spPr>
          <a:xfrm>
            <a:off x="395536" y="1802433"/>
            <a:ext cx="8425557" cy="3930054"/>
          </a:xfrm>
          <a:effectLst>
            <a:outerShdw blurRad="50800" dist="50800" dir="5400000" algn="ctr" rotWithShape="0">
              <a:schemeClr val="bg1"/>
            </a:outerShdw>
          </a:effectLst>
        </p:spPr>
        <p:txBody>
          <a:bodyPr>
            <a:noAutofit/>
          </a:bodyPr>
          <a:lstStyle/>
          <a:p>
            <a:pPr marL="0" indent="0">
              <a:lnSpc>
                <a:spcPct val="130000"/>
              </a:lnSpc>
              <a:buNone/>
            </a:pPr>
            <a:r>
              <a:rPr lang="en-US" sz="2800" b="1" dirty="0">
                <a:solidFill>
                  <a:srgbClr val="C80037"/>
                </a:solidFill>
              </a:rPr>
              <a:t>31% </a:t>
            </a:r>
            <a:r>
              <a:rPr lang="en-US" b="1" dirty="0"/>
              <a:t>de </a:t>
            </a:r>
            <a:r>
              <a:rPr lang="en-US" b="1" dirty="0" err="1"/>
              <a:t>descenso</a:t>
            </a:r>
            <a:r>
              <a:rPr lang="en-US" b="1" dirty="0"/>
              <a:t> </a:t>
            </a:r>
            <a:r>
              <a:rPr lang="en-US" b="1" dirty="0" err="1"/>
              <a:t>en</a:t>
            </a:r>
            <a:r>
              <a:rPr lang="en-US" b="1" dirty="0"/>
              <a:t> la </a:t>
            </a:r>
            <a:r>
              <a:rPr lang="en-US" b="1" dirty="0" err="1"/>
              <a:t>calidad</a:t>
            </a:r>
            <a:r>
              <a:rPr lang="en-US" b="1" dirty="0"/>
              <a:t> de </a:t>
            </a:r>
            <a:r>
              <a:rPr lang="en-US" b="1" dirty="0" err="1"/>
              <a:t>los</a:t>
            </a:r>
            <a:r>
              <a:rPr lang="en-US" b="1" dirty="0"/>
              <a:t> </a:t>
            </a:r>
            <a:r>
              <a:rPr lang="en-US" b="1" dirty="0" err="1"/>
              <a:t>productos</a:t>
            </a:r>
            <a:r>
              <a:rPr lang="en-US" b="1" dirty="0"/>
              <a:t> o </a:t>
            </a:r>
            <a:r>
              <a:rPr lang="en-US" b="1" dirty="0" err="1" smtClean="0"/>
              <a:t>servicios</a:t>
            </a:r>
            <a:endParaRPr lang="en-US" b="1" dirty="0"/>
          </a:p>
          <a:p>
            <a:pPr marL="0" indent="0">
              <a:lnSpc>
                <a:spcPct val="130000"/>
              </a:lnSpc>
              <a:buNone/>
            </a:pPr>
            <a:r>
              <a:rPr lang="en-US" sz="2800" b="1" dirty="0">
                <a:solidFill>
                  <a:srgbClr val="EC671C"/>
                </a:solidFill>
              </a:rPr>
              <a:t>29%</a:t>
            </a:r>
            <a:r>
              <a:rPr lang="en-US" sz="2800" b="1" dirty="0">
                <a:solidFill>
                  <a:srgbClr val="C80037"/>
                </a:solidFill>
              </a:rPr>
              <a:t> </a:t>
            </a:r>
            <a:r>
              <a:rPr lang="en-US" b="1" dirty="0"/>
              <a:t>de </a:t>
            </a:r>
            <a:r>
              <a:rPr lang="en-US" b="1" dirty="0" err="1"/>
              <a:t>dificultades</a:t>
            </a:r>
            <a:r>
              <a:rPr lang="en-US" b="1" dirty="0"/>
              <a:t> para </a:t>
            </a:r>
            <a:r>
              <a:rPr lang="en-US" b="1" dirty="0" err="1"/>
              <a:t>innovar</a:t>
            </a:r>
            <a:r>
              <a:rPr lang="en-US" b="1" dirty="0"/>
              <a:t> </a:t>
            </a:r>
            <a:r>
              <a:rPr lang="en-US" b="1" dirty="0" err="1"/>
              <a:t>eficazmente</a:t>
            </a:r>
            <a:endParaRPr lang="en-US" b="1" dirty="0"/>
          </a:p>
          <a:p>
            <a:pPr marL="0" indent="0">
              <a:lnSpc>
                <a:spcPct val="130000"/>
              </a:lnSpc>
              <a:buNone/>
            </a:pPr>
            <a:r>
              <a:rPr lang="en-US" sz="2800" b="1" dirty="0">
                <a:solidFill>
                  <a:srgbClr val="C80037"/>
                </a:solidFill>
              </a:rPr>
              <a:t>27% </a:t>
            </a:r>
            <a:r>
              <a:rPr lang="en-US" b="1" dirty="0"/>
              <a:t>de </a:t>
            </a:r>
            <a:r>
              <a:rPr lang="en-US" b="1" dirty="0" err="1"/>
              <a:t>iniciativas</a:t>
            </a:r>
            <a:r>
              <a:rPr lang="en-US" b="1" dirty="0"/>
              <a:t> </a:t>
            </a:r>
            <a:r>
              <a:rPr lang="en-US" b="1" dirty="0" err="1"/>
              <a:t>estratégicas</a:t>
            </a:r>
            <a:r>
              <a:rPr lang="en-US" b="1" dirty="0"/>
              <a:t> </a:t>
            </a:r>
            <a:r>
              <a:rPr lang="en-US" b="1" dirty="0" err="1"/>
              <a:t>canceladas</a:t>
            </a:r>
            <a:r>
              <a:rPr lang="en-US" b="1" dirty="0"/>
              <a:t> o </a:t>
            </a:r>
            <a:r>
              <a:rPr lang="en-US" b="1" dirty="0" err="1"/>
              <a:t>atrasadas</a:t>
            </a:r>
            <a:endParaRPr lang="en-US" b="1" dirty="0"/>
          </a:p>
          <a:p>
            <a:pPr marL="0" indent="0">
              <a:lnSpc>
                <a:spcPct val="130000"/>
              </a:lnSpc>
              <a:buNone/>
            </a:pPr>
            <a:r>
              <a:rPr lang="en-US" sz="2800" b="1" dirty="0">
                <a:solidFill>
                  <a:srgbClr val="EC671C"/>
                </a:solidFill>
              </a:rPr>
              <a:t>25%</a:t>
            </a:r>
            <a:r>
              <a:rPr lang="en-US" sz="2800" b="1" dirty="0">
                <a:solidFill>
                  <a:srgbClr val="C80037"/>
                </a:solidFill>
              </a:rPr>
              <a:t> </a:t>
            </a:r>
            <a:r>
              <a:rPr lang="en-US" b="1" dirty="0"/>
              <a:t>de </a:t>
            </a:r>
            <a:r>
              <a:rPr lang="en-US" b="1" dirty="0" err="1"/>
              <a:t>incapacidad</a:t>
            </a:r>
            <a:r>
              <a:rPr lang="en-US" b="1" dirty="0"/>
              <a:t> para </a:t>
            </a:r>
            <a:r>
              <a:rPr lang="en-US" b="1" dirty="0" err="1"/>
              <a:t>cumplir</a:t>
            </a:r>
            <a:r>
              <a:rPr lang="en-US" b="1" dirty="0"/>
              <a:t> con </a:t>
            </a:r>
            <a:r>
              <a:rPr lang="en-US" b="1" dirty="0" err="1" smtClean="0"/>
              <a:t>previsiones</a:t>
            </a:r>
            <a:r>
              <a:rPr lang="en-US" b="1" dirty="0" smtClean="0"/>
              <a:t> </a:t>
            </a:r>
            <a:r>
              <a:rPr lang="en-US" b="1" dirty="0"/>
              <a:t>de </a:t>
            </a:r>
            <a:r>
              <a:rPr lang="en-US" b="1" dirty="0" err="1"/>
              <a:t>crecimiento</a:t>
            </a:r>
            <a:endParaRPr lang="en-US" b="1" dirty="0"/>
          </a:p>
          <a:p>
            <a:pPr marL="0" indent="0">
              <a:lnSpc>
                <a:spcPct val="130000"/>
              </a:lnSpc>
              <a:buNone/>
            </a:pPr>
            <a:r>
              <a:rPr lang="en-US" sz="2800" b="1" dirty="0">
                <a:solidFill>
                  <a:srgbClr val="C80037"/>
                </a:solidFill>
              </a:rPr>
              <a:t>20% </a:t>
            </a:r>
            <a:r>
              <a:rPr lang="en-US" b="1" dirty="0"/>
              <a:t>de </a:t>
            </a:r>
            <a:r>
              <a:rPr lang="en-US" b="1" dirty="0" err="1"/>
              <a:t>incapacidad</a:t>
            </a:r>
            <a:r>
              <a:rPr lang="en-US" b="1" dirty="0"/>
              <a:t> para </a:t>
            </a:r>
            <a:r>
              <a:rPr lang="en-US" b="1" dirty="0" err="1" smtClean="0"/>
              <a:t>perseguir</a:t>
            </a:r>
            <a:r>
              <a:rPr lang="en-US" b="1" dirty="0" smtClean="0"/>
              <a:t> </a:t>
            </a:r>
            <a:r>
              <a:rPr lang="en-US" b="1" dirty="0" err="1" smtClean="0"/>
              <a:t>una</a:t>
            </a:r>
            <a:r>
              <a:rPr lang="en-US" b="1" dirty="0" smtClean="0"/>
              <a:t> </a:t>
            </a:r>
            <a:r>
              <a:rPr lang="en-US" b="1" dirty="0" err="1" smtClean="0"/>
              <a:t>oportunidad</a:t>
            </a:r>
            <a:endParaRPr lang="en-US" b="1" dirty="0"/>
          </a:p>
        </p:txBody>
      </p:sp>
      <p:sp>
        <p:nvSpPr>
          <p:cNvPr id="7" name="6 Rectángulo"/>
          <p:cNvSpPr/>
          <p:nvPr/>
        </p:nvSpPr>
        <p:spPr>
          <a:xfrm>
            <a:off x="3631704" y="5877272"/>
            <a:ext cx="5436096" cy="461665"/>
          </a:xfrm>
          <a:prstGeom prst="rect">
            <a:avLst/>
          </a:prstGeom>
          <a:noFill/>
        </p:spPr>
        <p:txBody>
          <a:bodyPr wrap="square">
            <a:spAutoFit/>
          </a:bodyPr>
          <a:lstStyle/>
          <a:p>
            <a:pPr algn="r"/>
            <a:r>
              <a:rPr lang="en-US" sz="1200" dirty="0"/>
              <a:t>Fuente: PMI Thought Leadership Series: Spotlight on Success </a:t>
            </a:r>
            <a:r>
              <a:rPr lang="en-US" sz="1200" dirty="0" smtClean="0"/>
              <a:t>– </a:t>
            </a:r>
          </a:p>
          <a:p>
            <a:pPr algn="r"/>
            <a:r>
              <a:rPr lang="en-US" sz="1200" dirty="0" smtClean="0"/>
              <a:t>Developing </a:t>
            </a:r>
            <a:r>
              <a:rPr lang="en-US" sz="1200" dirty="0"/>
              <a:t>Talent for Strategic Impact </a:t>
            </a:r>
            <a:r>
              <a:rPr lang="en-US" sz="1200" dirty="0" smtClean="0"/>
              <a:t>Nov. 2014</a:t>
            </a:r>
            <a:endParaRPr lang="en-US" sz="1200" dirty="0"/>
          </a:p>
        </p:txBody>
      </p:sp>
    </p:spTree>
    <p:extLst>
      <p:ext uri="{BB962C8B-B14F-4D97-AF65-F5344CB8AC3E}">
        <p14:creationId xmlns:p14="http://schemas.microsoft.com/office/powerpoint/2010/main" val="294004376"/>
      </p:ext>
    </p:extLst>
  </p:cSld>
  <p:clrMapOvr>
    <a:masterClrMapping/>
  </p:clrMapOvr>
  <p:transition spd="slow">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clrChange>
              <a:clrFrom>
                <a:srgbClr val="FFFFFF"/>
              </a:clrFrom>
              <a:clrTo>
                <a:srgbClr val="FFFFFF">
                  <a:alpha val="0"/>
                </a:srgbClr>
              </a:clrTo>
            </a:clrChange>
          </a:blip>
          <a:stretch>
            <a:fillRect/>
          </a:stretch>
        </p:blipFill>
        <p:spPr>
          <a:xfrm>
            <a:off x="1957636" y="1340768"/>
            <a:ext cx="5350668" cy="4896544"/>
          </a:xfrm>
          <a:prstGeom prst="rect">
            <a:avLst/>
          </a:prstGeom>
        </p:spPr>
      </p:pic>
      <p:sp>
        <p:nvSpPr>
          <p:cNvPr id="31" name="Rectangle 14"/>
          <p:cNvSpPr>
            <a:spLocks noChangeArrowheads="1"/>
          </p:cNvSpPr>
          <p:nvPr/>
        </p:nvSpPr>
        <p:spPr bwMode="auto">
          <a:xfrm>
            <a:off x="2971800" y="2308171"/>
            <a:ext cx="1275259" cy="392415"/>
          </a:xfrm>
          <a:prstGeom prst="rect">
            <a:avLst/>
          </a:prstGeom>
          <a:noFill/>
          <a:ln w="9525">
            <a:noFill/>
            <a:miter lim="800000"/>
            <a:headEnd/>
            <a:tailEnd/>
          </a:ln>
        </p:spPr>
        <p:txBody>
          <a:bodyPr wrap="none">
            <a:spAutoFit/>
          </a:bodyPr>
          <a:lstStyle/>
          <a:p>
            <a:pPr algn="r" defTabSz="914400" fontAlgn="auto">
              <a:lnSpc>
                <a:spcPct val="110000"/>
              </a:lnSpc>
              <a:spcBef>
                <a:spcPct val="71000"/>
              </a:spcBef>
              <a:spcAft>
                <a:spcPts val="0"/>
              </a:spcAft>
              <a:defRPr/>
            </a:pPr>
            <a:r>
              <a:rPr lang="es-CL" kern="0" dirty="0" smtClean="0">
                <a:solidFill>
                  <a:sysClr val="window" lastClr="FFFFFF"/>
                </a:solidFill>
                <a:latin typeface="Arial"/>
                <a:cs typeface="Arial"/>
                <a:sym typeface="Lucida Bright" pitchFamily="18" charset="0"/>
              </a:rPr>
              <a:t>en </a:t>
            </a:r>
            <a:r>
              <a:rPr lang="es-CL" kern="0" dirty="0">
                <a:solidFill>
                  <a:sysClr val="window" lastClr="FFFFFF"/>
                </a:solidFill>
                <a:latin typeface="Arial"/>
                <a:cs typeface="Arial"/>
                <a:sym typeface="Lucida Bright" pitchFamily="18" charset="0"/>
              </a:rPr>
              <a:t>Tiempo</a:t>
            </a:r>
          </a:p>
        </p:txBody>
      </p:sp>
      <p:sp>
        <p:nvSpPr>
          <p:cNvPr id="34" name="Rounded Rectangle 33"/>
          <p:cNvSpPr>
            <a:spLocks noChangeArrowheads="1"/>
          </p:cNvSpPr>
          <p:nvPr/>
        </p:nvSpPr>
        <p:spPr bwMode="auto">
          <a:xfrm>
            <a:off x="6781800" y="1682998"/>
            <a:ext cx="1990725" cy="957263"/>
          </a:xfrm>
          <a:prstGeom prst="roundRect">
            <a:avLst>
              <a:gd name="adj" fmla="val 16667"/>
            </a:avLst>
          </a:prstGeom>
          <a:solidFill>
            <a:srgbClr val="C80037"/>
          </a:solidFill>
          <a:ln w="38100">
            <a:solidFill>
              <a:srgbClr val="FFFFFF"/>
            </a:solidFill>
            <a:round/>
            <a:headEnd/>
            <a:tailEnd/>
          </a:ln>
          <a:effectLst>
            <a:outerShdw blurRad="63500" dist="20000" dir="5400000" rotWithShape="0">
              <a:srgbClr val="000000">
                <a:alpha val="37999"/>
              </a:srgbClr>
            </a:outerShdw>
          </a:effectLst>
        </p:spPr>
        <p:txBody>
          <a:bodyPr anchor="ctr" anchorCtr="1"/>
          <a:lstStyle/>
          <a:p>
            <a:pPr algn="ctr" defTabSz="914400" eaLnBrk="0" hangingPunct="0">
              <a:defRPr/>
            </a:pPr>
            <a:r>
              <a:rPr lang="es-CL" sz="2400" b="1" kern="0" dirty="0" smtClean="0">
                <a:solidFill>
                  <a:sysClr val="window" lastClr="FFFFFF"/>
                </a:solidFill>
                <a:latin typeface="Arial"/>
                <a:ea typeface="+mn-ea"/>
                <a:cs typeface="Arial"/>
              </a:rPr>
              <a:t>29% </a:t>
            </a:r>
            <a:r>
              <a:rPr lang="es-CL" b="1" kern="0" dirty="0">
                <a:solidFill>
                  <a:sysClr val="window" lastClr="FFFFFF"/>
                </a:solidFill>
                <a:latin typeface="Arial"/>
                <a:ea typeface="+mn-ea"/>
                <a:cs typeface="Arial"/>
              </a:rPr>
              <a:t>de las organizaciones</a:t>
            </a:r>
          </a:p>
        </p:txBody>
      </p:sp>
      <p:grpSp>
        <p:nvGrpSpPr>
          <p:cNvPr id="79886" name="Group 34"/>
          <p:cNvGrpSpPr>
            <a:grpSpLocks/>
          </p:cNvGrpSpPr>
          <p:nvPr/>
        </p:nvGrpSpPr>
        <p:grpSpPr bwMode="auto">
          <a:xfrm>
            <a:off x="5830888" y="3243511"/>
            <a:ext cx="4129087" cy="2505075"/>
            <a:chOff x="-647235" y="3060533"/>
            <a:chExt cx="4572000" cy="2764504"/>
          </a:xfrm>
        </p:grpSpPr>
        <p:sp>
          <p:nvSpPr>
            <p:cNvPr id="79893" name="Down Arrow 8"/>
            <p:cNvSpPr>
              <a:spLocks/>
            </p:cNvSpPr>
            <p:nvPr/>
          </p:nvSpPr>
          <p:spPr bwMode="auto">
            <a:xfrm flipH="1">
              <a:off x="1289845" y="3060533"/>
              <a:ext cx="697840" cy="1615255"/>
            </a:xfrm>
            <a:custGeom>
              <a:avLst/>
              <a:gdLst>
                <a:gd name="T0" fmla="*/ 0 w 498975"/>
                <a:gd name="T1" fmla="*/ 186625046 h 1149330"/>
                <a:gd name="T2" fmla="*/ 25535853 w 498975"/>
                <a:gd name="T3" fmla="*/ 189187200 h 1149330"/>
                <a:gd name="T4" fmla="*/ 55813006 w 498975"/>
                <a:gd name="T5" fmla="*/ 3921634 h 1149330"/>
                <a:gd name="T6" fmla="*/ 63064962 w 498975"/>
                <a:gd name="T7" fmla="*/ 0 h 1149330"/>
                <a:gd name="T8" fmla="*/ 80162866 w 498975"/>
                <a:gd name="T9" fmla="*/ 187906222 h 1149330"/>
                <a:gd name="T10" fmla="*/ 106883798 w 498975"/>
                <a:gd name="T11" fmla="*/ 186625046 h 1149330"/>
                <a:gd name="T12" fmla="*/ 54626717 w 498975"/>
                <a:gd name="T13" fmla="*/ 266186686 h 1149330"/>
                <a:gd name="T14" fmla="*/ 0 w 498975"/>
                <a:gd name="T15" fmla="*/ 186625046 h 114933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98975" h="1149330">
                  <a:moveTo>
                    <a:pt x="0" y="805802"/>
                  </a:moveTo>
                  <a:lnTo>
                    <a:pt x="119211" y="816865"/>
                  </a:lnTo>
                  <a:lnTo>
                    <a:pt x="260557" y="16933"/>
                  </a:lnTo>
                  <a:lnTo>
                    <a:pt x="294412" y="0"/>
                  </a:lnTo>
                  <a:lnTo>
                    <a:pt x="374231" y="811334"/>
                  </a:lnTo>
                  <a:lnTo>
                    <a:pt x="498975" y="805802"/>
                  </a:lnTo>
                  <a:lnTo>
                    <a:pt x="255019" y="1149330"/>
                  </a:lnTo>
                  <a:lnTo>
                    <a:pt x="0" y="805802"/>
                  </a:lnTo>
                  <a:close/>
                </a:path>
              </a:pathLst>
            </a:custGeom>
            <a:solidFill>
              <a:srgbClr val="EC671C"/>
            </a:solidFill>
            <a:ln w="9525" cap="flat" cmpd="sng">
              <a:solidFill>
                <a:srgbClr val="FFFFFF"/>
              </a:solidFill>
              <a:prstDash val="solid"/>
              <a:round/>
              <a:headEnd/>
              <a:tailEnd/>
            </a:ln>
            <a:effectLst>
              <a:outerShdw dist="23000" dir="5400000" rotWithShape="0">
                <a:srgbClr val="000000">
                  <a:alpha val="34998"/>
                </a:srgbClr>
              </a:outerShdw>
            </a:effectLst>
          </p:spPr>
          <p:txBody>
            <a:bodyPr anchor="ctr"/>
            <a:lstStyle/>
            <a:p>
              <a:endParaRPr lang="en-US"/>
            </a:p>
          </p:txBody>
        </p:sp>
        <p:sp>
          <p:nvSpPr>
            <p:cNvPr id="79894" name="Rectangle 36"/>
            <p:cNvSpPr>
              <a:spLocks noChangeArrowheads="1"/>
            </p:cNvSpPr>
            <p:nvPr/>
          </p:nvSpPr>
          <p:spPr bwMode="auto">
            <a:xfrm>
              <a:off x="-647235" y="4649509"/>
              <a:ext cx="4572000" cy="11755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defTabSz="914400">
                <a:lnSpc>
                  <a:spcPct val="90000"/>
                </a:lnSpc>
              </a:pPr>
              <a:r>
                <a:rPr lang="es-CL" sz="2200" b="1" dirty="0">
                  <a:solidFill>
                    <a:srgbClr val="C80037"/>
                  </a:solidFill>
                  <a:latin typeface="Arial"/>
                  <a:cs typeface="Arial"/>
                </a:rPr>
                <a:t>Bajo Desempeño</a:t>
              </a:r>
            </a:p>
            <a:p>
              <a:pPr algn="ctr" defTabSz="914400">
                <a:lnSpc>
                  <a:spcPct val="90000"/>
                </a:lnSpc>
              </a:pPr>
              <a:r>
                <a:rPr lang="es-CL" sz="1600" b="1" dirty="0">
                  <a:solidFill>
                    <a:srgbClr val="666666"/>
                  </a:solidFill>
                  <a:latin typeface="Arial"/>
                  <a:cs typeface="Arial"/>
                </a:rPr>
                <a:t> 60%</a:t>
              </a:r>
              <a:r>
                <a:rPr lang="es-CL" sz="1600" dirty="0">
                  <a:solidFill>
                    <a:srgbClr val="666666"/>
                  </a:solidFill>
                  <a:latin typeface="Arial"/>
                  <a:cs typeface="Arial"/>
                </a:rPr>
                <a:t> o menos de los</a:t>
              </a:r>
            </a:p>
            <a:p>
              <a:pPr algn="ctr" defTabSz="914400">
                <a:lnSpc>
                  <a:spcPct val="90000"/>
                </a:lnSpc>
              </a:pPr>
              <a:r>
                <a:rPr lang="es-CL" sz="1600" dirty="0">
                  <a:solidFill>
                    <a:srgbClr val="666666"/>
                  </a:solidFill>
                  <a:latin typeface="Arial"/>
                  <a:cs typeface="Arial"/>
                </a:rPr>
                <a:t>p</a:t>
              </a:r>
              <a:r>
                <a:rPr lang="es-CL" sz="1600" dirty="0" smtClean="0">
                  <a:solidFill>
                    <a:srgbClr val="666666"/>
                  </a:solidFill>
                  <a:latin typeface="Arial"/>
                  <a:cs typeface="Arial"/>
                </a:rPr>
                <a:t>royectos </a:t>
              </a:r>
              <a:r>
                <a:rPr lang="es-CL" sz="1600" dirty="0">
                  <a:solidFill>
                    <a:srgbClr val="666666"/>
                  </a:solidFill>
                  <a:latin typeface="Arial"/>
                  <a:cs typeface="Arial"/>
                </a:rPr>
                <a:t>alcanzaron</a:t>
              </a:r>
            </a:p>
            <a:p>
              <a:pPr algn="ctr" defTabSz="914400">
                <a:lnSpc>
                  <a:spcPct val="90000"/>
                </a:lnSpc>
              </a:pPr>
              <a:r>
                <a:rPr lang="es-CL" sz="1600" dirty="0">
                  <a:solidFill>
                    <a:srgbClr val="666666"/>
                  </a:solidFill>
                  <a:latin typeface="Arial"/>
                  <a:cs typeface="Arial"/>
                </a:rPr>
                <a:t> las tres métricas</a:t>
              </a:r>
              <a:endParaRPr lang="es-CL" sz="1600" b="1" dirty="0">
                <a:solidFill>
                  <a:srgbClr val="666666"/>
                </a:solidFill>
                <a:latin typeface="Arial"/>
                <a:cs typeface="Arial"/>
              </a:endParaRPr>
            </a:p>
          </p:txBody>
        </p:sp>
      </p:grpSp>
      <p:grpSp>
        <p:nvGrpSpPr>
          <p:cNvPr id="79887" name="Group 37"/>
          <p:cNvGrpSpPr>
            <a:grpSpLocks/>
          </p:cNvGrpSpPr>
          <p:nvPr/>
        </p:nvGrpSpPr>
        <p:grpSpPr bwMode="auto">
          <a:xfrm>
            <a:off x="44450" y="1651248"/>
            <a:ext cx="2490788" cy="2862263"/>
            <a:chOff x="5731349" y="1798419"/>
            <a:chExt cx="3033517" cy="3280815"/>
          </a:xfrm>
        </p:grpSpPr>
        <p:sp>
          <p:nvSpPr>
            <p:cNvPr id="79891" name="Down Arrow 8"/>
            <p:cNvSpPr>
              <a:spLocks/>
            </p:cNvSpPr>
            <p:nvPr/>
          </p:nvSpPr>
          <p:spPr bwMode="auto">
            <a:xfrm rot="10800000" flipH="1">
              <a:off x="6862393" y="3401524"/>
              <a:ext cx="771429" cy="1677710"/>
            </a:xfrm>
            <a:custGeom>
              <a:avLst/>
              <a:gdLst>
                <a:gd name="T0" fmla="*/ 0 w 498975"/>
                <a:gd name="T1" fmla="*/ 342438560 h 1149330"/>
                <a:gd name="T2" fmla="*/ 126995636 w 498975"/>
                <a:gd name="T3" fmla="*/ 347140004 h 1149330"/>
                <a:gd name="T4" fmla="*/ 277573138 w 498975"/>
                <a:gd name="T5" fmla="*/ 7196175 h 1149330"/>
                <a:gd name="T6" fmla="*/ 313639322 w 498975"/>
                <a:gd name="T7" fmla="*/ 0 h 1149330"/>
                <a:gd name="T8" fmla="*/ 398670815 w 498975"/>
                <a:gd name="T9" fmla="*/ 344789326 h 1149330"/>
                <a:gd name="T10" fmla="*/ 531561441 w 498975"/>
                <a:gd name="T11" fmla="*/ 342438560 h 1149330"/>
                <a:gd name="T12" fmla="*/ 271673414 w 498975"/>
                <a:gd name="T13" fmla="*/ 488426342 h 1149330"/>
                <a:gd name="T14" fmla="*/ 0 w 498975"/>
                <a:gd name="T15" fmla="*/ 342438560 h 114933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98975" h="1149330">
                  <a:moveTo>
                    <a:pt x="0" y="805802"/>
                  </a:moveTo>
                  <a:lnTo>
                    <a:pt x="119211" y="816865"/>
                  </a:lnTo>
                  <a:lnTo>
                    <a:pt x="260557" y="16933"/>
                  </a:lnTo>
                  <a:lnTo>
                    <a:pt x="294412" y="0"/>
                  </a:lnTo>
                  <a:lnTo>
                    <a:pt x="374231" y="811334"/>
                  </a:lnTo>
                  <a:lnTo>
                    <a:pt x="498975" y="805802"/>
                  </a:lnTo>
                  <a:lnTo>
                    <a:pt x="255019" y="1149330"/>
                  </a:lnTo>
                  <a:lnTo>
                    <a:pt x="0" y="805802"/>
                  </a:lnTo>
                  <a:close/>
                </a:path>
              </a:pathLst>
            </a:custGeom>
            <a:solidFill>
              <a:srgbClr val="EC671C"/>
            </a:solidFill>
            <a:ln w="9525" cap="flat" cmpd="sng">
              <a:solidFill>
                <a:srgbClr val="FFFFFF"/>
              </a:solidFill>
              <a:prstDash val="solid"/>
              <a:round/>
              <a:headEnd/>
              <a:tailEnd/>
            </a:ln>
            <a:effectLst>
              <a:outerShdw dist="23000" dir="5400000" rotWithShape="0">
                <a:srgbClr val="000000">
                  <a:alpha val="34998"/>
                </a:srgbClr>
              </a:outerShdw>
            </a:effectLst>
          </p:spPr>
          <p:txBody>
            <a:bodyPr anchor="ctr"/>
            <a:lstStyle/>
            <a:p>
              <a:endParaRPr lang="en-US"/>
            </a:p>
          </p:txBody>
        </p:sp>
        <p:sp>
          <p:nvSpPr>
            <p:cNvPr id="79892" name="TextBox 7"/>
            <p:cNvSpPr txBox="1">
              <a:spLocks noChangeArrowheads="1"/>
            </p:cNvSpPr>
            <p:nvPr/>
          </p:nvSpPr>
          <p:spPr bwMode="auto">
            <a:xfrm>
              <a:off x="5731349" y="1798419"/>
              <a:ext cx="3033517" cy="122180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defTabSz="914400" eaLnBrk="1" hangingPunct="1">
                <a:lnSpc>
                  <a:spcPct val="90000"/>
                </a:lnSpc>
              </a:pPr>
              <a:r>
                <a:rPr lang="es-CL" sz="2200" b="1" dirty="0">
                  <a:solidFill>
                    <a:srgbClr val="C80037"/>
                  </a:solidFill>
                  <a:latin typeface="Arial"/>
                  <a:cs typeface="Arial"/>
                </a:rPr>
                <a:t>Alto </a:t>
              </a:r>
              <a:r>
                <a:rPr lang="es-CL" sz="2200" b="1" dirty="0" smtClean="0">
                  <a:solidFill>
                    <a:srgbClr val="C80037"/>
                  </a:solidFill>
                  <a:latin typeface="Arial"/>
                  <a:cs typeface="Arial"/>
                </a:rPr>
                <a:t>Desempeño</a:t>
              </a:r>
              <a:endParaRPr lang="es-CL" sz="2200" dirty="0">
                <a:solidFill>
                  <a:srgbClr val="C80037"/>
                </a:solidFill>
                <a:latin typeface="Arial"/>
                <a:cs typeface="Arial"/>
              </a:endParaRPr>
            </a:p>
            <a:p>
              <a:pPr algn="ctr" defTabSz="914400" eaLnBrk="1" hangingPunct="1">
                <a:lnSpc>
                  <a:spcPct val="90000"/>
                </a:lnSpc>
              </a:pPr>
              <a:r>
                <a:rPr lang="es-CL" sz="1600" b="1" dirty="0">
                  <a:solidFill>
                    <a:srgbClr val="666666"/>
                  </a:solidFill>
                  <a:latin typeface="Arial"/>
                  <a:cs typeface="Arial"/>
                </a:rPr>
                <a:t>80%</a:t>
              </a:r>
              <a:r>
                <a:rPr lang="es-CL" sz="1600" dirty="0">
                  <a:solidFill>
                    <a:srgbClr val="666666"/>
                  </a:solidFill>
                  <a:latin typeface="Arial"/>
                  <a:cs typeface="Arial"/>
                </a:rPr>
                <a:t> o más proyectos alcanzaron las tres métricas</a:t>
              </a:r>
            </a:p>
          </p:txBody>
        </p:sp>
      </p:grpSp>
      <p:sp>
        <p:nvSpPr>
          <p:cNvPr id="41" name="Rounded Rectangle 40"/>
          <p:cNvSpPr>
            <a:spLocks noChangeArrowheads="1"/>
          </p:cNvSpPr>
          <p:nvPr/>
        </p:nvSpPr>
        <p:spPr bwMode="auto">
          <a:xfrm>
            <a:off x="304800" y="4853236"/>
            <a:ext cx="1981200" cy="936625"/>
          </a:xfrm>
          <a:prstGeom prst="roundRect">
            <a:avLst>
              <a:gd name="adj" fmla="val 16667"/>
            </a:avLst>
          </a:prstGeom>
          <a:solidFill>
            <a:srgbClr val="C80037"/>
          </a:solidFill>
          <a:ln w="38100">
            <a:solidFill>
              <a:srgbClr val="FFFFFF"/>
            </a:solidFill>
            <a:round/>
            <a:headEnd/>
            <a:tailEnd/>
          </a:ln>
          <a:effectLst>
            <a:outerShdw blurRad="63500" dist="20000" dir="5400000" rotWithShape="0">
              <a:srgbClr val="000000">
                <a:alpha val="37999"/>
              </a:srgbClr>
            </a:outerShdw>
          </a:effectLst>
        </p:spPr>
        <p:txBody>
          <a:bodyPr anchor="ctr" anchorCtr="1"/>
          <a:lstStyle/>
          <a:p>
            <a:pPr algn="ctr" defTabSz="914400" eaLnBrk="0" hangingPunct="0">
              <a:defRPr/>
            </a:pPr>
            <a:r>
              <a:rPr lang="es-CL" sz="2400" b="1" kern="0" dirty="0">
                <a:solidFill>
                  <a:sysClr val="window" lastClr="FFFFFF"/>
                </a:solidFill>
                <a:latin typeface="Arial"/>
                <a:cs typeface="Arial"/>
              </a:rPr>
              <a:t>12% </a:t>
            </a:r>
            <a:r>
              <a:rPr lang="es-CL" b="1" kern="0" dirty="0">
                <a:solidFill>
                  <a:sysClr val="window" lastClr="FFFFFF"/>
                </a:solidFill>
                <a:latin typeface="Arial"/>
                <a:cs typeface="Arial"/>
              </a:rPr>
              <a:t>de las organizaciones</a:t>
            </a:r>
          </a:p>
        </p:txBody>
      </p:sp>
      <p:sp>
        <p:nvSpPr>
          <p:cNvPr id="2" name="Title 1"/>
          <p:cNvSpPr>
            <a:spLocks noGrp="1"/>
          </p:cNvSpPr>
          <p:nvPr>
            <p:ph type="title"/>
          </p:nvPr>
        </p:nvSpPr>
        <p:spPr/>
        <p:txBody>
          <a:bodyPr/>
          <a:lstStyle/>
          <a:p>
            <a:r>
              <a:rPr lang="es-CL" smtClean="0"/>
              <a:t>Organizaciones y su Desempeño en Proyectos</a:t>
            </a:r>
            <a:endParaRPr lang="en-US" dirty="0"/>
          </a:p>
        </p:txBody>
      </p:sp>
      <p:sp>
        <p:nvSpPr>
          <p:cNvPr id="30" name="Text Placeholder 4"/>
          <p:cNvSpPr txBox="1">
            <a:spLocks/>
          </p:cNvSpPr>
          <p:nvPr/>
        </p:nvSpPr>
        <p:spPr bwMode="auto">
          <a:xfrm>
            <a:off x="1752600" y="6021288"/>
            <a:ext cx="7277100" cy="2460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indent="0" algn="r" eaLnBrk="1" hangingPunct="1">
              <a:spcBef>
                <a:spcPct val="20000"/>
              </a:spcBef>
            </a:pPr>
            <a:r>
              <a:rPr lang="en-US" sz="1200" dirty="0">
                <a:latin typeface="+mn-lt"/>
                <a:ea typeface="+mn-ea"/>
                <a:cs typeface="+mn-cs"/>
              </a:rPr>
              <a:t>Fuente: </a:t>
            </a:r>
            <a:r>
              <a:rPr lang="en-US" sz="1200" dirty="0" smtClean="0">
                <a:latin typeface="+mn-lt"/>
                <a:ea typeface="+mn-ea"/>
                <a:cs typeface="+mn-cs"/>
              </a:rPr>
              <a:t>2014 </a:t>
            </a:r>
            <a:r>
              <a:rPr lang="en-US" sz="1200" dirty="0">
                <a:latin typeface="+mn-lt"/>
                <a:ea typeface="+mn-ea"/>
                <a:cs typeface="+mn-cs"/>
              </a:rPr>
              <a:t>Pulse of the Profession™ The High Cost of Low Performance </a:t>
            </a:r>
          </a:p>
        </p:txBody>
      </p:sp>
      <p:sp>
        <p:nvSpPr>
          <p:cNvPr id="3" name="TextBox 2"/>
          <p:cNvSpPr txBox="1"/>
          <p:nvPr/>
        </p:nvSpPr>
        <p:spPr>
          <a:xfrm>
            <a:off x="-589196" y="2582194"/>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800603593"/>
      </p:ext>
    </p:extLst>
  </p:cSld>
  <p:clrMapOvr>
    <a:masterClrMapping/>
  </p:clrMapOvr>
  <p:transition spd="slow">
    <p:wipe dir="r"/>
  </p:transition>
  <p:timing>
    <p:tnLst>
      <p:par>
        <p:cTn id="1" dur="indefinite" restart="never" nodeType="tmRoot"/>
      </p:par>
    </p:tnLst>
  </p:timing>
</p:sld>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4221</TotalTime>
  <Words>5252</Words>
  <Application>Microsoft Macintosh PowerPoint</Application>
  <PresentationFormat>On-screen Show (4:3)</PresentationFormat>
  <Paragraphs>480</Paragraphs>
  <Slides>38</Slides>
  <Notes>32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38</vt:i4>
      </vt:variant>
    </vt:vector>
  </HeadingPairs>
  <TitlesOfParts>
    <vt:vector size="46" baseType="lpstr">
      <vt:lpstr>Bliss 2 Light</vt:lpstr>
      <vt:lpstr>Calibri</vt:lpstr>
      <vt:lpstr>Lucida Bright</vt:lpstr>
      <vt:lpstr>ＭＳ Ｐゴシック</vt:lpstr>
      <vt:lpstr>Trebuchet MS</vt:lpstr>
      <vt:lpstr>Wingdings</vt:lpstr>
      <vt:lpstr>Arial</vt:lpstr>
      <vt:lpstr>Tema de Office</vt:lpstr>
      <vt:lpstr>La Gestión del Talento como Estrategia Competitiva</vt:lpstr>
      <vt:lpstr>PowerPoint Presentation</vt:lpstr>
      <vt:lpstr>Agenda</vt:lpstr>
      <vt:lpstr>PowerPoint Presentation</vt:lpstr>
      <vt:lpstr>¿Hay Directores de Proyectos para cubrir esas vacantes?</vt:lpstr>
      <vt:lpstr>El 83% de las organizaciones tiene dificultad para conseguir Directores de Proyectos calificados</vt:lpstr>
      <vt:lpstr>Las Deficiencias de Talento</vt:lpstr>
      <vt:lpstr>Las Deficiencias de Talento</vt:lpstr>
      <vt:lpstr>Organizaciones y su Desempeño en Proyectos</vt:lpstr>
      <vt:lpstr>Organizaciones y su Desempeño en Proyectos</vt:lpstr>
      <vt:lpstr>Foco en Gestión del Talento</vt:lpstr>
      <vt:lpstr>Foco en Gestión del Talento</vt:lpstr>
      <vt:lpstr>Foco en Gestión del Talento</vt:lpstr>
      <vt:lpstr>El Triángulo del Talento</vt:lpstr>
      <vt:lpstr>Habilidades Técnicas de Gestión de Proyectos</vt:lpstr>
      <vt:lpstr>Conocimiento del Negocio y Estrategia</vt:lpstr>
      <vt:lpstr>Habilidades de Liderazgo</vt:lpstr>
      <vt:lpstr>Los directores ejecutivos empiezan a prestar más atención a la gestión de talentos </vt:lpstr>
      <vt:lpstr>Foco en Gestión del Talento</vt:lpstr>
      <vt:lpstr>PowerPoint Presentation</vt:lpstr>
      <vt:lpstr>PowerPoint Presentation</vt:lpstr>
      <vt:lpstr>¿Qué es Gestión del Talento?</vt:lpstr>
      <vt:lpstr>Gestión Estratégica del Talento</vt:lpstr>
      <vt:lpstr>Gestión Estratégica del Talento</vt:lpstr>
      <vt:lpstr>Modelo Integrado de Gestión del Talento</vt:lpstr>
      <vt:lpstr>Modelo Integrado de Gestión del Talento - Objetivos</vt:lpstr>
      <vt:lpstr>Modelo Integrado de Gestión del Talento</vt:lpstr>
      <vt:lpstr>Modelo Integrado de Gestión del Talento</vt:lpstr>
      <vt:lpstr>Modelo Integrado de Gestión del Talento - Resultado</vt:lpstr>
      <vt:lpstr>Beneficios de la Gestión del Talento</vt:lpstr>
      <vt:lpstr>Beneficios de la Gestión del Talento</vt:lpstr>
      <vt:lpstr>Principales Obstáculos en Gestión de Talentos</vt:lpstr>
      <vt:lpstr>PowerPoint Presentation</vt:lpstr>
      <vt:lpstr>Un Líder siempre fomenta el desarrollo de las Personas</vt:lpstr>
      <vt:lpstr>PowerPoint Presentation</vt:lpstr>
      <vt:lpstr>El 83% de las organizaciones tiene dificultad para conseguir Directores de Proyectos calificados</vt:lpstr>
      <vt:lpstr>¿Cómo te estás preparando?</vt:lpstr>
      <vt:lpstr>Preguntas</vt:lpstr>
    </vt:vector>
  </TitlesOfParts>
  <LinksUpToDate>false</LinksUpToDate>
  <SharedDoc>false</SharedDoc>
  <HyperlinksChanged>false</HyperlinksChanged>
  <AppVersion>15.0026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Nicolas</dc:creator>
  <cp:lastModifiedBy>Cecilia Boggi</cp:lastModifiedBy>
  <cp:revision>172</cp:revision>
  <dcterms:created xsi:type="dcterms:W3CDTF">2014-08-18T00:32:41Z</dcterms:created>
  <dcterms:modified xsi:type="dcterms:W3CDTF">2016-10-16T02:55:28Z</dcterms:modified>
</cp:coreProperties>
</file>