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sldIdLst>
    <p:sldId id="256" r:id="rId2"/>
    <p:sldId id="260" r:id="rId3"/>
    <p:sldId id="267" r:id="rId4"/>
    <p:sldId id="304" r:id="rId5"/>
    <p:sldId id="268" r:id="rId6"/>
    <p:sldId id="269" r:id="rId7"/>
    <p:sldId id="270" r:id="rId8"/>
    <p:sldId id="271" r:id="rId9"/>
    <p:sldId id="272" r:id="rId10"/>
    <p:sldId id="273" r:id="rId11"/>
    <p:sldId id="274" r:id="rId12"/>
    <p:sldId id="275" r:id="rId13"/>
    <p:sldId id="305" r:id="rId14"/>
    <p:sldId id="278" r:id="rId15"/>
    <p:sldId id="279" r:id="rId16"/>
    <p:sldId id="280" r:id="rId17"/>
    <p:sldId id="281" r:id="rId18"/>
    <p:sldId id="282" r:id="rId19"/>
    <p:sldId id="283" r:id="rId20"/>
    <p:sldId id="306" r:id="rId21"/>
    <p:sldId id="285" r:id="rId22"/>
    <p:sldId id="288" r:id="rId23"/>
    <p:sldId id="289" r:id="rId24"/>
    <p:sldId id="290" r:id="rId25"/>
    <p:sldId id="291" r:id="rId26"/>
    <p:sldId id="292" r:id="rId27"/>
    <p:sldId id="293" r:id="rId28"/>
    <p:sldId id="295" r:id="rId29"/>
    <p:sldId id="296" r:id="rId30"/>
    <p:sldId id="297" r:id="rId31"/>
    <p:sldId id="298" r:id="rId32"/>
    <p:sldId id="299" r:id="rId33"/>
    <p:sldId id="300" r:id="rId34"/>
    <p:sldId id="301" r:id="rId35"/>
    <p:sldId id="303" r:id="rId36"/>
  </p:sldIdLst>
  <p:sldSz cx="9144000" cy="6858000" type="screen4x3"/>
  <p:notesSz cx="6797675" cy="9926638"/>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rturo PENAS RIAL" initials="APR" lastIdx="2" clrIdx="0">
    <p:extLst>
      <p:ext uri="{19B8F6BF-5375-455C-9EA6-DF929625EA0E}">
        <p15:presenceInfo xmlns:p15="http://schemas.microsoft.com/office/powerpoint/2012/main" userId="c711accfb8eac48c"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2079" autoAdjust="0"/>
  </p:normalViewPr>
  <p:slideViewPr>
    <p:cSldViewPr>
      <p:cViewPr varScale="1">
        <p:scale>
          <a:sx n="62" d="100"/>
          <a:sy n="62" d="100"/>
        </p:scale>
        <p:origin x="1626" y="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commentAuthors" Target="commentAuthors.xml"/></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94D5648-E6B4-47F5-AD1A-2208A9C7208E}" type="doc">
      <dgm:prSet loTypeId="urn:microsoft.com/office/officeart/2005/8/layout/cycle3" loCatId="cycle" qsTypeId="urn:microsoft.com/office/officeart/2005/8/quickstyle/simple1" qsCatId="simple" csTypeId="urn:microsoft.com/office/officeart/2005/8/colors/accent2_2" csCatId="accent2" phldr="1"/>
      <dgm:spPr/>
      <dgm:t>
        <a:bodyPr/>
        <a:lstStyle/>
        <a:p>
          <a:endParaRPr lang="es-ES"/>
        </a:p>
      </dgm:t>
    </dgm:pt>
    <dgm:pt modelId="{926D9578-21E4-4957-83C1-92DC61431FA9}">
      <dgm:prSet phldrT="[Texto]" custT="1"/>
      <dgm:spPr/>
      <dgm:t>
        <a:bodyPr/>
        <a:lstStyle/>
        <a:p>
          <a:r>
            <a:rPr lang="es-ES" sz="1700" dirty="0" smtClean="0"/>
            <a:t>(1) Definir el valor</a:t>
          </a:r>
          <a:endParaRPr lang="es-ES" sz="1700" dirty="0"/>
        </a:p>
      </dgm:t>
    </dgm:pt>
    <dgm:pt modelId="{CE16044A-7FE2-4645-9A05-E34DDABF9AB5}" type="parTrans" cxnId="{BEEE6821-17A7-4CC0-83CD-6426CF231C61}">
      <dgm:prSet/>
      <dgm:spPr/>
      <dgm:t>
        <a:bodyPr/>
        <a:lstStyle/>
        <a:p>
          <a:endParaRPr lang="es-ES" sz="2800"/>
        </a:p>
      </dgm:t>
    </dgm:pt>
    <dgm:pt modelId="{A8613538-FA59-4456-A52B-281518A4429C}" type="sibTrans" cxnId="{BEEE6821-17A7-4CC0-83CD-6426CF231C61}">
      <dgm:prSet/>
      <dgm:spPr/>
      <dgm:t>
        <a:bodyPr/>
        <a:lstStyle/>
        <a:p>
          <a:endParaRPr lang="es-ES" sz="2800"/>
        </a:p>
      </dgm:t>
    </dgm:pt>
    <dgm:pt modelId="{40E5A624-8AE9-4336-BE56-1AF0C307154C}">
      <dgm:prSet phldrT="[Texto]" custT="1"/>
      <dgm:spPr/>
      <dgm:t>
        <a:bodyPr/>
        <a:lstStyle/>
        <a:p>
          <a:r>
            <a:rPr lang="es-ES" sz="1700" dirty="0" smtClean="0"/>
            <a:t>(2) Identificar el flujo</a:t>
          </a:r>
          <a:endParaRPr lang="es-ES" sz="1700" dirty="0"/>
        </a:p>
      </dgm:t>
    </dgm:pt>
    <dgm:pt modelId="{F1D54A50-B97B-4FEC-A16E-F64C009CA6F0}" type="parTrans" cxnId="{A18879EB-C519-472B-88A8-A246CF41A1EE}">
      <dgm:prSet/>
      <dgm:spPr/>
      <dgm:t>
        <a:bodyPr/>
        <a:lstStyle/>
        <a:p>
          <a:endParaRPr lang="es-ES" sz="2800"/>
        </a:p>
      </dgm:t>
    </dgm:pt>
    <dgm:pt modelId="{21CD9950-BD14-4619-AF40-890E0CE085A9}" type="sibTrans" cxnId="{A18879EB-C519-472B-88A8-A246CF41A1EE}">
      <dgm:prSet/>
      <dgm:spPr/>
      <dgm:t>
        <a:bodyPr/>
        <a:lstStyle/>
        <a:p>
          <a:endParaRPr lang="es-ES" sz="2800"/>
        </a:p>
      </dgm:t>
    </dgm:pt>
    <dgm:pt modelId="{FA0F279A-BA23-4496-91D1-B8B45BF50283}">
      <dgm:prSet phldrT="[Texto]" custT="1"/>
      <dgm:spPr/>
      <dgm:t>
        <a:bodyPr/>
        <a:lstStyle/>
        <a:p>
          <a:r>
            <a:rPr lang="es-ES" sz="1700" dirty="0" smtClean="0"/>
            <a:t>(3) Optimizar el flujo del valor</a:t>
          </a:r>
          <a:endParaRPr lang="es-ES" sz="1700" dirty="0"/>
        </a:p>
      </dgm:t>
    </dgm:pt>
    <dgm:pt modelId="{CD1E1868-D744-4BB4-A502-F51F9EEF7E2B}" type="parTrans" cxnId="{FFDC9134-21C2-43AF-8D94-5B9E23DA07D1}">
      <dgm:prSet/>
      <dgm:spPr/>
      <dgm:t>
        <a:bodyPr/>
        <a:lstStyle/>
        <a:p>
          <a:endParaRPr lang="es-ES" sz="2800"/>
        </a:p>
      </dgm:t>
    </dgm:pt>
    <dgm:pt modelId="{29D5EE99-EFF9-4BEB-91D0-5EB4BD8FA599}" type="sibTrans" cxnId="{FFDC9134-21C2-43AF-8D94-5B9E23DA07D1}">
      <dgm:prSet/>
      <dgm:spPr/>
      <dgm:t>
        <a:bodyPr/>
        <a:lstStyle/>
        <a:p>
          <a:endParaRPr lang="es-ES" sz="2800"/>
        </a:p>
      </dgm:t>
    </dgm:pt>
    <dgm:pt modelId="{F579835F-50DE-48FE-A3DC-314077CA65B0}">
      <dgm:prSet phldrT="[Texto]" custT="1"/>
      <dgm:spPr/>
      <dgm:t>
        <a:bodyPr/>
        <a:lstStyle/>
        <a:p>
          <a:r>
            <a:rPr lang="es-ES" sz="1700" dirty="0" smtClean="0"/>
            <a:t>(4) Permitir que el cliente extraiga valor</a:t>
          </a:r>
          <a:endParaRPr lang="es-ES" sz="1700" dirty="0"/>
        </a:p>
      </dgm:t>
    </dgm:pt>
    <dgm:pt modelId="{02A73186-F20B-4891-A22C-795D5AF3654D}" type="parTrans" cxnId="{F2EA13DF-9CE8-4A1E-8324-B3132DCAC6B4}">
      <dgm:prSet/>
      <dgm:spPr/>
      <dgm:t>
        <a:bodyPr/>
        <a:lstStyle/>
        <a:p>
          <a:endParaRPr lang="es-ES" sz="2800"/>
        </a:p>
      </dgm:t>
    </dgm:pt>
    <dgm:pt modelId="{B44EED3A-0D3F-4C21-A2CD-B14E412D54D0}" type="sibTrans" cxnId="{F2EA13DF-9CE8-4A1E-8324-B3132DCAC6B4}">
      <dgm:prSet/>
      <dgm:spPr/>
      <dgm:t>
        <a:bodyPr/>
        <a:lstStyle/>
        <a:p>
          <a:endParaRPr lang="es-ES" sz="2800"/>
        </a:p>
      </dgm:t>
    </dgm:pt>
    <dgm:pt modelId="{84492A35-681D-40CF-9964-2E6E74F1CE58}">
      <dgm:prSet phldrT="[Texto]" custT="1"/>
      <dgm:spPr/>
      <dgm:t>
        <a:bodyPr/>
        <a:lstStyle/>
        <a:p>
          <a:r>
            <a:rPr lang="es-ES" sz="1700" dirty="0" smtClean="0"/>
            <a:t>(5) Buscar la perfección</a:t>
          </a:r>
          <a:endParaRPr lang="es-ES" sz="1700" dirty="0"/>
        </a:p>
      </dgm:t>
    </dgm:pt>
    <dgm:pt modelId="{6E18A2E0-15D0-41AB-AE5A-3D49C352237C}" type="parTrans" cxnId="{5F7DDEB7-1D9E-4A85-86E9-E340F47419FD}">
      <dgm:prSet/>
      <dgm:spPr/>
      <dgm:t>
        <a:bodyPr/>
        <a:lstStyle/>
        <a:p>
          <a:endParaRPr lang="es-ES" sz="2800"/>
        </a:p>
      </dgm:t>
    </dgm:pt>
    <dgm:pt modelId="{BFBAF2D4-A098-41D5-96F5-11AC99BD47CA}" type="sibTrans" cxnId="{5F7DDEB7-1D9E-4A85-86E9-E340F47419FD}">
      <dgm:prSet/>
      <dgm:spPr/>
      <dgm:t>
        <a:bodyPr/>
        <a:lstStyle/>
        <a:p>
          <a:endParaRPr lang="es-ES" sz="2800"/>
        </a:p>
      </dgm:t>
    </dgm:pt>
    <dgm:pt modelId="{D124E85F-FB8A-4F85-86BD-626492C21978}" type="pres">
      <dgm:prSet presAssocID="{694D5648-E6B4-47F5-AD1A-2208A9C7208E}" presName="Name0" presStyleCnt="0">
        <dgm:presLayoutVars>
          <dgm:dir/>
          <dgm:resizeHandles val="exact"/>
        </dgm:presLayoutVars>
      </dgm:prSet>
      <dgm:spPr/>
      <dgm:t>
        <a:bodyPr/>
        <a:lstStyle/>
        <a:p>
          <a:endParaRPr lang="es-ES"/>
        </a:p>
      </dgm:t>
    </dgm:pt>
    <dgm:pt modelId="{EFAF7B52-F9CF-4A0E-8F85-E4F546030111}" type="pres">
      <dgm:prSet presAssocID="{694D5648-E6B4-47F5-AD1A-2208A9C7208E}" presName="cycle" presStyleCnt="0"/>
      <dgm:spPr/>
      <dgm:t>
        <a:bodyPr/>
        <a:lstStyle/>
        <a:p>
          <a:endParaRPr lang="es-ES"/>
        </a:p>
      </dgm:t>
    </dgm:pt>
    <dgm:pt modelId="{97DC4E3D-C201-4C1A-AC56-8CC7B94EACE9}" type="pres">
      <dgm:prSet presAssocID="{926D9578-21E4-4957-83C1-92DC61431FA9}" presName="nodeFirstNode" presStyleLbl="node1" presStyleIdx="0" presStyleCnt="5">
        <dgm:presLayoutVars>
          <dgm:bulletEnabled val="1"/>
        </dgm:presLayoutVars>
      </dgm:prSet>
      <dgm:spPr/>
      <dgm:t>
        <a:bodyPr/>
        <a:lstStyle/>
        <a:p>
          <a:endParaRPr lang="es-ES"/>
        </a:p>
      </dgm:t>
    </dgm:pt>
    <dgm:pt modelId="{425ECA1D-7B38-4F5E-865B-D0BF4E5D1841}" type="pres">
      <dgm:prSet presAssocID="{A8613538-FA59-4456-A52B-281518A4429C}" presName="sibTransFirstNode" presStyleLbl="bgShp" presStyleIdx="0" presStyleCnt="1"/>
      <dgm:spPr/>
      <dgm:t>
        <a:bodyPr/>
        <a:lstStyle/>
        <a:p>
          <a:endParaRPr lang="es-ES"/>
        </a:p>
      </dgm:t>
    </dgm:pt>
    <dgm:pt modelId="{2EFD7BC8-A000-4010-9DCD-0A705D49F89D}" type="pres">
      <dgm:prSet presAssocID="{40E5A624-8AE9-4336-BE56-1AF0C307154C}" presName="nodeFollowingNodes" presStyleLbl="node1" presStyleIdx="1" presStyleCnt="5">
        <dgm:presLayoutVars>
          <dgm:bulletEnabled val="1"/>
        </dgm:presLayoutVars>
      </dgm:prSet>
      <dgm:spPr/>
      <dgm:t>
        <a:bodyPr/>
        <a:lstStyle/>
        <a:p>
          <a:endParaRPr lang="es-ES"/>
        </a:p>
      </dgm:t>
    </dgm:pt>
    <dgm:pt modelId="{408CB34A-FA91-4C9E-9AE4-E0002E0E49BA}" type="pres">
      <dgm:prSet presAssocID="{FA0F279A-BA23-4496-91D1-B8B45BF50283}" presName="nodeFollowingNodes" presStyleLbl="node1" presStyleIdx="2" presStyleCnt="5">
        <dgm:presLayoutVars>
          <dgm:bulletEnabled val="1"/>
        </dgm:presLayoutVars>
      </dgm:prSet>
      <dgm:spPr/>
      <dgm:t>
        <a:bodyPr/>
        <a:lstStyle/>
        <a:p>
          <a:endParaRPr lang="es-ES"/>
        </a:p>
      </dgm:t>
    </dgm:pt>
    <dgm:pt modelId="{EEC0F3D9-BAA3-4F08-B53C-6608916CC9E6}" type="pres">
      <dgm:prSet presAssocID="{F579835F-50DE-48FE-A3DC-314077CA65B0}" presName="nodeFollowingNodes" presStyleLbl="node1" presStyleIdx="3" presStyleCnt="5">
        <dgm:presLayoutVars>
          <dgm:bulletEnabled val="1"/>
        </dgm:presLayoutVars>
      </dgm:prSet>
      <dgm:spPr/>
      <dgm:t>
        <a:bodyPr/>
        <a:lstStyle/>
        <a:p>
          <a:endParaRPr lang="es-ES"/>
        </a:p>
      </dgm:t>
    </dgm:pt>
    <dgm:pt modelId="{C330648B-B5D2-4599-86AF-9B509B9D90EE}" type="pres">
      <dgm:prSet presAssocID="{84492A35-681D-40CF-9964-2E6E74F1CE58}" presName="nodeFollowingNodes" presStyleLbl="node1" presStyleIdx="4" presStyleCnt="5" custRadScaleRad="100000" custRadScaleInc="0">
        <dgm:presLayoutVars>
          <dgm:bulletEnabled val="1"/>
        </dgm:presLayoutVars>
      </dgm:prSet>
      <dgm:spPr/>
      <dgm:t>
        <a:bodyPr/>
        <a:lstStyle/>
        <a:p>
          <a:endParaRPr lang="es-ES"/>
        </a:p>
      </dgm:t>
    </dgm:pt>
  </dgm:ptLst>
  <dgm:cxnLst>
    <dgm:cxn modelId="{879C2DCA-AB03-4FB0-93AF-917033AC2C55}" type="presOf" srcId="{926D9578-21E4-4957-83C1-92DC61431FA9}" destId="{97DC4E3D-C201-4C1A-AC56-8CC7B94EACE9}" srcOrd="0" destOrd="0" presId="urn:microsoft.com/office/officeart/2005/8/layout/cycle3"/>
    <dgm:cxn modelId="{F2EA13DF-9CE8-4A1E-8324-B3132DCAC6B4}" srcId="{694D5648-E6B4-47F5-AD1A-2208A9C7208E}" destId="{F579835F-50DE-48FE-A3DC-314077CA65B0}" srcOrd="3" destOrd="0" parTransId="{02A73186-F20B-4891-A22C-795D5AF3654D}" sibTransId="{B44EED3A-0D3F-4C21-A2CD-B14E412D54D0}"/>
    <dgm:cxn modelId="{213783B7-BF09-41EC-91F2-F14BA0B16EEE}" type="presOf" srcId="{40E5A624-8AE9-4336-BE56-1AF0C307154C}" destId="{2EFD7BC8-A000-4010-9DCD-0A705D49F89D}" srcOrd="0" destOrd="0" presId="urn:microsoft.com/office/officeart/2005/8/layout/cycle3"/>
    <dgm:cxn modelId="{2EA261E0-3A1B-46D8-9540-0BAAE9758E07}" type="presOf" srcId="{694D5648-E6B4-47F5-AD1A-2208A9C7208E}" destId="{D124E85F-FB8A-4F85-86BD-626492C21978}" srcOrd="0" destOrd="0" presId="urn:microsoft.com/office/officeart/2005/8/layout/cycle3"/>
    <dgm:cxn modelId="{6937584B-9B41-48B7-AB59-FB8E54F85D0D}" type="presOf" srcId="{FA0F279A-BA23-4496-91D1-B8B45BF50283}" destId="{408CB34A-FA91-4C9E-9AE4-E0002E0E49BA}" srcOrd="0" destOrd="0" presId="urn:microsoft.com/office/officeart/2005/8/layout/cycle3"/>
    <dgm:cxn modelId="{FFDC9134-21C2-43AF-8D94-5B9E23DA07D1}" srcId="{694D5648-E6B4-47F5-AD1A-2208A9C7208E}" destId="{FA0F279A-BA23-4496-91D1-B8B45BF50283}" srcOrd="2" destOrd="0" parTransId="{CD1E1868-D744-4BB4-A502-F51F9EEF7E2B}" sibTransId="{29D5EE99-EFF9-4BEB-91D0-5EB4BD8FA599}"/>
    <dgm:cxn modelId="{D558A922-F09B-4F96-8C33-2191D06D5A4A}" type="presOf" srcId="{84492A35-681D-40CF-9964-2E6E74F1CE58}" destId="{C330648B-B5D2-4599-86AF-9B509B9D90EE}" srcOrd="0" destOrd="0" presId="urn:microsoft.com/office/officeart/2005/8/layout/cycle3"/>
    <dgm:cxn modelId="{A18879EB-C519-472B-88A8-A246CF41A1EE}" srcId="{694D5648-E6B4-47F5-AD1A-2208A9C7208E}" destId="{40E5A624-8AE9-4336-BE56-1AF0C307154C}" srcOrd="1" destOrd="0" parTransId="{F1D54A50-B97B-4FEC-A16E-F64C009CA6F0}" sibTransId="{21CD9950-BD14-4619-AF40-890E0CE085A9}"/>
    <dgm:cxn modelId="{5BA0EBC7-BA97-4E25-963A-5904530E93C4}" type="presOf" srcId="{A8613538-FA59-4456-A52B-281518A4429C}" destId="{425ECA1D-7B38-4F5E-865B-D0BF4E5D1841}" srcOrd="0" destOrd="0" presId="urn:microsoft.com/office/officeart/2005/8/layout/cycle3"/>
    <dgm:cxn modelId="{BEEE6821-17A7-4CC0-83CD-6426CF231C61}" srcId="{694D5648-E6B4-47F5-AD1A-2208A9C7208E}" destId="{926D9578-21E4-4957-83C1-92DC61431FA9}" srcOrd="0" destOrd="0" parTransId="{CE16044A-7FE2-4645-9A05-E34DDABF9AB5}" sibTransId="{A8613538-FA59-4456-A52B-281518A4429C}"/>
    <dgm:cxn modelId="{42806E64-9F14-44C1-BAD4-1B7C2091B6C1}" type="presOf" srcId="{F579835F-50DE-48FE-A3DC-314077CA65B0}" destId="{EEC0F3D9-BAA3-4F08-B53C-6608916CC9E6}" srcOrd="0" destOrd="0" presId="urn:microsoft.com/office/officeart/2005/8/layout/cycle3"/>
    <dgm:cxn modelId="{5F7DDEB7-1D9E-4A85-86E9-E340F47419FD}" srcId="{694D5648-E6B4-47F5-AD1A-2208A9C7208E}" destId="{84492A35-681D-40CF-9964-2E6E74F1CE58}" srcOrd="4" destOrd="0" parTransId="{6E18A2E0-15D0-41AB-AE5A-3D49C352237C}" sibTransId="{BFBAF2D4-A098-41D5-96F5-11AC99BD47CA}"/>
    <dgm:cxn modelId="{19110B23-6232-4582-8612-AD1574A2AB67}" type="presParOf" srcId="{D124E85F-FB8A-4F85-86BD-626492C21978}" destId="{EFAF7B52-F9CF-4A0E-8F85-E4F546030111}" srcOrd="0" destOrd="0" presId="urn:microsoft.com/office/officeart/2005/8/layout/cycle3"/>
    <dgm:cxn modelId="{9B60D255-359E-415F-A65C-E0B48B89353F}" type="presParOf" srcId="{EFAF7B52-F9CF-4A0E-8F85-E4F546030111}" destId="{97DC4E3D-C201-4C1A-AC56-8CC7B94EACE9}" srcOrd="0" destOrd="0" presId="urn:microsoft.com/office/officeart/2005/8/layout/cycle3"/>
    <dgm:cxn modelId="{1544B905-7444-4F46-BACA-FB7C0D61B53E}" type="presParOf" srcId="{EFAF7B52-F9CF-4A0E-8F85-E4F546030111}" destId="{425ECA1D-7B38-4F5E-865B-D0BF4E5D1841}" srcOrd="1" destOrd="0" presId="urn:microsoft.com/office/officeart/2005/8/layout/cycle3"/>
    <dgm:cxn modelId="{4E32EFA6-4EFA-43BE-A2F6-D3E2DB86EFC4}" type="presParOf" srcId="{EFAF7B52-F9CF-4A0E-8F85-E4F546030111}" destId="{2EFD7BC8-A000-4010-9DCD-0A705D49F89D}" srcOrd="2" destOrd="0" presId="urn:microsoft.com/office/officeart/2005/8/layout/cycle3"/>
    <dgm:cxn modelId="{70AFD628-58CB-4125-BAAF-1F6ABA4AE6E4}" type="presParOf" srcId="{EFAF7B52-F9CF-4A0E-8F85-E4F546030111}" destId="{408CB34A-FA91-4C9E-9AE4-E0002E0E49BA}" srcOrd="3" destOrd="0" presId="urn:microsoft.com/office/officeart/2005/8/layout/cycle3"/>
    <dgm:cxn modelId="{9E1D4EA3-B695-4F56-AD0F-D5141C4CCEDB}" type="presParOf" srcId="{EFAF7B52-F9CF-4A0E-8F85-E4F546030111}" destId="{EEC0F3D9-BAA3-4F08-B53C-6608916CC9E6}" srcOrd="4" destOrd="0" presId="urn:microsoft.com/office/officeart/2005/8/layout/cycle3"/>
    <dgm:cxn modelId="{AC923BAE-4CAD-44A7-95BA-E05FD55BB1C7}" type="presParOf" srcId="{EFAF7B52-F9CF-4A0E-8F85-E4F546030111}" destId="{C330648B-B5D2-4599-86AF-9B509B9D90EE}" srcOrd="5" destOrd="0" presId="urn:microsoft.com/office/officeart/2005/8/layout/cycle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1CDBA75-2C53-45E1-83FE-F334CC11EE4E}" type="doc">
      <dgm:prSet loTypeId="urn:microsoft.com/office/officeart/2008/layout/HorizontalMultiLevelHierarchy" loCatId="hierarchy" qsTypeId="urn:microsoft.com/office/officeart/2005/8/quickstyle/simple1" qsCatId="simple" csTypeId="urn:microsoft.com/office/officeart/2005/8/colors/accent2_4" csCatId="accent2" phldr="1"/>
      <dgm:spPr/>
      <dgm:t>
        <a:bodyPr/>
        <a:lstStyle/>
        <a:p>
          <a:endParaRPr lang="es-ES"/>
        </a:p>
      </dgm:t>
    </dgm:pt>
    <dgm:pt modelId="{A36B6913-88E5-4DF5-8666-08B18F61A60A}">
      <dgm:prSet phldrT="[Texto]" custT="1"/>
      <dgm:spPr/>
      <dgm:t>
        <a:bodyPr/>
        <a:lstStyle/>
        <a:p>
          <a:r>
            <a:rPr lang="es-ES" sz="2000" dirty="0" smtClean="0">
              <a:solidFill>
                <a:srgbClr val="FFFF00"/>
              </a:solidFill>
            </a:rPr>
            <a:t>Beneficios</a:t>
          </a:r>
          <a:endParaRPr lang="es-ES" sz="2000" dirty="0">
            <a:solidFill>
              <a:srgbClr val="FFFF00"/>
            </a:solidFill>
          </a:endParaRPr>
        </a:p>
      </dgm:t>
    </dgm:pt>
    <dgm:pt modelId="{05590E7F-1649-4217-9233-EE9DEBFF2550}" type="parTrans" cxnId="{8EF0F615-4950-4AB7-9310-9F7049CE67D5}">
      <dgm:prSet/>
      <dgm:spPr/>
      <dgm:t>
        <a:bodyPr/>
        <a:lstStyle/>
        <a:p>
          <a:endParaRPr lang="es-ES" sz="1800"/>
        </a:p>
      </dgm:t>
    </dgm:pt>
    <dgm:pt modelId="{B52AEA66-5393-4A07-9C8D-CB7625B1DFA6}" type="sibTrans" cxnId="{8EF0F615-4950-4AB7-9310-9F7049CE67D5}">
      <dgm:prSet/>
      <dgm:spPr/>
      <dgm:t>
        <a:bodyPr/>
        <a:lstStyle/>
        <a:p>
          <a:endParaRPr lang="es-ES" sz="1800"/>
        </a:p>
      </dgm:t>
    </dgm:pt>
    <dgm:pt modelId="{7359872E-52BE-4AC1-BE7E-83E31A9023AD}">
      <dgm:prSet phldrT="[Texto]" custT="1"/>
      <dgm:spPr/>
      <dgm:t>
        <a:bodyPr/>
        <a:lstStyle/>
        <a:p>
          <a:r>
            <a:rPr lang="es-ES" sz="1700" dirty="0" smtClean="0"/>
            <a:t>Reducción de Costos</a:t>
          </a:r>
          <a:endParaRPr lang="es-ES" sz="1700" dirty="0"/>
        </a:p>
      </dgm:t>
    </dgm:pt>
    <dgm:pt modelId="{7116ED52-462F-4113-A38A-44511C1CBF5F}" type="parTrans" cxnId="{7553884D-2393-4F9E-B01C-9CDA6849595E}">
      <dgm:prSet custT="1"/>
      <dgm:spPr/>
      <dgm:t>
        <a:bodyPr/>
        <a:lstStyle/>
        <a:p>
          <a:endParaRPr lang="es-ES" sz="500" dirty="0"/>
        </a:p>
      </dgm:t>
    </dgm:pt>
    <dgm:pt modelId="{9EE897E6-CBDD-4242-9A0F-F2AD03E6AE63}" type="sibTrans" cxnId="{7553884D-2393-4F9E-B01C-9CDA6849595E}">
      <dgm:prSet/>
      <dgm:spPr/>
      <dgm:t>
        <a:bodyPr/>
        <a:lstStyle/>
        <a:p>
          <a:endParaRPr lang="es-ES" sz="1800"/>
        </a:p>
      </dgm:t>
    </dgm:pt>
    <dgm:pt modelId="{63A50CCD-DF49-4D10-A90D-D8F34B219270}">
      <dgm:prSet phldrT="[Texto]" custT="1"/>
      <dgm:spPr/>
      <dgm:t>
        <a:bodyPr/>
        <a:lstStyle/>
        <a:p>
          <a:r>
            <a:rPr lang="es-ES" sz="1700" dirty="0" smtClean="0"/>
            <a:t>Incrementar el Valor</a:t>
          </a:r>
          <a:endParaRPr lang="es-ES" sz="1700" dirty="0"/>
        </a:p>
      </dgm:t>
    </dgm:pt>
    <dgm:pt modelId="{462994E2-2E11-49B7-954F-9FF5016ACD05}" type="parTrans" cxnId="{DEAB6937-7311-44F9-879B-5D8168A0EBA8}">
      <dgm:prSet custT="1"/>
      <dgm:spPr/>
      <dgm:t>
        <a:bodyPr/>
        <a:lstStyle/>
        <a:p>
          <a:endParaRPr lang="es-ES" sz="500" dirty="0"/>
        </a:p>
      </dgm:t>
    </dgm:pt>
    <dgm:pt modelId="{F5B6C61D-28F0-4672-8E0A-B9D13DE0FFB4}" type="sibTrans" cxnId="{DEAB6937-7311-44F9-879B-5D8168A0EBA8}">
      <dgm:prSet/>
      <dgm:spPr/>
      <dgm:t>
        <a:bodyPr/>
        <a:lstStyle/>
        <a:p>
          <a:endParaRPr lang="es-ES" sz="1800"/>
        </a:p>
      </dgm:t>
    </dgm:pt>
    <dgm:pt modelId="{52FC3DE8-1EB9-4E45-A75C-AF996B78DFB4}">
      <dgm:prSet phldrT="[Texto]" custT="1"/>
      <dgm:spPr/>
      <dgm:t>
        <a:bodyPr/>
        <a:lstStyle/>
        <a:p>
          <a:r>
            <a:rPr lang="es-ES" sz="1700" dirty="0" smtClean="0"/>
            <a:t>Reducir Tiempos de Espera</a:t>
          </a:r>
          <a:endParaRPr lang="es-ES" sz="1700" dirty="0"/>
        </a:p>
      </dgm:t>
    </dgm:pt>
    <dgm:pt modelId="{CC7BCFF1-C609-4E0A-9E13-070C679B7052}" type="parTrans" cxnId="{5C3E892C-8BC9-474E-9B5C-BC539A8C1CA3}">
      <dgm:prSet custT="1"/>
      <dgm:spPr/>
      <dgm:t>
        <a:bodyPr/>
        <a:lstStyle/>
        <a:p>
          <a:endParaRPr lang="es-ES" sz="500" dirty="0"/>
        </a:p>
      </dgm:t>
    </dgm:pt>
    <dgm:pt modelId="{21CF9EA9-9E0C-4C57-91FF-EDEF2D6A2116}" type="sibTrans" cxnId="{5C3E892C-8BC9-474E-9B5C-BC539A8C1CA3}">
      <dgm:prSet/>
      <dgm:spPr/>
      <dgm:t>
        <a:bodyPr/>
        <a:lstStyle/>
        <a:p>
          <a:endParaRPr lang="es-ES" sz="1800"/>
        </a:p>
      </dgm:t>
    </dgm:pt>
    <dgm:pt modelId="{C95B9528-13D2-47D3-B753-5CB3854C7032}">
      <dgm:prSet phldrT="[Texto]" custT="1"/>
      <dgm:spPr/>
      <dgm:t>
        <a:bodyPr/>
        <a:lstStyle/>
        <a:p>
          <a:r>
            <a:rPr lang="es-ES" sz="1700" dirty="0" smtClean="0"/>
            <a:t>Reducción de Errores</a:t>
          </a:r>
          <a:endParaRPr lang="es-ES" sz="1700" dirty="0"/>
        </a:p>
      </dgm:t>
    </dgm:pt>
    <dgm:pt modelId="{9D7E4EA0-C102-41E1-98B1-03B6AE7C15CF}" type="parTrans" cxnId="{6A61B5BC-B615-4DF3-BCFC-02D760D5284C}">
      <dgm:prSet custT="1"/>
      <dgm:spPr/>
      <dgm:t>
        <a:bodyPr/>
        <a:lstStyle/>
        <a:p>
          <a:endParaRPr lang="es-ES" sz="500" dirty="0"/>
        </a:p>
      </dgm:t>
    </dgm:pt>
    <dgm:pt modelId="{71975F7F-52C8-46E6-96AC-7D06323D2C22}" type="sibTrans" cxnId="{6A61B5BC-B615-4DF3-BCFC-02D760D5284C}">
      <dgm:prSet/>
      <dgm:spPr/>
      <dgm:t>
        <a:bodyPr/>
        <a:lstStyle/>
        <a:p>
          <a:endParaRPr lang="es-ES" sz="1800"/>
        </a:p>
      </dgm:t>
    </dgm:pt>
    <dgm:pt modelId="{696686E4-64C4-49D7-B922-19134E8E97AD}">
      <dgm:prSet phldrT="[Texto]" custT="1"/>
      <dgm:spPr/>
      <dgm:t>
        <a:bodyPr/>
        <a:lstStyle/>
        <a:p>
          <a:r>
            <a:rPr lang="es-ES" sz="1700" dirty="0" smtClean="0"/>
            <a:t>Eliminación de Barreras Internas</a:t>
          </a:r>
          <a:endParaRPr lang="es-ES" sz="1700" dirty="0"/>
        </a:p>
      </dgm:t>
    </dgm:pt>
    <dgm:pt modelId="{55991346-6948-41B1-95F3-C3B955A84946}" type="parTrans" cxnId="{CB92D023-6DBC-4026-9352-C0DCE7C1AB43}">
      <dgm:prSet custT="1"/>
      <dgm:spPr/>
      <dgm:t>
        <a:bodyPr/>
        <a:lstStyle/>
        <a:p>
          <a:endParaRPr lang="es-ES" sz="500" dirty="0"/>
        </a:p>
      </dgm:t>
    </dgm:pt>
    <dgm:pt modelId="{BF93FB82-20ED-4477-A213-68B272182FBC}" type="sibTrans" cxnId="{CB92D023-6DBC-4026-9352-C0DCE7C1AB43}">
      <dgm:prSet/>
      <dgm:spPr/>
      <dgm:t>
        <a:bodyPr/>
        <a:lstStyle/>
        <a:p>
          <a:endParaRPr lang="es-ES" sz="1800"/>
        </a:p>
      </dgm:t>
    </dgm:pt>
    <dgm:pt modelId="{35EDC400-355E-4732-89DD-DA7D7B5C77E2}" type="pres">
      <dgm:prSet presAssocID="{A1CDBA75-2C53-45E1-83FE-F334CC11EE4E}" presName="Name0" presStyleCnt="0">
        <dgm:presLayoutVars>
          <dgm:chPref val="1"/>
          <dgm:dir/>
          <dgm:animOne val="branch"/>
          <dgm:animLvl val="lvl"/>
          <dgm:resizeHandles val="exact"/>
        </dgm:presLayoutVars>
      </dgm:prSet>
      <dgm:spPr/>
      <dgm:t>
        <a:bodyPr/>
        <a:lstStyle/>
        <a:p>
          <a:endParaRPr lang="es-ES"/>
        </a:p>
      </dgm:t>
    </dgm:pt>
    <dgm:pt modelId="{63A13BDC-3FCE-4654-B6FD-CB2C6EF04AD0}" type="pres">
      <dgm:prSet presAssocID="{A36B6913-88E5-4DF5-8666-08B18F61A60A}" presName="root1" presStyleCnt="0"/>
      <dgm:spPr/>
      <dgm:t>
        <a:bodyPr/>
        <a:lstStyle/>
        <a:p>
          <a:endParaRPr lang="es-ES"/>
        </a:p>
      </dgm:t>
    </dgm:pt>
    <dgm:pt modelId="{73B145F2-5149-4F3B-A5CF-2C519455319B}" type="pres">
      <dgm:prSet presAssocID="{A36B6913-88E5-4DF5-8666-08B18F61A60A}" presName="LevelOneTextNode" presStyleLbl="node0" presStyleIdx="0" presStyleCnt="1">
        <dgm:presLayoutVars>
          <dgm:chPref val="3"/>
        </dgm:presLayoutVars>
      </dgm:prSet>
      <dgm:spPr/>
      <dgm:t>
        <a:bodyPr/>
        <a:lstStyle/>
        <a:p>
          <a:endParaRPr lang="es-ES"/>
        </a:p>
      </dgm:t>
    </dgm:pt>
    <dgm:pt modelId="{CDE7917B-42C7-4217-9B3B-456075046C67}" type="pres">
      <dgm:prSet presAssocID="{A36B6913-88E5-4DF5-8666-08B18F61A60A}" presName="level2hierChild" presStyleCnt="0"/>
      <dgm:spPr/>
      <dgm:t>
        <a:bodyPr/>
        <a:lstStyle/>
        <a:p>
          <a:endParaRPr lang="es-ES"/>
        </a:p>
      </dgm:t>
    </dgm:pt>
    <dgm:pt modelId="{B246E0DE-3EFE-43E9-9B52-C286E082B242}" type="pres">
      <dgm:prSet presAssocID="{7116ED52-462F-4113-A38A-44511C1CBF5F}" presName="conn2-1" presStyleLbl="parChTrans1D2" presStyleIdx="0" presStyleCnt="5"/>
      <dgm:spPr/>
      <dgm:t>
        <a:bodyPr/>
        <a:lstStyle/>
        <a:p>
          <a:endParaRPr lang="es-ES"/>
        </a:p>
      </dgm:t>
    </dgm:pt>
    <dgm:pt modelId="{93861A4A-DE97-4A2D-9E87-C15C10DA54E0}" type="pres">
      <dgm:prSet presAssocID="{7116ED52-462F-4113-A38A-44511C1CBF5F}" presName="connTx" presStyleLbl="parChTrans1D2" presStyleIdx="0" presStyleCnt="5"/>
      <dgm:spPr/>
      <dgm:t>
        <a:bodyPr/>
        <a:lstStyle/>
        <a:p>
          <a:endParaRPr lang="es-ES"/>
        </a:p>
      </dgm:t>
    </dgm:pt>
    <dgm:pt modelId="{6BF573D0-9078-4D2C-8E86-9FAF20A272EA}" type="pres">
      <dgm:prSet presAssocID="{7359872E-52BE-4AC1-BE7E-83E31A9023AD}" presName="root2" presStyleCnt="0"/>
      <dgm:spPr/>
      <dgm:t>
        <a:bodyPr/>
        <a:lstStyle/>
        <a:p>
          <a:endParaRPr lang="es-ES"/>
        </a:p>
      </dgm:t>
    </dgm:pt>
    <dgm:pt modelId="{EC096D0C-AAF6-48C6-95C4-F114199C5DBC}" type="pres">
      <dgm:prSet presAssocID="{7359872E-52BE-4AC1-BE7E-83E31A9023AD}" presName="LevelTwoTextNode" presStyleLbl="node2" presStyleIdx="0" presStyleCnt="5" custScaleX="110878">
        <dgm:presLayoutVars>
          <dgm:chPref val="3"/>
        </dgm:presLayoutVars>
      </dgm:prSet>
      <dgm:spPr/>
      <dgm:t>
        <a:bodyPr/>
        <a:lstStyle/>
        <a:p>
          <a:endParaRPr lang="es-ES"/>
        </a:p>
      </dgm:t>
    </dgm:pt>
    <dgm:pt modelId="{A277BB29-0050-4917-85F0-1BF85B0106AA}" type="pres">
      <dgm:prSet presAssocID="{7359872E-52BE-4AC1-BE7E-83E31A9023AD}" presName="level3hierChild" presStyleCnt="0"/>
      <dgm:spPr/>
      <dgm:t>
        <a:bodyPr/>
        <a:lstStyle/>
        <a:p>
          <a:endParaRPr lang="es-ES"/>
        </a:p>
      </dgm:t>
    </dgm:pt>
    <dgm:pt modelId="{608BF698-B43E-465A-917E-D5A49F7DD10F}" type="pres">
      <dgm:prSet presAssocID="{462994E2-2E11-49B7-954F-9FF5016ACD05}" presName="conn2-1" presStyleLbl="parChTrans1D2" presStyleIdx="1" presStyleCnt="5"/>
      <dgm:spPr/>
      <dgm:t>
        <a:bodyPr/>
        <a:lstStyle/>
        <a:p>
          <a:endParaRPr lang="es-ES"/>
        </a:p>
      </dgm:t>
    </dgm:pt>
    <dgm:pt modelId="{CAE9A5A5-A83F-477F-B1AC-E2BF848415F8}" type="pres">
      <dgm:prSet presAssocID="{462994E2-2E11-49B7-954F-9FF5016ACD05}" presName="connTx" presStyleLbl="parChTrans1D2" presStyleIdx="1" presStyleCnt="5"/>
      <dgm:spPr/>
      <dgm:t>
        <a:bodyPr/>
        <a:lstStyle/>
        <a:p>
          <a:endParaRPr lang="es-ES"/>
        </a:p>
      </dgm:t>
    </dgm:pt>
    <dgm:pt modelId="{DBE7EAF7-A905-497B-B631-A421548B2691}" type="pres">
      <dgm:prSet presAssocID="{63A50CCD-DF49-4D10-A90D-D8F34B219270}" presName="root2" presStyleCnt="0"/>
      <dgm:spPr/>
      <dgm:t>
        <a:bodyPr/>
        <a:lstStyle/>
        <a:p>
          <a:endParaRPr lang="es-ES"/>
        </a:p>
      </dgm:t>
    </dgm:pt>
    <dgm:pt modelId="{FC1E2D64-589D-4C88-B3AF-84987C858957}" type="pres">
      <dgm:prSet presAssocID="{63A50CCD-DF49-4D10-A90D-D8F34B219270}" presName="LevelTwoTextNode" presStyleLbl="node2" presStyleIdx="1" presStyleCnt="5" custScaleX="110878">
        <dgm:presLayoutVars>
          <dgm:chPref val="3"/>
        </dgm:presLayoutVars>
      </dgm:prSet>
      <dgm:spPr/>
      <dgm:t>
        <a:bodyPr/>
        <a:lstStyle/>
        <a:p>
          <a:endParaRPr lang="es-ES"/>
        </a:p>
      </dgm:t>
    </dgm:pt>
    <dgm:pt modelId="{7F80ECD0-CE4F-4C06-BC73-B4248D3D052F}" type="pres">
      <dgm:prSet presAssocID="{63A50CCD-DF49-4D10-A90D-D8F34B219270}" presName="level3hierChild" presStyleCnt="0"/>
      <dgm:spPr/>
      <dgm:t>
        <a:bodyPr/>
        <a:lstStyle/>
        <a:p>
          <a:endParaRPr lang="es-ES"/>
        </a:p>
      </dgm:t>
    </dgm:pt>
    <dgm:pt modelId="{AC099FDD-2D4A-460A-ACBC-8BF441832772}" type="pres">
      <dgm:prSet presAssocID="{CC7BCFF1-C609-4E0A-9E13-070C679B7052}" presName="conn2-1" presStyleLbl="parChTrans1D2" presStyleIdx="2" presStyleCnt="5"/>
      <dgm:spPr/>
      <dgm:t>
        <a:bodyPr/>
        <a:lstStyle/>
        <a:p>
          <a:endParaRPr lang="es-ES"/>
        </a:p>
      </dgm:t>
    </dgm:pt>
    <dgm:pt modelId="{F3BAEADF-E291-42D1-8BE5-FDAA8F126E07}" type="pres">
      <dgm:prSet presAssocID="{CC7BCFF1-C609-4E0A-9E13-070C679B7052}" presName="connTx" presStyleLbl="parChTrans1D2" presStyleIdx="2" presStyleCnt="5"/>
      <dgm:spPr/>
      <dgm:t>
        <a:bodyPr/>
        <a:lstStyle/>
        <a:p>
          <a:endParaRPr lang="es-ES"/>
        </a:p>
      </dgm:t>
    </dgm:pt>
    <dgm:pt modelId="{B4B4BE59-7F45-486A-AFD8-12F53EAAD522}" type="pres">
      <dgm:prSet presAssocID="{52FC3DE8-1EB9-4E45-A75C-AF996B78DFB4}" presName="root2" presStyleCnt="0"/>
      <dgm:spPr/>
      <dgm:t>
        <a:bodyPr/>
        <a:lstStyle/>
        <a:p>
          <a:endParaRPr lang="es-ES"/>
        </a:p>
      </dgm:t>
    </dgm:pt>
    <dgm:pt modelId="{251CA22E-3014-473C-9981-F82A5B43242D}" type="pres">
      <dgm:prSet presAssocID="{52FC3DE8-1EB9-4E45-A75C-AF996B78DFB4}" presName="LevelTwoTextNode" presStyleLbl="node2" presStyleIdx="2" presStyleCnt="5" custScaleX="110878">
        <dgm:presLayoutVars>
          <dgm:chPref val="3"/>
        </dgm:presLayoutVars>
      </dgm:prSet>
      <dgm:spPr/>
      <dgm:t>
        <a:bodyPr/>
        <a:lstStyle/>
        <a:p>
          <a:endParaRPr lang="es-ES"/>
        </a:p>
      </dgm:t>
    </dgm:pt>
    <dgm:pt modelId="{9A3CA8D5-95EC-4FDC-962E-85F764D3F03C}" type="pres">
      <dgm:prSet presAssocID="{52FC3DE8-1EB9-4E45-A75C-AF996B78DFB4}" presName="level3hierChild" presStyleCnt="0"/>
      <dgm:spPr/>
      <dgm:t>
        <a:bodyPr/>
        <a:lstStyle/>
        <a:p>
          <a:endParaRPr lang="es-ES"/>
        </a:p>
      </dgm:t>
    </dgm:pt>
    <dgm:pt modelId="{399C0AF5-6881-4FD2-9B00-C34E10D4BD41}" type="pres">
      <dgm:prSet presAssocID="{9D7E4EA0-C102-41E1-98B1-03B6AE7C15CF}" presName="conn2-1" presStyleLbl="parChTrans1D2" presStyleIdx="3" presStyleCnt="5"/>
      <dgm:spPr/>
      <dgm:t>
        <a:bodyPr/>
        <a:lstStyle/>
        <a:p>
          <a:endParaRPr lang="es-ES"/>
        </a:p>
      </dgm:t>
    </dgm:pt>
    <dgm:pt modelId="{DA79424E-1052-4570-ADD3-2CF4AF4A70BB}" type="pres">
      <dgm:prSet presAssocID="{9D7E4EA0-C102-41E1-98B1-03B6AE7C15CF}" presName="connTx" presStyleLbl="parChTrans1D2" presStyleIdx="3" presStyleCnt="5"/>
      <dgm:spPr/>
      <dgm:t>
        <a:bodyPr/>
        <a:lstStyle/>
        <a:p>
          <a:endParaRPr lang="es-ES"/>
        </a:p>
      </dgm:t>
    </dgm:pt>
    <dgm:pt modelId="{449860B2-8F66-4B09-99DD-1F7D16028074}" type="pres">
      <dgm:prSet presAssocID="{C95B9528-13D2-47D3-B753-5CB3854C7032}" presName="root2" presStyleCnt="0"/>
      <dgm:spPr/>
      <dgm:t>
        <a:bodyPr/>
        <a:lstStyle/>
        <a:p>
          <a:endParaRPr lang="es-ES"/>
        </a:p>
      </dgm:t>
    </dgm:pt>
    <dgm:pt modelId="{57FBE40A-8A2B-4FFC-B09A-D8EA4DCF12A9}" type="pres">
      <dgm:prSet presAssocID="{C95B9528-13D2-47D3-B753-5CB3854C7032}" presName="LevelTwoTextNode" presStyleLbl="node2" presStyleIdx="3" presStyleCnt="5" custScaleX="110878">
        <dgm:presLayoutVars>
          <dgm:chPref val="3"/>
        </dgm:presLayoutVars>
      </dgm:prSet>
      <dgm:spPr/>
      <dgm:t>
        <a:bodyPr/>
        <a:lstStyle/>
        <a:p>
          <a:endParaRPr lang="es-ES"/>
        </a:p>
      </dgm:t>
    </dgm:pt>
    <dgm:pt modelId="{34BF7D19-BC4F-4F00-8C74-AC5D824508CD}" type="pres">
      <dgm:prSet presAssocID="{C95B9528-13D2-47D3-B753-5CB3854C7032}" presName="level3hierChild" presStyleCnt="0"/>
      <dgm:spPr/>
      <dgm:t>
        <a:bodyPr/>
        <a:lstStyle/>
        <a:p>
          <a:endParaRPr lang="es-ES"/>
        </a:p>
      </dgm:t>
    </dgm:pt>
    <dgm:pt modelId="{A33B3EFE-37AE-4974-9969-11E31C73F253}" type="pres">
      <dgm:prSet presAssocID="{55991346-6948-41B1-95F3-C3B955A84946}" presName="conn2-1" presStyleLbl="parChTrans1D2" presStyleIdx="4" presStyleCnt="5"/>
      <dgm:spPr/>
      <dgm:t>
        <a:bodyPr/>
        <a:lstStyle/>
        <a:p>
          <a:endParaRPr lang="es-ES"/>
        </a:p>
      </dgm:t>
    </dgm:pt>
    <dgm:pt modelId="{B77E12B7-1154-43CB-A646-D2D265F70443}" type="pres">
      <dgm:prSet presAssocID="{55991346-6948-41B1-95F3-C3B955A84946}" presName="connTx" presStyleLbl="parChTrans1D2" presStyleIdx="4" presStyleCnt="5"/>
      <dgm:spPr/>
      <dgm:t>
        <a:bodyPr/>
        <a:lstStyle/>
        <a:p>
          <a:endParaRPr lang="es-ES"/>
        </a:p>
      </dgm:t>
    </dgm:pt>
    <dgm:pt modelId="{53B4F1FC-A897-4EEC-9AB5-1BB06C2475E1}" type="pres">
      <dgm:prSet presAssocID="{696686E4-64C4-49D7-B922-19134E8E97AD}" presName="root2" presStyleCnt="0"/>
      <dgm:spPr/>
      <dgm:t>
        <a:bodyPr/>
        <a:lstStyle/>
        <a:p>
          <a:endParaRPr lang="es-ES"/>
        </a:p>
      </dgm:t>
    </dgm:pt>
    <dgm:pt modelId="{6B00CCEB-85A5-4029-BC54-D7B401C73713}" type="pres">
      <dgm:prSet presAssocID="{696686E4-64C4-49D7-B922-19134E8E97AD}" presName="LevelTwoTextNode" presStyleLbl="node2" presStyleIdx="4" presStyleCnt="5" custScaleX="110878">
        <dgm:presLayoutVars>
          <dgm:chPref val="3"/>
        </dgm:presLayoutVars>
      </dgm:prSet>
      <dgm:spPr/>
      <dgm:t>
        <a:bodyPr/>
        <a:lstStyle/>
        <a:p>
          <a:endParaRPr lang="es-ES"/>
        </a:p>
      </dgm:t>
    </dgm:pt>
    <dgm:pt modelId="{38C9F690-C716-46B8-8618-C141927D2B25}" type="pres">
      <dgm:prSet presAssocID="{696686E4-64C4-49D7-B922-19134E8E97AD}" presName="level3hierChild" presStyleCnt="0"/>
      <dgm:spPr/>
      <dgm:t>
        <a:bodyPr/>
        <a:lstStyle/>
        <a:p>
          <a:endParaRPr lang="es-ES"/>
        </a:p>
      </dgm:t>
    </dgm:pt>
  </dgm:ptLst>
  <dgm:cxnLst>
    <dgm:cxn modelId="{DAFAA404-74ED-467D-8167-F9462DE816D9}" type="presOf" srcId="{A36B6913-88E5-4DF5-8666-08B18F61A60A}" destId="{73B145F2-5149-4F3B-A5CF-2C519455319B}" srcOrd="0" destOrd="0" presId="urn:microsoft.com/office/officeart/2008/layout/HorizontalMultiLevelHierarchy"/>
    <dgm:cxn modelId="{FD77CAD8-901A-4698-9820-82BF9D25E65F}" type="presOf" srcId="{9D7E4EA0-C102-41E1-98B1-03B6AE7C15CF}" destId="{399C0AF5-6881-4FD2-9B00-C34E10D4BD41}" srcOrd="0" destOrd="0" presId="urn:microsoft.com/office/officeart/2008/layout/HorizontalMultiLevelHierarchy"/>
    <dgm:cxn modelId="{752FB96D-8FDA-4D71-8F34-6EDD106AB9D3}" type="presOf" srcId="{9D7E4EA0-C102-41E1-98B1-03B6AE7C15CF}" destId="{DA79424E-1052-4570-ADD3-2CF4AF4A70BB}" srcOrd="1" destOrd="0" presId="urn:microsoft.com/office/officeart/2008/layout/HorizontalMultiLevelHierarchy"/>
    <dgm:cxn modelId="{9C4DE735-5A32-4612-A07B-99D2217F01EB}" type="presOf" srcId="{55991346-6948-41B1-95F3-C3B955A84946}" destId="{A33B3EFE-37AE-4974-9969-11E31C73F253}" srcOrd="0" destOrd="0" presId="urn:microsoft.com/office/officeart/2008/layout/HorizontalMultiLevelHierarchy"/>
    <dgm:cxn modelId="{5C3E892C-8BC9-474E-9B5C-BC539A8C1CA3}" srcId="{A36B6913-88E5-4DF5-8666-08B18F61A60A}" destId="{52FC3DE8-1EB9-4E45-A75C-AF996B78DFB4}" srcOrd="2" destOrd="0" parTransId="{CC7BCFF1-C609-4E0A-9E13-070C679B7052}" sibTransId="{21CF9EA9-9E0C-4C57-91FF-EDEF2D6A2116}"/>
    <dgm:cxn modelId="{8D2C2C79-EF4B-44BB-B5BD-C915A4FAFFB1}" type="presOf" srcId="{7116ED52-462F-4113-A38A-44511C1CBF5F}" destId="{93861A4A-DE97-4A2D-9E87-C15C10DA54E0}" srcOrd="1" destOrd="0" presId="urn:microsoft.com/office/officeart/2008/layout/HorizontalMultiLevelHierarchy"/>
    <dgm:cxn modelId="{66186BE8-3F35-4125-9903-A6D824CFD821}" type="presOf" srcId="{63A50CCD-DF49-4D10-A90D-D8F34B219270}" destId="{FC1E2D64-589D-4C88-B3AF-84987C858957}" srcOrd="0" destOrd="0" presId="urn:microsoft.com/office/officeart/2008/layout/HorizontalMultiLevelHierarchy"/>
    <dgm:cxn modelId="{28267821-D49E-4CE7-8628-496C9CBE3DE2}" type="presOf" srcId="{52FC3DE8-1EB9-4E45-A75C-AF996B78DFB4}" destId="{251CA22E-3014-473C-9981-F82A5B43242D}" srcOrd="0" destOrd="0" presId="urn:microsoft.com/office/officeart/2008/layout/HorizontalMultiLevelHierarchy"/>
    <dgm:cxn modelId="{8EF0F615-4950-4AB7-9310-9F7049CE67D5}" srcId="{A1CDBA75-2C53-45E1-83FE-F334CC11EE4E}" destId="{A36B6913-88E5-4DF5-8666-08B18F61A60A}" srcOrd="0" destOrd="0" parTransId="{05590E7F-1649-4217-9233-EE9DEBFF2550}" sibTransId="{B52AEA66-5393-4A07-9C8D-CB7625B1DFA6}"/>
    <dgm:cxn modelId="{CB92D023-6DBC-4026-9352-C0DCE7C1AB43}" srcId="{A36B6913-88E5-4DF5-8666-08B18F61A60A}" destId="{696686E4-64C4-49D7-B922-19134E8E97AD}" srcOrd="4" destOrd="0" parTransId="{55991346-6948-41B1-95F3-C3B955A84946}" sibTransId="{BF93FB82-20ED-4477-A213-68B272182FBC}"/>
    <dgm:cxn modelId="{7553884D-2393-4F9E-B01C-9CDA6849595E}" srcId="{A36B6913-88E5-4DF5-8666-08B18F61A60A}" destId="{7359872E-52BE-4AC1-BE7E-83E31A9023AD}" srcOrd="0" destOrd="0" parTransId="{7116ED52-462F-4113-A38A-44511C1CBF5F}" sibTransId="{9EE897E6-CBDD-4242-9A0F-F2AD03E6AE63}"/>
    <dgm:cxn modelId="{813E5EBE-B00A-473D-9066-2340DEE1B75C}" type="presOf" srcId="{696686E4-64C4-49D7-B922-19134E8E97AD}" destId="{6B00CCEB-85A5-4029-BC54-D7B401C73713}" srcOrd="0" destOrd="0" presId="urn:microsoft.com/office/officeart/2008/layout/HorizontalMultiLevelHierarchy"/>
    <dgm:cxn modelId="{5CECD026-32C5-4418-A271-AB5BF78669AF}" type="presOf" srcId="{CC7BCFF1-C609-4E0A-9E13-070C679B7052}" destId="{AC099FDD-2D4A-460A-ACBC-8BF441832772}" srcOrd="0" destOrd="0" presId="urn:microsoft.com/office/officeart/2008/layout/HorizontalMultiLevelHierarchy"/>
    <dgm:cxn modelId="{E1BF2B7C-7B42-4723-B512-10F45A8BCDC8}" type="presOf" srcId="{55991346-6948-41B1-95F3-C3B955A84946}" destId="{B77E12B7-1154-43CB-A646-D2D265F70443}" srcOrd="1" destOrd="0" presId="urn:microsoft.com/office/officeart/2008/layout/HorizontalMultiLevelHierarchy"/>
    <dgm:cxn modelId="{B1AA8DB4-9012-4C2C-B930-B179F2EC405C}" type="presOf" srcId="{462994E2-2E11-49B7-954F-9FF5016ACD05}" destId="{608BF698-B43E-465A-917E-D5A49F7DD10F}" srcOrd="0" destOrd="0" presId="urn:microsoft.com/office/officeart/2008/layout/HorizontalMultiLevelHierarchy"/>
    <dgm:cxn modelId="{9FF867D6-D3E8-45C2-9E0E-01336A38E61B}" type="presOf" srcId="{C95B9528-13D2-47D3-B753-5CB3854C7032}" destId="{57FBE40A-8A2B-4FFC-B09A-D8EA4DCF12A9}" srcOrd="0" destOrd="0" presId="urn:microsoft.com/office/officeart/2008/layout/HorizontalMultiLevelHierarchy"/>
    <dgm:cxn modelId="{068825C4-FAB1-4442-B3BB-8B2406408C2A}" type="presOf" srcId="{7116ED52-462F-4113-A38A-44511C1CBF5F}" destId="{B246E0DE-3EFE-43E9-9B52-C286E082B242}" srcOrd="0" destOrd="0" presId="urn:microsoft.com/office/officeart/2008/layout/HorizontalMultiLevelHierarchy"/>
    <dgm:cxn modelId="{7292B2C1-F75F-448D-930A-58C5871434CA}" type="presOf" srcId="{7359872E-52BE-4AC1-BE7E-83E31A9023AD}" destId="{EC096D0C-AAF6-48C6-95C4-F114199C5DBC}" srcOrd="0" destOrd="0" presId="urn:microsoft.com/office/officeart/2008/layout/HorizontalMultiLevelHierarchy"/>
    <dgm:cxn modelId="{B8C4D17C-8E18-49E3-8536-BE641ECCB9CB}" type="presOf" srcId="{A1CDBA75-2C53-45E1-83FE-F334CC11EE4E}" destId="{35EDC400-355E-4732-89DD-DA7D7B5C77E2}" srcOrd="0" destOrd="0" presId="urn:microsoft.com/office/officeart/2008/layout/HorizontalMultiLevelHierarchy"/>
    <dgm:cxn modelId="{09F18965-6381-40EB-B0E0-1A020DF5AC37}" type="presOf" srcId="{462994E2-2E11-49B7-954F-9FF5016ACD05}" destId="{CAE9A5A5-A83F-477F-B1AC-E2BF848415F8}" srcOrd="1" destOrd="0" presId="urn:microsoft.com/office/officeart/2008/layout/HorizontalMultiLevelHierarchy"/>
    <dgm:cxn modelId="{DEAB6937-7311-44F9-879B-5D8168A0EBA8}" srcId="{A36B6913-88E5-4DF5-8666-08B18F61A60A}" destId="{63A50CCD-DF49-4D10-A90D-D8F34B219270}" srcOrd="1" destOrd="0" parTransId="{462994E2-2E11-49B7-954F-9FF5016ACD05}" sibTransId="{F5B6C61D-28F0-4672-8E0A-B9D13DE0FFB4}"/>
    <dgm:cxn modelId="{6A61B5BC-B615-4DF3-BCFC-02D760D5284C}" srcId="{A36B6913-88E5-4DF5-8666-08B18F61A60A}" destId="{C95B9528-13D2-47D3-B753-5CB3854C7032}" srcOrd="3" destOrd="0" parTransId="{9D7E4EA0-C102-41E1-98B1-03B6AE7C15CF}" sibTransId="{71975F7F-52C8-46E6-96AC-7D06323D2C22}"/>
    <dgm:cxn modelId="{976B323A-D292-4CA2-ADFC-FC404922A36E}" type="presOf" srcId="{CC7BCFF1-C609-4E0A-9E13-070C679B7052}" destId="{F3BAEADF-E291-42D1-8BE5-FDAA8F126E07}" srcOrd="1" destOrd="0" presId="urn:microsoft.com/office/officeart/2008/layout/HorizontalMultiLevelHierarchy"/>
    <dgm:cxn modelId="{88BB2E93-6029-4D4D-A9EA-5874B820B74D}" type="presParOf" srcId="{35EDC400-355E-4732-89DD-DA7D7B5C77E2}" destId="{63A13BDC-3FCE-4654-B6FD-CB2C6EF04AD0}" srcOrd="0" destOrd="0" presId="urn:microsoft.com/office/officeart/2008/layout/HorizontalMultiLevelHierarchy"/>
    <dgm:cxn modelId="{120DD91D-D412-44E9-8108-F43745E04381}" type="presParOf" srcId="{63A13BDC-3FCE-4654-B6FD-CB2C6EF04AD0}" destId="{73B145F2-5149-4F3B-A5CF-2C519455319B}" srcOrd="0" destOrd="0" presId="urn:microsoft.com/office/officeart/2008/layout/HorizontalMultiLevelHierarchy"/>
    <dgm:cxn modelId="{E0B6150F-BC97-4671-B0E4-EDF94DF44DEA}" type="presParOf" srcId="{63A13BDC-3FCE-4654-B6FD-CB2C6EF04AD0}" destId="{CDE7917B-42C7-4217-9B3B-456075046C67}" srcOrd="1" destOrd="0" presId="urn:microsoft.com/office/officeart/2008/layout/HorizontalMultiLevelHierarchy"/>
    <dgm:cxn modelId="{20537277-06D3-4FB6-8876-DFD20981F7AD}" type="presParOf" srcId="{CDE7917B-42C7-4217-9B3B-456075046C67}" destId="{B246E0DE-3EFE-43E9-9B52-C286E082B242}" srcOrd="0" destOrd="0" presId="urn:microsoft.com/office/officeart/2008/layout/HorizontalMultiLevelHierarchy"/>
    <dgm:cxn modelId="{57FA39FD-0216-41C7-8473-3F75B4AB2548}" type="presParOf" srcId="{B246E0DE-3EFE-43E9-9B52-C286E082B242}" destId="{93861A4A-DE97-4A2D-9E87-C15C10DA54E0}" srcOrd="0" destOrd="0" presId="urn:microsoft.com/office/officeart/2008/layout/HorizontalMultiLevelHierarchy"/>
    <dgm:cxn modelId="{21AC01F9-A2C3-484A-A726-50B5E2F96F86}" type="presParOf" srcId="{CDE7917B-42C7-4217-9B3B-456075046C67}" destId="{6BF573D0-9078-4D2C-8E86-9FAF20A272EA}" srcOrd="1" destOrd="0" presId="urn:microsoft.com/office/officeart/2008/layout/HorizontalMultiLevelHierarchy"/>
    <dgm:cxn modelId="{996C3994-DCE8-4E53-920E-0EFC7185CCC6}" type="presParOf" srcId="{6BF573D0-9078-4D2C-8E86-9FAF20A272EA}" destId="{EC096D0C-AAF6-48C6-95C4-F114199C5DBC}" srcOrd="0" destOrd="0" presId="urn:microsoft.com/office/officeart/2008/layout/HorizontalMultiLevelHierarchy"/>
    <dgm:cxn modelId="{A70073F3-F6C8-4BA2-8954-DCC13E5FB41B}" type="presParOf" srcId="{6BF573D0-9078-4D2C-8E86-9FAF20A272EA}" destId="{A277BB29-0050-4917-85F0-1BF85B0106AA}" srcOrd="1" destOrd="0" presId="urn:microsoft.com/office/officeart/2008/layout/HorizontalMultiLevelHierarchy"/>
    <dgm:cxn modelId="{CB9D401A-EEC5-46DE-A9DF-B9B5F73DBFAB}" type="presParOf" srcId="{CDE7917B-42C7-4217-9B3B-456075046C67}" destId="{608BF698-B43E-465A-917E-D5A49F7DD10F}" srcOrd="2" destOrd="0" presId="urn:microsoft.com/office/officeart/2008/layout/HorizontalMultiLevelHierarchy"/>
    <dgm:cxn modelId="{E536E48E-CEC6-49C1-8021-D7C07866856F}" type="presParOf" srcId="{608BF698-B43E-465A-917E-D5A49F7DD10F}" destId="{CAE9A5A5-A83F-477F-B1AC-E2BF848415F8}" srcOrd="0" destOrd="0" presId="urn:microsoft.com/office/officeart/2008/layout/HorizontalMultiLevelHierarchy"/>
    <dgm:cxn modelId="{136AD640-59AD-47CF-84C8-64A9765E70E1}" type="presParOf" srcId="{CDE7917B-42C7-4217-9B3B-456075046C67}" destId="{DBE7EAF7-A905-497B-B631-A421548B2691}" srcOrd="3" destOrd="0" presId="urn:microsoft.com/office/officeart/2008/layout/HorizontalMultiLevelHierarchy"/>
    <dgm:cxn modelId="{7BD3C53F-0464-4695-B7FB-6B60BC2810C6}" type="presParOf" srcId="{DBE7EAF7-A905-497B-B631-A421548B2691}" destId="{FC1E2D64-589D-4C88-B3AF-84987C858957}" srcOrd="0" destOrd="0" presId="urn:microsoft.com/office/officeart/2008/layout/HorizontalMultiLevelHierarchy"/>
    <dgm:cxn modelId="{D22F8935-AFDD-4EF6-8322-430A67804925}" type="presParOf" srcId="{DBE7EAF7-A905-497B-B631-A421548B2691}" destId="{7F80ECD0-CE4F-4C06-BC73-B4248D3D052F}" srcOrd="1" destOrd="0" presId="urn:microsoft.com/office/officeart/2008/layout/HorizontalMultiLevelHierarchy"/>
    <dgm:cxn modelId="{4F1E69C8-D010-47D5-BA56-E43CB68761FB}" type="presParOf" srcId="{CDE7917B-42C7-4217-9B3B-456075046C67}" destId="{AC099FDD-2D4A-460A-ACBC-8BF441832772}" srcOrd="4" destOrd="0" presId="urn:microsoft.com/office/officeart/2008/layout/HorizontalMultiLevelHierarchy"/>
    <dgm:cxn modelId="{8C68C7A2-B7C5-4AA6-BEF9-8B067654FAC1}" type="presParOf" srcId="{AC099FDD-2D4A-460A-ACBC-8BF441832772}" destId="{F3BAEADF-E291-42D1-8BE5-FDAA8F126E07}" srcOrd="0" destOrd="0" presId="urn:microsoft.com/office/officeart/2008/layout/HorizontalMultiLevelHierarchy"/>
    <dgm:cxn modelId="{14F47E65-AD2D-47D5-881C-EB7EEE793136}" type="presParOf" srcId="{CDE7917B-42C7-4217-9B3B-456075046C67}" destId="{B4B4BE59-7F45-486A-AFD8-12F53EAAD522}" srcOrd="5" destOrd="0" presId="urn:microsoft.com/office/officeart/2008/layout/HorizontalMultiLevelHierarchy"/>
    <dgm:cxn modelId="{E4055088-1893-4001-9458-44441B7BD152}" type="presParOf" srcId="{B4B4BE59-7F45-486A-AFD8-12F53EAAD522}" destId="{251CA22E-3014-473C-9981-F82A5B43242D}" srcOrd="0" destOrd="0" presId="urn:microsoft.com/office/officeart/2008/layout/HorizontalMultiLevelHierarchy"/>
    <dgm:cxn modelId="{0AC64088-D264-410E-9187-493D1179AC57}" type="presParOf" srcId="{B4B4BE59-7F45-486A-AFD8-12F53EAAD522}" destId="{9A3CA8D5-95EC-4FDC-962E-85F764D3F03C}" srcOrd="1" destOrd="0" presId="urn:microsoft.com/office/officeart/2008/layout/HorizontalMultiLevelHierarchy"/>
    <dgm:cxn modelId="{2BB97996-4CEF-4A66-BB16-7CADBFB027A2}" type="presParOf" srcId="{CDE7917B-42C7-4217-9B3B-456075046C67}" destId="{399C0AF5-6881-4FD2-9B00-C34E10D4BD41}" srcOrd="6" destOrd="0" presId="urn:microsoft.com/office/officeart/2008/layout/HorizontalMultiLevelHierarchy"/>
    <dgm:cxn modelId="{3702E105-3F67-4AB9-9931-A99222DACEEB}" type="presParOf" srcId="{399C0AF5-6881-4FD2-9B00-C34E10D4BD41}" destId="{DA79424E-1052-4570-ADD3-2CF4AF4A70BB}" srcOrd="0" destOrd="0" presId="urn:microsoft.com/office/officeart/2008/layout/HorizontalMultiLevelHierarchy"/>
    <dgm:cxn modelId="{1A48E192-0824-4406-8F1F-EE8B12903392}" type="presParOf" srcId="{CDE7917B-42C7-4217-9B3B-456075046C67}" destId="{449860B2-8F66-4B09-99DD-1F7D16028074}" srcOrd="7" destOrd="0" presId="urn:microsoft.com/office/officeart/2008/layout/HorizontalMultiLevelHierarchy"/>
    <dgm:cxn modelId="{6F2B8ABA-127D-450B-BD80-3D3EEE8D34DA}" type="presParOf" srcId="{449860B2-8F66-4B09-99DD-1F7D16028074}" destId="{57FBE40A-8A2B-4FFC-B09A-D8EA4DCF12A9}" srcOrd="0" destOrd="0" presId="urn:microsoft.com/office/officeart/2008/layout/HorizontalMultiLevelHierarchy"/>
    <dgm:cxn modelId="{4D9F837D-15E6-4378-855D-7822C9A594B7}" type="presParOf" srcId="{449860B2-8F66-4B09-99DD-1F7D16028074}" destId="{34BF7D19-BC4F-4F00-8C74-AC5D824508CD}" srcOrd="1" destOrd="0" presId="urn:microsoft.com/office/officeart/2008/layout/HorizontalMultiLevelHierarchy"/>
    <dgm:cxn modelId="{D05DA5AD-6A3D-4C34-9ECA-27FA671C9ED7}" type="presParOf" srcId="{CDE7917B-42C7-4217-9B3B-456075046C67}" destId="{A33B3EFE-37AE-4974-9969-11E31C73F253}" srcOrd="8" destOrd="0" presId="urn:microsoft.com/office/officeart/2008/layout/HorizontalMultiLevelHierarchy"/>
    <dgm:cxn modelId="{D57C1408-D7D6-45CC-B6B7-AE8DC81C719E}" type="presParOf" srcId="{A33B3EFE-37AE-4974-9969-11E31C73F253}" destId="{B77E12B7-1154-43CB-A646-D2D265F70443}" srcOrd="0" destOrd="0" presId="urn:microsoft.com/office/officeart/2008/layout/HorizontalMultiLevelHierarchy"/>
    <dgm:cxn modelId="{AE349B64-3DE7-4DE8-869D-37B7804BF741}" type="presParOf" srcId="{CDE7917B-42C7-4217-9B3B-456075046C67}" destId="{53B4F1FC-A897-4EEC-9AB5-1BB06C2475E1}" srcOrd="9" destOrd="0" presId="urn:microsoft.com/office/officeart/2008/layout/HorizontalMultiLevelHierarchy"/>
    <dgm:cxn modelId="{922F1994-E905-418F-BCEE-2770558B9E9F}" type="presParOf" srcId="{53B4F1FC-A897-4EEC-9AB5-1BB06C2475E1}" destId="{6B00CCEB-85A5-4029-BC54-D7B401C73713}" srcOrd="0" destOrd="0" presId="urn:microsoft.com/office/officeart/2008/layout/HorizontalMultiLevelHierarchy"/>
    <dgm:cxn modelId="{A5701DC5-3F86-4974-81BB-0A034267CD7A}" type="presParOf" srcId="{53B4F1FC-A897-4EEC-9AB5-1BB06C2475E1}" destId="{38C9F690-C716-46B8-8618-C141927D2B25}" srcOrd="1" destOrd="0" presId="urn:microsoft.com/office/officeart/2008/layout/HorizontalMultiLevelHierarchy"/>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4555C70-2471-4614-881A-9BA7E6133A83}" type="doc">
      <dgm:prSet loTypeId="urn:microsoft.com/office/officeart/2005/8/layout/matrix1" loCatId="matrix" qsTypeId="urn:microsoft.com/office/officeart/2005/8/quickstyle/simple1" qsCatId="simple" csTypeId="urn:microsoft.com/office/officeart/2005/8/colors/accent2_3" csCatId="accent2" phldr="1"/>
      <dgm:spPr/>
      <dgm:t>
        <a:bodyPr/>
        <a:lstStyle/>
        <a:p>
          <a:endParaRPr lang="es-ES"/>
        </a:p>
      </dgm:t>
    </dgm:pt>
    <dgm:pt modelId="{49C2CBE1-B666-4173-921A-B59C0C9FA701}">
      <dgm:prSet phldrT="[Texto]" custT="1"/>
      <dgm:spPr/>
      <dgm:t>
        <a:bodyPr/>
        <a:lstStyle/>
        <a:p>
          <a:endParaRPr lang="es-ES" sz="1400" dirty="0"/>
        </a:p>
      </dgm:t>
    </dgm:pt>
    <dgm:pt modelId="{FC35F021-9A87-4F58-8AAF-6A980317FB5B}" type="parTrans" cxnId="{4B16E06B-4AD3-40C9-B7C3-80827F46BC5D}">
      <dgm:prSet/>
      <dgm:spPr/>
      <dgm:t>
        <a:bodyPr/>
        <a:lstStyle/>
        <a:p>
          <a:endParaRPr lang="es-ES" sz="2800"/>
        </a:p>
      </dgm:t>
    </dgm:pt>
    <dgm:pt modelId="{657A43FE-6C5D-4C6F-97AB-63A68F6D6B43}" type="sibTrans" cxnId="{4B16E06B-4AD3-40C9-B7C3-80827F46BC5D}">
      <dgm:prSet/>
      <dgm:spPr/>
      <dgm:t>
        <a:bodyPr/>
        <a:lstStyle/>
        <a:p>
          <a:endParaRPr lang="es-ES" sz="2800"/>
        </a:p>
      </dgm:t>
    </dgm:pt>
    <dgm:pt modelId="{EE242CE7-BBF1-4039-ACC4-A8CB9D4556C4}">
      <dgm:prSet phldrT="[Texto]" custT="1"/>
      <dgm:spPr/>
      <dgm:t>
        <a:bodyPr/>
        <a:lstStyle/>
        <a:p>
          <a:r>
            <a:rPr lang="es-ES" sz="2000" dirty="0" smtClean="0"/>
            <a:t>Aceptar</a:t>
          </a:r>
          <a:endParaRPr lang="es-ES" sz="2000" dirty="0"/>
        </a:p>
      </dgm:t>
    </dgm:pt>
    <dgm:pt modelId="{E628AF06-B31E-4B59-A0EF-A4904B05DD95}" type="parTrans" cxnId="{2EDB1B14-746D-42F7-8087-915211B748FF}">
      <dgm:prSet/>
      <dgm:spPr/>
      <dgm:t>
        <a:bodyPr/>
        <a:lstStyle/>
        <a:p>
          <a:endParaRPr lang="es-ES" sz="2800"/>
        </a:p>
      </dgm:t>
    </dgm:pt>
    <dgm:pt modelId="{58205AC4-6BEA-4AC5-937B-2CF152D85FD6}" type="sibTrans" cxnId="{2EDB1B14-746D-42F7-8087-915211B748FF}">
      <dgm:prSet/>
      <dgm:spPr/>
      <dgm:t>
        <a:bodyPr/>
        <a:lstStyle/>
        <a:p>
          <a:endParaRPr lang="es-ES" sz="2800"/>
        </a:p>
      </dgm:t>
    </dgm:pt>
    <dgm:pt modelId="{3A841CAA-6FFC-468E-ACE8-FF8CE4E51A84}">
      <dgm:prSet phldrT="[Texto]" custT="1"/>
      <dgm:spPr/>
      <dgm:t>
        <a:bodyPr/>
        <a:lstStyle/>
        <a:p>
          <a:r>
            <a:rPr lang="es-ES" sz="2000" dirty="0" smtClean="0"/>
            <a:t>Evaluar / Reformular</a:t>
          </a:r>
          <a:endParaRPr lang="es-ES" sz="2000" dirty="0"/>
        </a:p>
      </dgm:t>
    </dgm:pt>
    <dgm:pt modelId="{9FAEC177-FB77-4E5D-A566-D1B29FF3AB51}" type="parTrans" cxnId="{67AFF80C-D65F-459E-B905-163B334E1B07}">
      <dgm:prSet/>
      <dgm:spPr/>
      <dgm:t>
        <a:bodyPr/>
        <a:lstStyle/>
        <a:p>
          <a:endParaRPr lang="es-ES" sz="2800"/>
        </a:p>
      </dgm:t>
    </dgm:pt>
    <dgm:pt modelId="{7BA67122-50C4-4270-968B-63BFD555B11B}" type="sibTrans" cxnId="{67AFF80C-D65F-459E-B905-163B334E1B07}">
      <dgm:prSet/>
      <dgm:spPr/>
      <dgm:t>
        <a:bodyPr/>
        <a:lstStyle/>
        <a:p>
          <a:endParaRPr lang="es-ES" sz="2800"/>
        </a:p>
      </dgm:t>
    </dgm:pt>
    <dgm:pt modelId="{9BADB807-EA8D-408E-80BA-FD55750388DD}">
      <dgm:prSet phldrT="[Texto]" custT="1"/>
      <dgm:spPr/>
      <dgm:t>
        <a:bodyPr/>
        <a:lstStyle/>
        <a:p>
          <a:r>
            <a:rPr lang="es-ES" sz="2000" dirty="0" smtClean="0"/>
            <a:t>Considerar eliminar</a:t>
          </a:r>
          <a:endParaRPr lang="es-ES" sz="2000" dirty="0"/>
        </a:p>
      </dgm:t>
    </dgm:pt>
    <dgm:pt modelId="{00F2BDB5-BC31-4308-A818-5CE7D9E5D856}" type="parTrans" cxnId="{5C08F9A0-82D9-4974-813E-08B0923580BF}">
      <dgm:prSet/>
      <dgm:spPr/>
      <dgm:t>
        <a:bodyPr/>
        <a:lstStyle/>
        <a:p>
          <a:endParaRPr lang="es-ES" sz="2800"/>
        </a:p>
      </dgm:t>
    </dgm:pt>
    <dgm:pt modelId="{0AB0203B-82A5-42FC-99A6-E20783A95719}" type="sibTrans" cxnId="{5C08F9A0-82D9-4974-813E-08B0923580BF}">
      <dgm:prSet/>
      <dgm:spPr/>
      <dgm:t>
        <a:bodyPr/>
        <a:lstStyle/>
        <a:p>
          <a:endParaRPr lang="es-ES" sz="2800"/>
        </a:p>
      </dgm:t>
    </dgm:pt>
    <dgm:pt modelId="{764C064C-444E-4870-BC75-01225C8E083A}">
      <dgm:prSet phldrT="[Texto]" custT="1"/>
      <dgm:spPr/>
      <dgm:t>
        <a:bodyPr/>
        <a:lstStyle/>
        <a:p>
          <a:r>
            <a:rPr lang="es-ES" sz="2000" dirty="0" smtClean="0">
              <a:solidFill>
                <a:srgbClr val="C00000"/>
              </a:solidFill>
            </a:rPr>
            <a:t>Eliminar</a:t>
          </a:r>
          <a:endParaRPr lang="es-ES" sz="2000" dirty="0">
            <a:solidFill>
              <a:srgbClr val="C00000"/>
            </a:solidFill>
          </a:endParaRPr>
        </a:p>
      </dgm:t>
    </dgm:pt>
    <dgm:pt modelId="{CB47985E-F586-4EAD-981D-8B64CBCC831E}" type="parTrans" cxnId="{C0D11FEE-8D7C-4F1E-A0DC-863D56C4198A}">
      <dgm:prSet/>
      <dgm:spPr/>
      <dgm:t>
        <a:bodyPr/>
        <a:lstStyle/>
        <a:p>
          <a:endParaRPr lang="es-ES" sz="2800"/>
        </a:p>
      </dgm:t>
    </dgm:pt>
    <dgm:pt modelId="{DC1D9167-A3F4-4030-AAB7-36FE4E274CEC}" type="sibTrans" cxnId="{C0D11FEE-8D7C-4F1E-A0DC-863D56C4198A}">
      <dgm:prSet/>
      <dgm:spPr/>
      <dgm:t>
        <a:bodyPr/>
        <a:lstStyle/>
        <a:p>
          <a:endParaRPr lang="es-ES" sz="2800"/>
        </a:p>
      </dgm:t>
    </dgm:pt>
    <dgm:pt modelId="{C2A710B6-6C56-422F-AA2E-4EFCC31AAAE2}" type="pres">
      <dgm:prSet presAssocID="{04555C70-2471-4614-881A-9BA7E6133A83}" presName="diagram" presStyleCnt="0">
        <dgm:presLayoutVars>
          <dgm:chMax val="1"/>
          <dgm:dir/>
          <dgm:animLvl val="ctr"/>
          <dgm:resizeHandles val="exact"/>
        </dgm:presLayoutVars>
      </dgm:prSet>
      <dgm:spPr/>
      <dgm:t>
        <a:bodyPr/>
        <a:lstStyle/>
        <a:p>
          <a:endParaRPr lang="es-ES"/>
        </a:p>
      </dgm:t>
    </dgm:pt>
    <dgm:pt modelId="{65AC8F61-C800-4087-B2D1-2412F6B638FC}" type="pres">
      <dgm:prSet presAssocID="{04555C70-2471-4614-881A-9BA7E6133A83}" presName="matrix" presStyleCnt="0"/>
      <dgm:spPr/>
      <dgm:t>
        <a:bodyPr/>
        <a:lstStyle/>
        <a:p>
          <a:endParaRPr lang="es-ES"/>
        </a:p>
      </dgm:t>
    </dgm:pt>
    <dgm:pt modelId="{42469457-0385-4F85-8C9B-1657AD26B4BA}" type="pres">
      <dgm:prSet presAssocID="{04555C70-2471-4614-881A-9BA7E6133A83}" presName="tile1" presStyleLbl="node1" presStyleIdx="0" presStyleCnt="4"/>
      <dgm:spPr/>
      <dgm:t>
        <a:bodyPr/>
        <a:lstStyle/>
        <a:p>
          <a:endParaRPr lang="es-ES"/>
        </a:p>
      </dgm:t>
    </dgm:pt>
    <dgm:pt modelId="{744D98DD-B671-4630-9AA7-4686B065F5BE}" type="pres">
      <dgm:prSet presAssocID="{04555C70-2471-4614-881A-9BA7E6133A83}" presName="tile1text" presStyleLbl="node1" presStyleIdx="0" presStyleCnt="4">
        <dgm:presLayoutVars>
          <dgm:chMax val="0"/>
          <dgm:chPref val="0"/>
          <dgm:bulletEnabled val="1"/>
        </dgm:presLayoutVars>
      </dgm:prSet>
      <dgm:spPr/>
      <dgm:t>
        <a:bodyPr/>
        <a:lstStyle/>
        <a:p>
          <a:endParaRPr lang="es-ES"/>
        </a:p>
      </dgm:t>
    </dgm:pt>
    <dgm:pt modelId="{EB45A148-2ED2-44BD-B878-07E251D67D91}" type="pres">
      <dgm:prSet presAssocID="{04555C70-2471-4614-881A-9BA7E6133A83}" presName="tile2" presStyleLbl="node1" presStyleIdx="1" presStyleCnt="4"/>
      <dgm:spPr/>
      <dgm:t>
        <a:bodyPr/>
        <a:lstStyle/>
        <a:p>
          <a:endParaRPr lang="es-ES"/>
        </a:p>
      </dgm:t>
    </dgm:pt>
    <dgm:pt modelId="{8008588B-1D9F-4E98-94E6-797B0DEC4537}" type="pres">
      <dgm:prSet presAssocID="{04555C70-2471-4614-881A-9BA7E6133A83}" presName="tile2text" presStyleLbl="node1" presStyleIdx="1" presStyleCnt="4">
        <dgm:presLayoutVars>
          <dgm:chMax val="0"/>
          <dgm:chPref val="0"/>
          <dgm:bulletEnabled val="1"/>
        </dgm:presLayoutVars>
      </dgm:prSet>
      <dgm:spPr/>
      <dgm:t>
        <a:bodyPr/>
        <a:lstStyle/>
        <a:p>
          <a:endParaRPr lang="es-ES"/>
        </a:p>
      </dgm:t>
    </dgm:pt>
    <dgm:pt modelId="{AD1F9046-9911-4B47-96A8-587A58603947}" type="pres">
      <dgm:prSet presAssocID="{04555C70-2471-4614-881A-9BA7E6133A83}" presName="tile3" presStyleLbl="node1" presStyleIdx="2" presStyleCnt="4"/>
      <dgm:spPr/>
      <dgm:t>
        <a:bodyPr/>
        <a:lstStyle/>
        <a:p>
          <a:endParaRPr lang="es-ES"/>
        </a:p>
      </dgm:t>
    </dgm:pt>
    <dgm:pt modelId="{D8FBE787-B145-49F3-AC12-01E864BC8DD4}" type="pres">
      <dgm:prSet presAssocID="{04555C70-2471-4614-881A-9BA7E6133A83}" presName="tile3text" presStyleLbl="node1" presStyleIdx="2" presStyleCnt="4">
        <dgm:presLayoutVars>
          <dgm:chMax val="0"/>
          <dgm:chPref val="0"/>
          <dgm:bulletEnabled val="1"/>
        </dgm:presLayoutVars>
      </dgm:prSet>
      <dgm:spPr/>
      <dgm:t>
        <a:bodyPr/>
        <a:lstStyle/>
        <a:p>
          <a:endParaRPr lang="es-ES"/>
        </a:p>
      </dgm:t>
    </dgm:pt>
    <dgm:pt modelId="{C5232095-EA80-43F8-96B7-E51FB7B9952B}" type="pres">
      <dgm:prSet presAssocID="{04555C70-2471-4614-881A-9BA7E6133A83}" presName="tile4" presStyleLbl="node1" presStyleIdx="3" presStyleCnt="4"/>
      <dgm:spPr/>
      <dgm:t>
        <a:bodyPr/>
        <a:lstStyle/>
        <a:p>
          <a:endParaRPr lang="es-ES"/>
        </a:p>
      </dgm:t>
    </dgm:pt>
    <dgm:pt modelId="{AA1BDFC0-A171-4282-9C7D-479C2944FF2E}" type="pres">
      <dgm:prSet presAssocID="{04555C70-2471-4614-881A-9BA7E6133A83}" presName="tile4text" presStyleLbl="node1" presStyleIdx="3" presStyleCnt="4">
        <dgm:presLayoutVars>
          <dgm:chMax val="0"/>
          <dgm:chPref val="0"/>
          <dgm:bulletEnabled val="1"/>
        </dgm:presLayoutVars>
      </dgm:prSet>
      <dgm:spPr/>
      <dgm:t>
        <a:bodyPr/>
        <a:lstStyle/>
        <a:p>
          <a:endParaRPr lang="es-ES"/>
        </a:p>
      </dgm:t>
    </dgm:pt>
    <dgm:pt modelId="{71185144-F0A5-44E5-9B71-F0F226EDC652}" type="pres">
      <dgm:prSet presAssocID="{04555C70-2471-4614-881A-9BA7E6133A83}" presName="centerTile" presStyleLbl="fgShp" presStyleIdx="0" presStyleCnt="1">
        <dgm:presLayoutVars>
          <dgm:chMax val="0"/>
          <dgm:chPref val="0"/>
        </dgm:presLayoutVars>
      </dgm:prSet>
      <dgm:spPr/>
      <dgm:t>
        <a:bodyPr/>
        <a:lstStyle/>
        <a:p>
          <a:endParaRPr lang="es-ES"/>
        </a:p>
      </dgm:t>
    </dgm:pt>
  </dgm:ptLst>
  <dgm:cxnLst>
    <dgm:cxn modelId="{2EDB1B14-746D-42F7-8087-915211B748FF}" srcId="{49C2CBE1-B666-4173-921A-B59C0C9FA701}" destId="{EE242CE7-BBF1-4039-ACC4-A8CB9D4556C4}" srcOrd="0" destOrd="0" parTransId="{E628AF06-B31E-4B59-A0EF-A4904B05DD95}" sibTransId="{58205AC4-6BEA-4AC5-937B-2CF152D85FD6}"/>
    <dgm:cxn modelId="{4B16E06B-4AD3-40C9-B7C3-80827F46BC5D}" srcId="{04555C70-2471-4614-881A-9BA7E6133A83}" destId="{49C2CBE1-B666-4173-921A-B59C0C9FA701}" srcOrd="0" destOrd="0" parTransId="{FC35F021-9A87-4F58-8AAF-6A980317FB5B}" sibTransId="{657A43FE-6C5D-4C6F-97AB-63A68F6D6B43}"/>
    <dgm:cxn modelId="{4BD0B409-B3D7-472C-8394-C61E833A4088}" type="presOf" srcId="{3A841CAA-6FFC-468E-ACE8-FF8CE4E51A84}" destId="{8008588B-1D9F-4E98-94E6-797B0DEC4537}" srcOrd="1" destOrd="0" presId="urn:microsoft.com/office/officeart/2005/8/layout/matrix1"/>
    <dgm:cxn modelId="{3BFC7D47-F810-465A-A9AB-8703A2DCD7B0}" type="presOf" srcId="{EE242CE7-BBF1-4039-ACC4-A8CB9D4556C4}" destId="{744D98DD-B671-4630-9AA7-4686B065F5BE}" srcOrd="1" destOrd="0" presId="urn:microsoft.com/office/officeart/2005/8/layout/matrix1"/>
    <dgm:cxn modelId="{A258D237-34E9-48BC-A64B-769A1F92C021}" type="presOf" srcId="{9BADB807-EA8D-408E-80BA-FD55750388DD}" destId="{D8FBE787-B145-49F3-AC12-01E864BC8DD4}" srcOrd="1" destOrd="0" presId="urn:microsoft.com/office/officeart/2005/8/layout/matrix1"/>
    <dgm:cxn modelId="{0E6122CD-B543-40EE-8542-94118A14FEE8}" type="presOf" srcId="{764C064C-444E-4870-BC75-01225C8E083A}" destId="{C5232095-EA80-43F8-96B7-E51FB7B9952B}" srcOrd="0" destOrd="0" presId="urn:microsoft.com/office/officeart/2005/8/layout/matrix1"/>
    <dgm:cxn modelId="{4F45CA39-91FB-420E-A9D4-AFC7EFD550FD}" type="presOf" srcId="{49C2CBE1-B666-4173-921A-B59C0C9FA701}" destId="{71185144-F0A5-44E5-9B71-F0F226EDC652}" srcOrd="0" destOrd="0" presId="urn:microsoft.com/office/officeart/2005/8/layout/matrix1"/>
    <dgm:cxn modelId="{D99C0B59-A0D9-4CD9-B579-88E20510EBC2}" type="presOf" srcId="{764C064C-444E-4870-BC75-01225C8E083A}" destId="{AA1BDFC0-A171-4282-9C7D-479C2944FF2E}" srcOrd="1" destOrd="0" presId="urn:microsoft.com/office/officeart/2005/8/layout/matrix1"/>
    <dgm:cxn modelId="{4891DE7E-6F30-442A-9CA1-DE0B2F7ED29B}" type="presOf" srcId="{04555C70-2471-4614-881A-9BA7E6133A83}" destId="{C2A710B6-6C56-422F-AA2E-4EFCC31AAAE2}" srcOrd="0" destOrd="0" presId="urn:microsoft.com/office/officeart/2005/8/layout/matrix1"/>
    <dgm:cxn modelId="{99EDF975-CD13-482F-8594-025AE704F2C1}" type="presOf" srcId="{9BADB807-EA8D-408E-80BA-FD55750388DD}" destId="{AD1F9046-9911-4B47-96A8-587A58603947}" srcOrd="0" destOrd="0" presId="urn:microsoft.com/office/officeart/2005/8/layout/matrix1"/>
    <dgm:cxn modelId="{5C08F9A0-82D9-4974-813E-08B0923580BF}" srcId="{49C2CBE1-B666-4173-921A-B59C0C9FA701}" destId="{9BADB807-EA8D-408E-80BA-FD55750388DD}" srcOrd="2" destOrd="0" parTransId="{00F2BDB5-BC31-4308-A818-5CE7D9E5D856}" sibTransId="{0AB0203B-82A5-42FC-99A6-E20783A95719}"/>
    <dgm:cxn modelId="{C0D11FEE-8D7C-4F1E-A0DC-863D56C4198A}" srcId="{49C2CBE1-B666-4173-921A-B59C0C9FA701}" destId="{764C064C-444E-4870-BC75-01225C8E083A}" srcOrd="3" destOrd="0" parTransId="{CB47985E-F586-4EAD-981D-8B64CBCC831E}" sibTransId="{DC1D9167-A3F4-4030-AAB7-36FE4E274CEC}"/>
    <dgm:cxn modelId="{AA4A3C67-53E8-42A0-96E3-AD11FB741768}" type="presOf" srcId="{3A841CAA-6FFC-468E-ACE8-FF8CE4E51A84}" destId="{EB45A148-2ED2-44BD-B878-07E251D67D91}" srcOrd="0" destOrd="0" presId="urn:microsoft.com/office/officeart/2005/8/layout/matrix1"/>
    <dgm:cxn modelId="{67AFF80C-D65F-459E-B905-163B334E1B07}" srcId="{49C2CBE1-B666-4173-921A-B59C0C9FA701}" destId="{3A841CAA-6FFC-468E-ACE8-FF8CE4E51A84}" srcOrd="1" destOrd="0" parTransId="{9FAEC177-FB77-4E5D-A566-D1B29FF3AB51}" sibTransId="{7BA67122-50C4-4270-968B-63BFD555B11B}"/>
    <dgm:cxn modelId="{D22F0B32-F875-472E-BA49-5CE38C53A57D}" type="presOf" srcId="{EE242CE7-BBF1-4039-ACC4-A8CB9D4556C4}" destId="{42469457-0385-4F85-8C9B-1657AD26B4BA}" srcOrd="0" destOrd="0" presId="urn:microsoft.com/office/officeart/2005/8/layout/matrix1"/>
    <dgm:cxn modelId="{F78BDD52-8292-4477-BF6B-F98B429E90A1}" type="presParOf" srcId="{C2A710B6-6C56-422F-AA2E-4EFCC31AAAE2}" destId="{65AC8F61-C800-4087-B2D1-2412F6B638FC}" srcOrd="0" destOrd="0" presId="urn:microsoft.com/office/officeart/2005/8/layout/matrix1"/>
    <dgm:cxn modelId="{6F13083E-C337-4C6B-8C04-AD43E30EE68B}" type="presParOf" srcId="{65AC8F61-C800-4087-B2D1-2412F6B638FC}" destId="{42469457-0385-4F85-8C9B-1657AD26B4BA}" srcOrd="0" destOrd="0" presId="urn:microsoft.com/office/officeart/2005/8/layout/matrix1"/>
    <dgm:cxn modelId="{58E2AC48-D126-42AA-8752-B2FE5727EF40}" type="presParOf" srcId="{65AC8F61-C800-4087-B2D1-2412F6B638FC}" destId="{744D98DD-B671-4630-9AA7-4686B065F5BE}" srcOrd="1" destOrd="0" presId="urn:microsoft.com/office/officeart/2005/8/layout/matrix1"/>
    <dgm:cxn modelId="{869C0A4D-DB93-453F-B912-E5C9AAD79A8B}" type="presParOf" srcId="{65AC8F61-C800-4087-B2D1-2412F6B638FC}" destId="{EB45A148-2ED2-44BD-B878-07E251D67D91}" srcOrd="2" destOrd="0" presId="urn:microsoft.com/office/officeart/2005/8/layout/matrix1"/>
    <dgm:cxn modelId="{6B5C497F-FF12-491D-BC24-E85BC16C320F}" type="presParOf" srcId="{65AC8F61-C800-4087-B2D1-2412F6B638FC}" destId="{8008588B-1D9F-4E98-94E6-797B0DEC4537}" srcOrd="3" destOrd="0" presId="urn:microsoft.com/office/officeart/2005/8/layout/matrix1"/>
    <dgm:cxn modelId="{134996CE-6935-4E53-98C9-A372CED08C2D}" type="presParOf" srcId="{65AC8F61-C800-4087-B2D1-2412F6B638FC}" destId="{AD1F9046-9911-4B47-96A8-587A58603947}" srcOrd="4" destOrd="0" presId="urn:microsoft.com/office/officeart/2005/8/layout/matrix1"/>
    <dgm:cxn modelId="{08559CF6-3C08-403D-9B7F-22C51560C9EC}" type="presParOf" srcId="{65AC8F61-C800-4087-B2D1-2412F6B638FC}" destId="{D8FBE787-B145-49F3-AC12-01E864BC8DD4}" srcOrd="5" destOrd="0" presId="urn:microsoft.com/office/officeart/2005/8/layout/matrix1"/>
    <dgm:cxn modelId="{0C9A8119-40DE-4C97-B01C-D53C71EF5048}" type="presParOf" srcId="{65AC8F61-C800-4087-B2D1-2412F6B638FC}" destId="{C5232095-EA80-43F8-96B7-E51FB7B9952B}" srcOrd="6" destOrd="0" presId="urn:microsoft.com/office/officeart/2005/8/layout/matrix1"/>
    <dgm:cxn modelId="{B64F916A-622D-4EBB-96C2-BB3A15E9475B}" type="presParOf" srcId="{65AC8F61-C800-4087-B2D1-2412F6B638FC}" destId="{AA1BDFC0-A171-4282-9C7D-479C2944FF2E}" srcOrd="7" destOrd="0" presId="urn:microsoft.com/office/officeart/2005/8/layout/matrix1"/>
    <dgm:cxn modelId="{2650289F-37ED-4C89-A50A-9AA4CC8A60F2}" type="presParOf" srcId="{C2A710B6-6C56-422F-AA2E-4EFCC31AAAE2}" destId="{71185144-F0A5-44E5-9B71-F0F226EDC652}" srcOrd="1" destOrd="0" presId="urn:microsoft.com/office/officeart/2005/8/layout/matrix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4555C70-2471-4614-881A-9BA7E6133A83}" type="doc">
      <dgm:prSet loTypeId="urn:microsoft.com/office/officeart/2005/8/layout/matrix1" loCatId="matrix" qsTypeId="urn:microsoft.com/office/officeart/2005/8/quickstyle/simple1" qsCatId="simple" csTypeId="urn:microsoft.com/office/officeart/2005/8/colors/accent2_4" csCatId="accent2" phldr="1"/>
      <dgm:spPr/>
      <dgm:t>
        <a:bodyPr/>
        <a:lstStyle/>
        <a:p>
          <a:endParaRPr lang="es-ES"/>
        </a:p>
      </dgm:t>
    </dgm:pt>
    <dgm:pt modelId="{49C2CBE1-B666-4173-921A-B59C0C9FA701}">
      <dgm:prSet phldrT="[Texto]" custT="1"/>
      <dgm:spPr/>
      <dgm:t>
        <a:bodyPr/>
        <a:lstStyle/>
        <a:p>
          <a:endParaRPr lang="es-ES" sz="1400" dirty="0"/>
        </a:p>
      </dgm:t>
    </dgm:pt>
    <dgm:pt modelId="{FC35F021-9A87-4F58-8AAF-6A980317FB5B}" type="parTrans" cxnId="{4B16E06B-4AD3-40C9-B7C3-80827F46BC5D}">
      <dgm:prSet/>
      <dgm:spPr/>
      <dgm:t>
        <a:bodyPr/>
        <a:lstStyle/>
        <a:p>
          <a:endParaRPr lang="es-ES" sz="2800"/>
        </a:p>
      </dgm:t>
    </dgm:pt>
    <dgm:pt modelId="{657A43FE-6C5D-4C6F-97AB-63A68F6D6B43}" type="sibTrans" cxnId="{4B16E06B-4AD3-40C9-B7C3-80827F46BC5D}">
      <dgm:prSet/>
      <dgm:spPr/>
      <dgm:t>
        <a:bodyPr/>
        <a:lstStyle/>
        <a:p>
          <a:endParaRPr lang="es-ES" sz="2800"/>
        </a:p>
      </dgm:t>
    </dgm:pt>
    <dgm:pt modelId="{EE242CE7-BBF1-4039-ACC4-A8CB9D4556C4}">
      <dgm:prSet phldrT="[Texto]" custT="1"/>
      <dgm:spPr/>
      <dgm:t>
        <a:bodyPr/>
        <a:lstStyle/>
        <a:p>
          <a:r>
            <a:rPr lang="es-ES" sz="2000" dirty="0" smtClean="0"/>
            <a:t>Jugadores</a:t>
          </a:r>
          <a:endParaRPr lang="es-ES" sz="2000" dirty="0"/>
        </a:p>
      </dgm:t>
    </dgm:pt>
    <dgm:pt modelId="{E628AF06-B31E-4B59-A0EF-A4904B05DD95}" type="parTrans" cxnId="{2EDB1B14-746D-42F7-8087-915211B748FF}">
      <dgm:prSet/>
      <dgm:spPr/>
      <dgm:t>
        <a:bodyPr/>
        <a:lstStyle/>
        <a:p>
          <a:endParaRPr lang="es-ES" sz="2800"/>
        </a:p>
      </dgm:t>
    </dgm:pt>
    <dgm:pt modelId="{58205AC4-6BEA-4AC5-937B-2CF152D85FD6}" type="sibTrans" cxnId="{2EDB1B14-746D-42F7-8087-915211B748FF}">
      <dgm:prSet/>
      <dgm:spPr/>
      <dgm:t>
        <a:bodyPr/>
        <a:lstStyle/>
        <a:p>
          <a:endParaRPr lang="es-ES" sz="2800"/>
        </a:p>
      </dgm:t>
    </dgm:pt>
    <dgm:pt modelId="{3A841CAA-6FFC-468E-ACE8-FF8CE4E51A84}">
      <dgm:prSet phldrT="[Texto]" custT="1"/>
      <dgm:spPr/>
      <dgm:t>
        <a:bodyPr/>
        <a:lstStyle/>
        <a:p>
          <a:r>
            <a:rPr lang="es-ES" sz="2000" dirty="0" smtClean="0"/>
            <a:t>Defensores</a:t>
          </a:r>
          <a:endParaRPr lang="es-ES" sz="2000" dirty="0"/>
        </a:p>
      </dgm:t>
    </dgm:pt>
    <dgm:pt modelId="{9FAEC177-FB77-4E5D-A566-D1B29FF3AB51}" type="parTrans" cxnId="{67AFF80C-D65F-459E-B905-163B334E1B07}">
      <dgm:prSet/>
      <dgm:spPr/>
      <dgm:t>
        <a:bodyPr/>
        <a:lstStyle/>
        <a:p>
          <a:endParaRPr lang="es-ES" sz="2800"/>
        </a:p>
      </dgm:t>
    </dgm:pt>
    <dgm:pt modelId="{7BA67122-50C4-4270-968B-63BFD555B11B}" type="sibTrans" cxnId="{67AFF80C-D65F-459E-B905-163B334E1B07}">
      <dgm:prSet/>
      <dgm:spPr/>
      <dgm:t>
        <a:bodyPr/>
        <a:lstStyle/>
        <a:p>
          <a:endParaRPr lang="es-ES" sz="2800"/>
        </a:p>
      </dgm:t>
    </dgm:pt>
    <dgm:pt modelId="{9BADB807-EA8D-408E-80BA-FD55750388DD}">
      <dgm:prSet phldrT="[Texto]" custT="1"/>
      <dgm:spPr/>
      <dgm:t>
        <a:bodyPr/>
        <a:lstStyle/>
        <a:p>
          <a:r>
            <a:rPr lang="es-ES" sz="2000" dirty="0" smtClean="0">
              <a:solidFill>
                <a:srgbClr val="C00000"/>
              </a:solidFill>
            </a:rPr>
            <a:t>Enemigos</a:t>
          </a:r>
          <a:endParaRPr lang="es-ES" sz="2000" dirty="0">
            <a:solidFill>
              <a:srgbClr val="C00000"/>
            </a:solidFill>
          </a:endParaRPr>
        </a:p>
      </dgm:t>
    </dgm:pt>
    <dgm:pt modelId="{00F2BDB5-BC31-4308-A818-5CE7D9E5D856}" type="parTrans" cxnId="{5C08F9A0-82D9-4974-813E-08B0923580BF}">
      <dgm:prSet/>
      <dgm:spPr/>
      <dgm:t>
        <a:bodyPr/>
        <a:lstStyle/>
        <a:p>
          <a:endParaRPr lang="es-ES" sz="2800"/>
        </a:p>
      </dgm:t>
    </dgm:pt>
    <dgm:pt modelId="{0AB0203B-82A5-42FC-99A6-E20783A95719}" type="sibTrans" cxnId="{5C08F9A0-82D9-4974-813E-08B0923580BF}">
      <dgm:prSet/>
      <dgm:spPr/>
      <dgm:t>
        <a:bodyPr/>
        <a:lstStyle/>
        <a:p>
          <a:endParaRPr lang="es-ES" sz="2800"/>
        </a:p>
      </dgm:t>
    </dgm:pt>
    <dgm:pt modelId="{764C064C-444E-4870-BC75-01225C8E083A}">
      <dgm:prSet phldrT="[Texto]" custT="1"/>
      <dgm:spPr/>
      <dgm:t>
        <a:bodyPr/>
        <a:lstStyle/>
        <a:p>
          <a:r>
            <a:rPr lang="es-ES" sz="2000" dirty="0" smtClean="0"/>
            <a:t>Críticos</a:t>
          </a:r>
          <a:endParaRPr lang="es-ES" sz="2000" dirty="0"/>
        </a:p>
      </dgm:t>
    </dgm:pt>
    <dgm:pt modelId="{CB47985E-F586-4EAD-981D-8B64CBCC831E}" type="parTrans" cxnId="{C0D11FEE-8D7C-4F1E-A0DC-863D56C4198A}">
      <dgm:prSet/>
      <dgm:spPr/>
      <dgm:t>
        <a:bodyPr/>
        <a:lstStyle/>
        <a:p>
          <a:endParaRPr lang="es-ES" sz="2800"/>
        </a:p>
      </dgm:t>
    </dgm:pt>
    <dgm:pt modelId="{DC1D9167-A3F4-4030-AAB7-36FE4E274CEC}" type="sibTrans" cxnId="{C0D11FEE-8D7C-4F1E-A0DC-863D56C4198A}">
      <dgm:prSet/>
      <dgm:spPr/>
      <dgm:t>
        <a:bodyPr/>
        <a:lstStyle/>
        <a:p>
          <a:endParaRPr lang="es-ES" sz="2800"/>
        </a:p>
      </dgm:t>
    </dgm:pt>
    <dgm:pt modelId="{C2A710B6-6C56-422F-AA2E-4EFCC31AAAE2}" type="pres">
      <dgm:prSet presAssocID="{04555C70-2471-4614-881A-9BA7E6133A83}" presName="diagram" presStyleCnt="0">
        <dgm:presLayoutVars>
          <dgm:chMax val="1"/>
          <dgm:dir/>
          <dgm:animLvl val="ctr"/>
          <dgm:resizeHandles val="exact"/>
        </dgm:presLayoutVars>
      </dgm:prSet>
      <dgm:spPr/>
      <dgm:t>
        <a:bodyPr/>
        <a:lstStyle/>
        <a:p>
          <a:endParaRPr lang="es-ES"/>
        </a:p>
      </dgm:t>
    </dgm:pt>
    <dgm:pt modelId="{65AC8F61-C800-4087-B2D1-2412F6B638FC}" type="pres">
      <dgm:prSet presAssocID="{04555C70-2471-4614-881A-9BA7E6133A83}" presName="matrix" presStyleCnt="0"/>
      <dgm:spPr/>
      <dgm:t>
        <a:bodyPr/>
        <a:lstStyle/>
        <a:p>
          <a:endParaRPr lang="es-ES"/>
        </a:p>
      </dgm:t>
    </dgm:pt>
    <dgm:pt modelId="{42469457-0385-4F85-8C9B-1657AD26B4BA}" type="pres">
      <dgm:prSet presAssocID="{04555C70-2471-4614-881A-9BA7E6133A83}" presName="tile1" presStyleLbl="node1" presStyleIdx="0" presStyleCnt="4"/>
      <dgm:spPr/>
      <dgm:t>
        <a:bodyPr/>
        <a:lstStyle/>
        <a:p>
          <a:endParaRPr lang="es-ES"/>
        </a:p>
      </dgm:t>
    </dgm:pt>
    <dgm:pt modelId="{744D98DD-B671-4630-9AA7-4686B065F5BE}" type="pres">
      <dgm:prSet presAssocID="{04555C70-2471-4614-881A-9BA7E6133A83}" presName="tile1text" presStyleLbl="node1" presStyleIdx="0" presStyleCnt="4">
        <dgm:presLayoutVars>
          <dgm:chMax val="0"/>
          <dgm:chPref val="0"/>
          <dgm:bulletEnabled val="1"/>
        </dgm:presLayoutVars>
      </dgm:prSet>
      <dgm:spPr/>
      <dgm:t>
        <a:bodyPr/>
        <a:lstStyle/>
        <a:p>
          <a:endParaRPr lang="es-ES"/>
        </a:p>
      </dgm:t>
    </dgm:pt>
    <dgm:pt modelId="{EB45A148-2ED2-44BD-B878-07E251D67D91}" type="pres">
      <dgm:prSet presAssocID="{04555C70-2471-4614-881A-9BA7E6133A83}" presName="tile2" presStyleLbl="node1" presStyleIdx="1" presStyleCnt="4"/>
      <dgm:spPr/>
      <dgm:t>
        <a:bodyPr/>
        <a:lstStyle/>
        <a:p>
          <a:endParaRPr lang="es-ES"/>
        </a:p>
      </dgm:t>
    </dgm:pt>
    <dgm:pt modelId="{8008588B-1D9F-4E98-94E6-797B0DEC4537}" type="pres">
      <dgm:prSet presAssocID="{04555C70-2471-4614-881A-9BA7E6133A83}" presName="tile2text" presStyleLbl="node1" presStyleIdx="1" presStyleCnt="4">
        <dgm:presLayoutVars>
          <dgm:chMax val="0"/>
          <dgm:chPref val="0"/>
          <dgm:bulletEnabled val="1"/>
        </dgm:presLayoutVars>
      </dgm:prSet>
      <dgm:spPr/>
      <dgm:t>
        <a:bodyPr/>
        <a:lstStyle/>
        <a:p>
          <a:endParaRPr lang="es-ES"/>
        </a:p>
      </dgm:t>
    </dgm:pt>
    <dgm:pt modelId="{AD1F9046-9911-4B47-96A8-587A58603947}" type="pres">
      <dgm:prSet presAssocID="{04555C70-2471-4614-881A-9BA7E6133A83}" presName="tile3" presStyleLbl="node1" presStyleIdx="2" presStyleCnt="4"/>
      <dgm:spPr/>
      <dgm:t>
        <a:bodyPr/>
        <a:lstStyle/>
        <a:p>
          <a:endParaRPr lang="es-ES"/>
        </a:p>
      </dgm:t>
    </dgm:pt>
    <dgm:pt modelId="{D8FBE787-B145-49F3-AC12-01E864BC8DD4}" type="pres">
      <dgm:prSet presAssocID="{04555C70-2471-4614-881A-9BA7E6133A83}" presName="tile3text" presStyleLbl="node1" presStyleIdx="2" presStyleCnt="4">
        <dgm:presLayoutVars>
          <dgm:chMax val="0"/>
          <dgm:chPref val="0"/>
          <dgm:bulletEnabled val="1"/>
        </dgm:presLayoutVars>
      </dgm:prSet>
      <dgm:spPr/>
      <dgm:t>
        <a:bodyPr/>
        <a:lstStyle/>
        <a:p>
          <a:endParaRPr lang="es-ES"/>
        </a:p>
      </dgm:t>
    </dgm:pt>
    <dgm:pt modelId="{C5232095-EA80-43F8-96B7-E51FB7B9952B}" type="pres">
      <dgm:prSet presAssocID="{04555C70-2471-4614-881A-9BA7E6133A83}" presName="tile4" presStyleLbl="node1" presStyleIdx="3" presStyleCnt="4"/>
      <dgm:spPr/>
      <dgm:t>
        <a:bodyPr/>
        <a:lstStyle/>
        <a:p>
          <a:endParaRPr lang="es-ES"/>
        </a:p>
      </dgm:t>
    </dgm:pt>
    <dgm:pt modelId="{AA1BDFC0-A171-4282-9C7D-479C2944FF2E}" type="pres">
      <dgm:prSet presAssocID="{04555C70-2471-4614-881A-9BA7E6133A83}" presName="tile4text" presStyleLbl="node1" presStyleIdx="3" presStyleCnt="4">
        <dgm:presLayoutVars>
          <dgm:chMax val="0"/>
          <dgm:chPref val="0"/>
          <dgm:bulletEnabled val="1"/>
        </dgm:presLayoutVars>
      </dgm:prSet>
      <dgm:spPr/>
      <dgm:t>
        <a:bodyPr/>
        <a:lstStyle/>
        <a:p>
          <a:endParaRPr lang="es-ES"/>
        </a:p>
      </dgm:t>
    </dgm:pt>
    <dgm:pt modelId="{71185144-F0A5-44E5-9B71-F0F226EDC652}" type="pres">
      <dgm:prSet presAssocID="{04555C70-2471-4614-881A-9BA7E6133A83}" presName="centerTile" presStyleLbl="fgShp" presStyleIdx="0" presStyleCnt="1">
        <dgm:presLayoutVars>
          <dgm:chMax val="0"/>
          <dgm:chPref val="0"/>
        </dgm:presLayoutVars>
      </dgm:prSet>
      <dgm:spPr/>
      <dgm:t>
        <a:bodyPr/>
        <a:lstStyle/>
        <a:p>
          <a:endParaRPr lang="es-ES"/>
        </a:p>
      </dgm:t>
    </dgm:pt>
  </dgm:ptLst>
  <dgm:cxnLst>
    <dgm:cxn modelId="{AB3E75ED-D819-4FE7-BE2D-BE2DE7470215}" type="presOf" srcId="{9BADB807-EA8D-408E-80BA-FD55750388DD}" destId="{D8FBE787-B145-49F3-AC12-01E864BC8DD4}" srcOrd="1" destOrd="0" presId="urn:microsoft.com/office/officeart/2005/8/layout/matrix1"/>
    <dgm:cxn modelId="{2EDB1B14-746D-42F7-8087-915211B748FF}" srcId="{49C2CBE1-B666-4173-921A-B59C0C9FA701}" destId="{EE242CE7-BBF1-4039-ACC4-A8CB9D4556C4}" srcOrd="0" destOrd="0" parTransId="{E628AF06-B31E-4B59-A0EF-A4904B05DD95}" sibTransId="{58205AC4-6BEA-4AC5-937B-2CF152D85FD6}"/>
    <dgm:cxn modelId="{EB5F90F6-B1CA-45A4-B79E-D9057BC9902B}" type="presOf" srcId="{EE242CE7-BBF1-4039-ACC4-A8CB9D4556C4}" destId="{42469457-0385-4F85-8C9B-1657AD26B4BA}" srcOrd="0" destOrd="0" presId="urn:microsoft.com/office/officeart/2005/8/layout/matrix1"/>
    <dgm:cxn modelId="{4B16E06B-4AD3-40C9-B7C3-80827F46BC5D}" srcId="{04555C70-2471-4614-881A-9BA7E6133A83}" destId="{49C2CBE1-B666-4173-921A-B59C0C9FA701}" srcOrd="0" destOrd="0" parTransId="{FC35F021-9A87-4F58-8AAF-6A980317FB5B}" sibTransId="{657A43FE-6C5D-4C6F-97AB-63A68F6D6B43}"/>
    <dgm:cxn modelId="{19E9F23D-1539-4549-8CC0-2105B34F2098}" type="presOf" srcId="{764C064C-444E-4870-BC75-01225C8E083A}" destId="{C5232095-EA80-43F8-96B7-E51FB7B9952B}" srcOrd="0" destOrd="0" presId="urn:microsoft.com/office/officeart/2005/8/layout/matrix1"/>
    <dgm:cxn modelId="{EBE036F1-A50E-4667-ADA4-97A9D4795C65}" type="presOf" srcId="{EE242CE7-BBF1-4039-ACC4-A8CB9D4556C4}" destId="{744D98DD-B671-4630-9AA7-4686B065F5BE}" srcOrd="1" destOrd="0" presId="urn:microsoft.com/office/officeart/2005/8/layout/matrix1"/>
    <dgm:cxn modelId="{B5843ABD-D14D-413F-80D2-3445DBC04392}" type="presOf" srcId="{3A841CAA-6FFC-468E-ACE8-FF8CE4E51A84}" destId="{8008588B-1D9F-4E98-94E6-797B0DEC4537}" srcOrd="1" destOrd="0" presId="urn:microsoft.com/office/officeart/2005/8/layout/matrix1"/>
    <dgm:cxn modelId="{F2ABC3F4-598D-4CE7-884B-BC0F289E104E}" type="presOf" srcId="{3A841CAA-6FFC-468E-ACE8-FF8CE4E51A84}" destId="{EB45A148-2ED2-44BD-B878-07E251D67D91}" srcOrd="0" destOrd="0" presId="urn:microsoft.com/office/officeart/2005/8/layout/matrix1"/>
    <dgm:cxn modelId="{27043780-05A9-4F4D-B9BC-0329C251FFE9}" type="presOf" srcId="{04555C70-2471-4614-881A-9BA7E6133A83}" destId="{C2A710B6-6C56-422F-AA2E-4EFCC31AAAE2}" srcOrd="0" destOrd="0" presId="urn:microsoft.com/office/officeart/2005/8/layout/matrix1"/>
    <dgm:cxn modelId="{1CF5D1F5-3CE1-4097-96E5-4E0C327E500A}" type="presOf" srcId="{49C2CBE1-B666-4173-921A-B59C0C9FA701}" destId="{71185144-F0A5-44E5-9B71-F0F226EDC652}" srcOrd="0" destOrd="0" presId="urn:microsoft.com/office/officeart/2005/8/layout/matrix1"/>
    <dgm:cxn modelId="{3B6D928C-270C-4D39-A76E-AFE5667BEF9E}" type="presOf" srcId="{764C064C-444E-4870-BC75-01225C8E083A}" destId="{AA1BDFC0-A171-4282-9C7D-479C2944FF2E}" srcOrd="1" destOrd="0" presId="urn:microsoft.com/office/officeart/2005/8/layout/matrix1"/>
    <dgm:cxn modelId="{5C08F9A0-82D9-4974-813E-08B0923580BF}" srcId="{49C2CBE1-B666-4173-921A-B59C0C9FA701}" destId="{9BADB807-EA8D-408E-80BA-FD55750388DD}" srcOrd="2" destOrd="0" parTransId="{00F2BDB5-BC31-4308-A818-5CE7D9E5D856}" sibTransId="{0AB0203B-82A5-42FC-99A6-E20783A95719}"/>
    <dgm:cxn modelId="{C0D11FEE-8D7C-4F1E-A0DC-863D56C4198A}" srcId="{49C2CBE1-B666-4173-921A-B59C0C9FA701}" destId="{764C064C-444E-4870-BC75-01225C8E083A}" srcOrd="3" destOrd="0" parTransId="{CB47985E-F586-4EAD-981D-8B64CBCC831E}" sibTransId="{DC1D9167-A3F4-4030-AAB7-36FE4E274CEC}"/>
    <dgm:cxn modelId="{67AFF80C-D65F-459E-B905-163B334E1B07}" srcId="{49C2CBE1-B666-4173-921A-B59C0C9FA701}" destId="{3A841CAA-6FFC-468E-ACE8-FF8CE4E51A84}" srcOrd="1" destOrd="0" parTransId="{9FAEC177-FB77-4E5D-A566-D1B29FF3AB51}" sibTransId="{7BA67122-50C4-4270-968B-63BFD555B11B}"/>
    <dgm:cxn modelId="{FBD78981-A1CA-4EED-9A4D-EB871B99E639}" type="presOf" srcId="{9BADB807-EA8D-408E-80BA-FD55750388DD}" destId="{AD1F9046-9911-4B47-96A8-587A58603947}" srcOrd="0" destOrd="0" presId="urn:microsoft.com/office/officeart/2005/8/layout/matrix1"/>
    <dgm:cxn modelId="{91E03C6C-7DF1-40C5-AF9C-ABAA5DB44D95}" type="presParOf" srcId="{C2A710B6-6C56-422F-AA2E-4EFCC31AAAE2}" destId="{65AC8F61-C800-4087-B2D1-2412F6B638FC}" srcOrd="0" destOrd="0" presId="urn:microsoft.com/office/officeart/2005/8/layout/matrix1"/>
    <dgm:cxn modelId="{779D9C62-72EC-4A72-8B80-7511F9D591AC}" type="presParOf" srcId="{65AC8F61-C800-4087-B2D1-2412F6B638FC}" destId="{42469457-0385-4F85-8C9B-1657AD26B4BA}" srcOrd="0" destOrd="0" presId="urn:microsoft.com/office/officeart/2005/8/layout/matrix1"/>
    <dgm:cxn modelId="{3EAB466A-7F76-4A28-B370-C328F29BB0D5}" type="presParOf" srcId="{65AC8F61-C800-4087-B2D1-2412F6B638FC}" destId="{744D98DD-B671-4630-9AA7-4686B065F5BE}" srcOrd="1" destOrd="0" presId="urn:microsoft.com/office/officeart/2005/8/layout/matrix1"/>
    <dgm:cxn modelId="{80B8C427-0477-4C93-BEDF-E5DDD7FC9FE1}" type="presParOf" srcId="{65AC8F61-C800-4087-B2D1-2412F6B638FC}" destId="{EB45A148-2ED2-44BD-B878-07E251D67D91}" srcOrd="2" destOrd="0" presId="urn:microsoft.com/office/officeart/2005/8/layout/matrix1"/>
    <dgm:cxn modelId="{4997E094-6DFB-4AE8-99ED-7CC15F156E6E}" type="presParOf" srcId="{65AC8F61-C800-4087-B2D1-2412F6B638FC}" destId="{8008588B-1D9F-4E98-94E6-797B0DEC4537}" srcOrd="3" destOrd="0" presId="urn:microsoft.com/office/officeart/2005/8/layout/matrix1"/>
    <dgm:cxn modelId="{6A0237D7-34DC-4718-B5D0-FA015C92C55D}" type="presParOf" srcId="{65AC8F61-C800-4087-B2D1-2412F6B638FC}" destId="{AD1F9046-9911-4B47-96A8-587A58603947}" srcOrd="4" destOrd="0" presId="urn:microsoft.com/office/officeart/2005/8/layout/matrix1"/>
    <dgm:cxn modelId="{86BE8169-0E63-4566-A591-63AAB4386AD4}" type="presParOf" srcId="{65AC8F61-C800-4087-B2D1-2412F6B638FC}" destId="{D8FBE787-B145-49F3-AC12-01E864BC8DD4}" srcOrd="5" destOrd="0" presId="urn:microsoft.com/office/officeart/2005/8/layout/matrix1"/>
    <dgm:cxn modelId="{11FF7E94-BC20-43A7-94F5-63042F52F7EC}" type="presParOf" srcId="{65AC8F61-C800-4087-B2D1-2412F6B638FC}" destId="{C5232095-EA80-43F8-96B7-E51FB7B9952B}" srcOrd="6" destOrd="0" presId="urn:microsoft.com/office/officeart/2005/8/layout/matrix1"/>
    <dgm:cxn modelId="{4D390820-998D-468B-9F35-155D6636845B}" type="presParOf" srcId="{65AC8F61-C800-4087-B2D1-2412F6B638FC}" destId="{AA1BDFC0-A171-4282-9C7D-479C2944FF2E}" srcOrd="7" destOrd="0" presId="urn:microsoft.com/office/officeart/2005/8/layout/matrix1"/>
    <dgm:cxn modelId="{F83E2DF1-58CA-46F7-9F11-A972667F0999}" type="presParOf" srcId="{C2A710B6-6C56-422F-AA2E-4EFCC31AAAE2}" destId="{71185144-F0A5-44E5-9B71-F0F226EDC652}" srcOrd="1" destOrd="0" presId="urn:microsoft.com/office/officeart/2005/8/layout/matrix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1D66124-372F-4649-B81C-35728A5BDEE4}" type="doc">
      <dgm:prSet loTypeId="urn:microsoft.com/office/officeart/2009/3/layout/StepUpProcess" loCatId="process" qsTypeId="urn:microsoft.com/office/officeart/2005/8/quickstyle/simple1" qsCatId="simple" csTypeId="urn:microsoft.com/office/officeart/2005/8/colors/accent2_3" csCatId="accent2" phldr="1"/>
      <dgm:spPr/>
      <dgm:t>
        <a:bodyPr/>
        <a:lstStyle/>
        <a:p>
          <a:endParaRPr lang="es-ES"/>
        </a:p>
      </dgm:t>
    </dgm:pt>
    <dgm:pt modelId="{FFA0C75A-89A6-4164-B141-2192DB3EE2D7}">
      <dgm:prSet phldrT="[Texto]" custT="1"/>
      <dgm:spPr/>
      <dgm:t>
        <a:bodyPr/>
        <a:lstStyle/>
        <a:p>
          <a:r>
            <a:rPr lang="es-ES" sz="1800" i="1" dirty="0" smtClean="0">
              <a:solidFill>
                <a:srgbClr val="0070C0"/>
              </a:solidFill>
              <a:latin typeface="Calibri (Cuerpo)"/>
            </a:rPr>
            <a:t>Descubre  clientes</a:t>
          </a:r>
          <a:r>
            <a:rPr lang="es-ES" sz="1800" i="1" dirty="0" smtClean="0">
              <a:latin typeface="Calibri (Cuerpo)"/>
            </a:rPr>
            <a:t>:</a:t>
          </a:r>
        </a:p>
        <a:p>
          <a:r>
            <a:rPr lang="es-ES" sz="1700" dirty="0" smtClean="0">
              <a:solidFill>
                <a:srgbClr val="455560"/>
              </a:solidFill>
              <a:latin typeface="Calibri (Cuerpo)"/>
            </a:rPr>
            <a:t>Adecuación Problema-Solución</a:t>
          </a:r>
        </a:p>
        <a:p>
          <a:r>
            <a:rPr lang="es-ES" sz="1700" dirty="0" smtClean="0">
              <a:solidFill>
                <a:srgbClr val="455560"/>
              </a:solidFill>
              <a:latin typeface="Calibri (Cuerpo)"/>
            </a:rPr>
            <a:t>MVP propuesto</a:t>
          </a:r>
        </a:p>
        <a:p>
          <a:r>
            <a:rPr lang="es-ES" sz="1700" dirty="0" smtClean="0">
              <a:solidFill>
                <a:srgbClr val="455560"/>
              </a:solidFill>
              <a:latin typeface="Calibri (Cuerpo)"/>
            </a:rPr>
            <a:t>Embudo propuesto</a:t>
          </a:r>
          <a:endParaRPr lang="es-ES" sz="1700" dirty="0">
            <a:solidFill>
              <a:srgbClr val="455560"/>
            </a:solidFill>
            <a:latin typeface="Calibri (Cuerpo)"/>
          </a:endParaRPr>
        </a:p>
      </dgm:t>
    </dgm:pt>
    <dgm:pt modelId="{5778B361-A968-496F-88A0-B64A1476960D}" type="parTrans" cxnId="{F45949AB-B9EE-40F1-B8F4-D81FC7CC732A}">
      <dgm:prSet/>
      <dgm:spPr/>
      <dgm:t>
        <a:bodyPr/>
        <a:lstStyle/>
        <a:p>
          <a:endParaRPr lang="es-ES" sz="4000">
            <a:latin typeface="Arial (Cuerpo)"/>
          </a:endParaRPr>
        </a:p>
      </dgm:t>
    </dgm:pt>
    <dgm:pt modelId="{8A55CB76-A191-407E-9F8A-33A136FBB5A5}" type="sibTrans" cxnId="{F45949AB-B9EE-40F1-B8F4-D81FC7CC732A}">
      <dgm:prSet/>
      <dgm:spPr/>
      <dgm:t>
        <a:bodyPr/>
        <a:lstStyle/>
        <a:p>
          <a:endParaRPr lang="es-ES" sz="4000">
            <a:latin typeface="Arial (Cuerpo)"/>
          </a:endParaRPr>
        </a:p>
      </dgm:t>
    </dgm:pt>
    <dgm:pt modelId="{3AC68F68-11F9-4387-BB9D-18343156CE9D}">
      <dgm:prSet phldrT="[Texto]" custT="1"/>
      <dgm:spPr/>
      <dgm:t>
        <a:bodyPr/>
        <a:lstStyle/>
        <a:p>
          <a:r>
            <a:rPr lang="es-ES" sz="1800" i="1" dirty="0" smtClean="0">
              <a:solidFill>
                <a:srgbClr val="0070C0"/>
              </a:solidFill>
              <a:latin typeface="Calibri (Cuerpo)"/>
            </a:rPr>
            <a:t>Validación de clientes</a:t>
          </a:r>
          <a:r>
            <a:rPr lang="es-ES" sz="1800" i="1" dirty="0" smtClean="0">
              <a:latin typeface="Calibri (Cuerpo)"/>
            </a:rPr>
            <a:t>:</a:t>
          </a:r>
        </a:p>
        <a:p>
          <a:r>
            <a:rPr lang="es-ES" sz="1700" dirty="0" smtClean="0">
              <a:solidFill>
                <a:srgbClr val="455560"/>
              </a:solidFill>
              <a:latin typeface="Calibri (Cuerpo)"/>
            </a:rPr>
            <a:t>Adecuación Producto-Mercado</a:t>
          </a:r>
        </a:p>
        <a:p>
          <a:r>
            <a:rPr lang="es-ES" sz="1700" dirty="0" smtClean="0">
              <a:solidFill>
                <a:srgbClr val="455560"/>
              </a:solidFill>
              <a:latin typeface="Calibri (Cuerpo)"/>
            </a:rPr>
            <a:t>Modelo de Negocios y Solución</a:t>
          </a:r>
        </a:p>
        <a:p>
          <a:r>
            <a:rPr lang="es-ES" sz="1700" dirty="0" smtClean="0">
              <a:solidFill>
                <a:srgbClr val="455560"/>
              </a:solidFill>
              <a:latin typeface="Calibri (Cuerpo)"/>
            </a:rPr>
            <a:t>Mapa de ruta comercial</a:t>
          </a:r>
          <a:endParaRPr lang="es-ES" sz="1700" dirty="0">
            <a:solidFill>
              <a:srgbClr val="455560"/>
            </a:solidFill>
            <a:latin typeface="Calibri (Cuerpo)"/>
          </a:endParaRPr>
        </a:p>
      </dgm:t>
    </dgm:pt>
    <dgm:pt modelId="{799688BB-C24F-4ECD-B914-BEC427453256}" type="parTrans" cxnId="{3733E6F0-1B01-4BCA-A924-B4BE75B0D356}">
      <dgm:prSet/>
      <dgm:spPr/>
      <dgm:t>
        <a:bodyPr/>
        <a:lstStyle/>
        <a:p>
          <a:endParaRPr lang="es-ES" sz="4000">
            <a:latin typeface="Arial (Cuerpo)"/>
          </a:endParaRPr>
        </a:p>
      </dgm:t>
    </dgm:pt>
    <dgm:pt modelId="{6C894A2B-40EF-4369-A045-32AAFDD010DE}" type="sibTrans" cxnId="{3733E6F0-1B01-4BCA-A924-B4BE75B0D356}">
      <dgm:prSet/>
      <dgm:spPr/>
      <dgm:t>
        <a:bodyPr/>
        <a:lstStyle/>
        <a:p>
          <a:endParaRPr lang="es-ES" sz="4000">
            <a:latin typeface="Arial (Cuerpo)"/>
          </a:endParaRPr>
        </a:p>
      </dgm:t>
    </dgm:pt>
    <dgm:pt modelId="{1585898A-F173-4148-9EBE-BF7B1CB47A3F}">
      <dgm:prSet phldrT="[Texto]" custT="1"/>
      <dgm:spPr/>
      <dgm:t>
        <a:bodyPr/>
        <a:lstStyle/>
        <a:p>
          <a:r>
            <a:rPr lang="es-ES" sz="1800" i="1" dirty="0" smtClean="0">
              <a:solidFill>
                <a:srgbClr val="0070C0"/>
              </a:solidFill>
              <a:latin typeface="Calibri (Cuerpo)"/>
            </a:rPr>
            <a:t>Creación de clientes</a:t>
          </a:r>
          <a:r>
            <a:rPr lang="es-ES" sz="1800" dirty="0" smtClean="0">
              <a:latin typeface="Calibri (Cuerpo)"/>
            </a:rPr>
            <a:t>: </a:t>
          </a:r>
        </a:p>
        <a:p>
          <a:r>
            <a:rPr lang="es-ES" sz="1700" dirty="0" smtClean="0">
              <a:solidFill>
                <a:srgbClr val="455560"/>
              </a:solidFill>
              <a:latin typeface="Calibri (Cuerpo)"/>
            </a:rPr>
            <a:t>Convertir en cliente y que pague</a:t>
          </a:r>
        </a:p>
        <a:p>
          <a:r>
            <a:rPr lang="es-ES" sz="1700" dirty="0" smtClean="0">
              <a:solidFill>
                <a:srgbClr val="455560"/>
              </a:solidFill>
              <a:latin typeface="Calibri (Cuerpo)"/>
            </a:rPr>
            <a:t>Escala de ejecución</a:t>
          </a:r>
          <a:endParaRPr lang="es-ES" sz="1700" dirty="0">
            <a:solidFill>
              <a:srgbClr val="455560"/>
            </a:solidFill>
            <a:latin typeface="Calibri (Cuerpo)"/>
          </a:endParaRPr>
        </a:p>
      </dgm:t>
    </dgm:pt>
    <dgm:pt modelId="{35D72561-F6EF-4F6D-9337-273A3BBEA999}" type="parTrans" cxnId="{B770D3E9-CE6C-4130-8347-B5B25F8CEC43}">
      <dgm:prSet/>
      <dgm:spPr/>
      <dgm:t>
        <a:bodyPr/>
        <a:lstStyle/>
        <a:p>
          <a:endParaRPr lang="es-ES" sz="4000">
            <a:latin typeface="Arial (Cuerpo)"/>
          </a:endParaRPr>
        </a:p>
      </dgm:t>
    </dgm:pt>
    <dgm:pt modelId="{9225E247-9716-4A7D-B4E7-411B77ED112D}" type="sibTrans" cxnId="{B770D3E9-CE6C-4130-8347-B5B25F8CEC43}">
      <dgm:prSet/>
      <dgm:spPr/>
      <dgm:t>
        <a:bodyPr/>
        <a:lstStyle/>
        <a:p>
          <a:endParaRPr lang="es-ES" sz="4000">
            <a:latin typeface="Arial (Cuerpo)"/>
          </a:endParaRPr>
        </a:p>
      </dgm:t>
    </dgm:pt>
    <dgm:pt modelId="{5D883B2C-8EA7-445F-BEBB-8889A37934F7}">
      <dgm:prSet custT="1"/>
      <dgm:spPr/>
      <dgm:t>
        <a:bodyPr/>
        <a:lstStyle/>
        <a:p>
          <a:r>
            <a:rPr lang="es-ES" sz="1800" i="1" dirty="0" smtClean="0">
              <a:solidFill>
                <a:srgbClr val="0070C0"/>
              </a:solidFill>
              <a:latin typeface="Calibri (Cuerpo)"/>
            </a:rPr>
            <a:t>Construcción de la estructura</a:t>
          </a:r>
          <a:r>
            <a:rPr lang="es-ES" sz="1800" i="1" dirty="0" smtClean="0">
              <a:latin typeface="Calibri (Cuerpo)"/>
            </a:rPr>
            <a:t>:</a:t>
          </a:r>
        </a:p>
        <a:p>
          <a:r>
            <a:rPr lang="es-ES" sz="1700" dirty="0" smtClean="0">
              <a:solidFill>
                <a:srgbClr val="455560"/>
              </a:solidFill>
              <a:latin typeface="Calibri (Cuerpo)"/>
            </a:rPr>
            <a:t>Escala de la Organización </a:t>
          </a:r>
        </a:p>
        <a:p>
          <a:r>
            <a:rPr lang="es-ES" sz="1700" dirty="0" smtClean="0">
              <a:solidFill>
                <a:srgbClr val="455560"/>
              </a:solidFill>
              <a:latin typeface="Calibri (Cuerpo)"/>
            </a:rPr>
            <a:t>Escala de las Operaciones </a:t>
          </a:r>
          <a:endParaRPr lang="es-ES" sz="1700" dirty="0">
            <a:solidFill>
              <a:srgbClr val="455560"/>
            </a:solidFill>
            <a:latin typeface="Calibri (Cuerpo)"/>
          </a:endParaRPr>
        </a:p>
      </dgm:t>
    </dgm:pt>
    <dgm:pt modelId="{08ADBE40-EF82-4926-9B42-AE9901ABADB5}" type="parTrans" cxnId="{BA80529C-AD99-4C6B-BC92-EBDCB56CD5EF}">
      <dgm:prSet/>
      <dgm:spPr/>
      <dgm:t>
        <a:bodyPr/>
        <a:lstStyle/>
        <a:p>
          <a:endParaRPr lang="es-ES" sz="4000">
            <a:latin typeface="Arial (Cuerpo)"/>
          </a:endParaRPr>
        </a:p>
      </dgm:t>
    </dgm:pt>
    <dgm:pt modelId="{C0357D8E-22C5-408C-A7CB-EA1AFBEE4E3C}" type="sibTrans" cxnId="{BA80529C-AD99-4C6B-BC92-EBDCB56CD5EF}">
      <dgm:prSet/>
      <dgm:spPr/>
      <dgm:t>
        <a:bodyPr/>
        <a:lstStyle/>
        <a:p>
          <a:endParaRPr lang="es-ES" sz="4000">
            <a:latin typeface="Arial (Cuerpo)"/>
          </a:endParaRPr>
        </a:p>
      </dgm:t>
    </dgm:pt>
    <dgm:pt modelId="{01EEEE11-63A0-4FAC-8996-53005FCBB5B6}" type="pres">
      <dgm:prSet presAssocID="{21D66124-372F-4649-B81C-35728A5BDEE4}" presName="rootnode" presStyleCnt="0">
        <dgm:presLayoutVars>
          <dgm:chMax/>
          <dgm:chPref/>
          <dgm:dir/>
          <dgm:animLvl val="lvl"/>
        </dgm:presLayoutVars>
      </dgm:prSet>
      <dgm:spPr/>
      <dgm:t>
        <a:bodyPr/>
        <a:lstStyle/>
        <a:p>
          <a:endParaRPr lang="es-ES"/>
        </a:p>
      </dgm:t>
    </dgm:pt>
    <dgm:pt modelId="{9C806B10-B695-4BAA-B378-7B3AC40DC39B}" type="pres">
      <dgm:prSet presAssocID="{FFA0C75A-89A6-4164-B141-2192DB3EE2D7}" presName="composite" presStyleCnt="0"/>
      <dgm:spPr/>
      <dgm:t>
        <a:bodyPr/>
        <a:lstStyle/>
        <a:p>
          <a:endParaRPr lang="es-ES"/>
        </a:p>
      </dgm:t>
    </dgm:pt>
    <dgm:pt modelId="{0C14A318-1E6E-42F5-AB3A-1F394450BC97}" type="pres">
      <dgm:prSet presAssocID="{FFA0C75A-89A6-4164-B141-2192DB3EE2D7}" presName="LShape" presStyleLbl="alignNode1" presStyleIdx="0" presStyleCnt="7"/>
      <dgm:spPr/>
      <dgm:t>
        <a:bodyPr/>
        <a:lstStyle/>
        <a:p>
          <a:endParaRPr lang="es-ES"/>
        </a:p>
      </dgm:t>
    </dgm:pt>
    <dgm:pt modelId="{83AF7480-F242-448E-B118-E96D3963B6F5}" type="pres">
      <dgm:prSet presAssocID="{FFA0C75A-89A6-4164-B141-2192DB3EE2D7}" presName="ParentText" presStyleLbl="revTx" presStyleIdx="0" presStyleCnt="4">
        <dgm:presLayoutVars>
          <dgm:chMax val="0"/>
          <dgm:chPref val="0"/>
          <dgm:bulletEnabled val="1"/>
        </dgm:presLayoutVars>
      </dgm:prSet>
      <dgm:spPr/>
      <dgm:t>
        <a:bodyPr/>
        <a:lstStyle/>
        <a:p>
          <a:endParaRPr lang="es-ES"/>
        </a:p>
      </dgm:t>
    </dgm:pt>
    <dgm:pt modelId="{50115727-4FF6-4235-A27B-2821ADC90710}" type="pres">
      <dgm:prSet presAssocID="{FFA0C75A-89A6-4164-B141-2192DB3EE2D7}" presName="Triangle" presStyleLbl="alignNode1" presStyleIdx="1" presStyleCnt="7"/>
      <dgm:spPr/>
      <dgm:t>
        <a:bodyPr/>
        <a:lstStyle/>
        <a:p>
          <a:endParaRPr lang="es-ES"/>
        </a:p>
      </dgm:t>
    </dgm:pt>
    <dgm:pt modelId="{17806E11-16E9-4A79-B473-4EC752C48E32}" type="pres">
      <dgm:prSet presAssocID="{8A55CB76-A191-407E-9F8A-33A136FBB5A5}" presName="sibTrans" presStyleCnt="0"/>
      <dgm:spPr/>
      <dgm:t>
        <a:bodyPr/>
        <a:lstStyle/>
        <a:p>
          <a:endParaRPr lang="es-ES"/>
        </a:p>
      </dgm:t>
    </dgm:pt>
    <dgm:pt modelId="{11021D62-A453-401E-9A83-2CD6B4270808}" type="pres">
      <dgm:prSet presAssocID="{8A55CB76-A191-407E-9F8A-33A136FBB5A5}" presName="space" presStyleCnt="0"/>
      <dgm:spPr/>
      <dgm:t>
        <a:bodyPr/>
        <a:lstStyle/>
        <a:p>
          <a:endParaRPr lang="es-ES"/>
        </a:p>
      </dgm:t>
    </dgm:pt>
    <dgm:pt modelId="{6C93631D-FFCF-4B39-82B6-7E93CD84F977}" type="pres">
      <dgm:prSet presAssocID="{3AC68F68-11F9-4387-BB9D-18343156CE9D}" presName="composite" presStyleCnt="0"/>
      <dgm:spPr/>
      <dgm:t>
        <a:bodyPr/>
        <a:lstStyle/>
        <a:p>
          <a:endParaRPr lang="es-ES"/>
        </a:p>
      </dgm:t>
    </dgm:pt>
    <dgm:pt modelId="{63E2B4A4-44E3-4F99-9B06-FF26200D19E9}" type="pres">
      <dgm:prSet presAssocID="{3AC68F68-11F9-4387-BB9D-18343156CE9D}" presName="LShape" presStyleLbl="alignNode1" presStyleIdx="2" presStyleCnt="7"/>
      <dgm:spPr/>
      <dgm:t>
        <a:bodyPr/>
        <a:lstStyle/>
        <a:p>
          <a:endParaRPr lang="es-ES"/>
        </a:p>
      </dgm:t>
    </dgm:pt>
    <dgm:pt modelId="{9FC575FC-6BED-46C2-95F0-01B1DD697363}" type="pres">
      <dgm:prSet presAssocID="{3AC68F68-11F9-4387-BB9D-18343156CE9D}" presName="ParentText" presStyleLbl="revTx" presStyleIdx="1" presStyleCnt="4">
        <dgm:presLayoutVars>
          <dgm:chMax val="0"/>
          <dgm:chPref val="0"/>
          <dgm:bulletEnabled val="1"/>
        </dgm:presLayoutVars>
      </dgm:prSet>
      <dgm:spPr/>
      <dgm:t>
        <a:bodyPr/>
        <a:lstStyle/>
        <a:p>
          <a:endParaRPr lang="es-ES"/>
        </a:p>
      </dgm:t>
    </dgm:pt>
    <dgm:pt modelId="{2CB7899B-693A-4111-BE36-8C7F2FC481D8}" type="pres">
      <dgm:prSet presAssocID="{3AC68F68-11F9-4387-BB9D-18343156CE9D}" presName="Triangle" presStyleLbl="alignNode1" presStyleIdx="3" presStyleCnt="7"/>
      <dgm:spPr/>
      <dgm:t>
        <a:bodyPr/>
        <a:lstStyle/>
        <a:p>
          <a:endParaRPr lang="es-ES"/>
        </a:p>
      </dgm:t>
    </dgm:pt>
    <dgm:pt modelId="{95DB73D5-AB9C-4C29-B203-55F21B00502A}" type="pres">
      <dgm:prSet presAssocID="{6C894A2B-40EF-4369-A045-32AAFDD010DE}" presName="sibTrans" presStyleCnt="0"/>
      <dgm:spPr/>
      <dgm:t>
        <a:bodyPr/>
        <a:lstStyle/>
        <a:p>
          <a:endParaRPr lang="es-ES"/>
        </a:p>
      </dgm:t>
    </dgm:pt>
    <dgm:pt modelId="{165E9551-963F-4963-A459-A2C91556BA4C}" type="pres">
      <dgm:prSet presAssocID="{6C894A2B-40EF-4369-A045-32AAFDD010DE}" presName="space" presStyleCnt="0"/>
      <dgm:spPr/>
      <dgm:t>
        <a:bodyPr/>
        <a:lstStyle/>
        <a:p>
          <a:endParaRPr lang="es-ES"/>
        </a:p>
      </dgm:t>
    </dgm:pt>
    <dgm:pt modelId="{A4883080-B704-4BE7-9144-995923C15AEF}" type="pres">
      <dgm:prSet presAssocID="{1585898A-F173-4148-9EBE-BF7B1CB47A3F}" presName="composite" presStyleCnt="0"/>
      <dgm:spPr/>
      <dgm:t>
        <a:bodyPr/>
        <a:lstStyle/>
        <a:p>
          <a:endParaRPr lang="es-ES"/>
        </a:p>
      </dgm:t>
    </dgm:pt>
    <dgm:pt modelId="{52D137F1-74EC-4D43-8B53-DAF9B9E9F252}" type="pres">
      <dgm:prSet presAssocID="{1585898A-F173-4148-9EBE-BF7B1CB47A3F}" presName="LShape" presStyleLbl="alignNode1" presStyleIdx="4" presStyleCnt="7"/>
      <dgm:spPr/>
      <dgm:t>
        <a:bodyPr/>
        <a:lstStyle/>
        <a:p>
          <a:endParaRPr lang="es-ES"/>
        </a:p>
      </dgm:t>
    </dgm:pt>
    <dgm:pt modelId="{CDAAD47E-DB01-4637-A658-B4174C0687BB}" type="pres">
      <dgm:prSet presAssocID="{1585898A-F173-4148-9EBE-BF7B1CB47A3F}" presName="ParentText" presStyleLbl="revTx" presStyleIdx="2" presStyleCnt="4">
        <dgm:presLayoutVars>
          <dgm:chMax val="0"/>
          <dgm:chPref val="0"/>
          <dgm:bulletEnabled val="1"/>
        </dgm:presLayoutVars>
      </dgm:prSet>
      <dgm:spPr/>
      <dgm:t>
        <a:bodyPr/>
        <a:lstStyle/>
        <a:p>
          <a:endParaRPr lang="es-ES"/>
        </a:p>
      </dgm:t>
    </dgm:pt>
    <dgm:pt modelId="{606046DE-2324-4F91-AD3E-86849F9C314B}" type="pres">
      <dgm:prSet presAssocID="{1585898A-F173-4148-9EBE-BF7B1CB47A3F}" presName="Triangle" presStyleLbl="alignNode1" presStyleIdx="5" presStyleCnt="7"/>
      <dgm:spPr/>
      <dgm:t>
        <a:bodyPr/>
        <a:lstStyle/>
        <a:p>
          <a:endParaRPr lang="es-ES"/>
        </a:p>
      </dgm:t>
    </dgm:pt>
    <dgm:pt modelId="{8176CC37-C641-4951-AF27-F6E322702453}" type="pres">
      <dgm:prSet presAssocID="{9225E247-9716-4A7D-B4E7-411B77ED112D}" presName="sibTrans" presStyleCnt="0"/>
      <dgm:spPr/>
      <dgm:t>
        <a:bodyPr/>
        <a:lstStyle/>
        <a:p>
          <a:endParaRPr lang="es-ES"/>
        </a:p>
      </dgm:t>
    </dgm:pt>
    <dgm:pt modelId="{09F0C9B8-DF7A-4295-915C-F879F6D81023}" type="pres">
      <dgm:prSet presAssocID="{9225E247-9716-4A7D-B4E7-411B77ED112D}" presName="space" presStyleCnt="0"/>
      <dgm:spPr/>
      <dgm:t>
        <a:bodyPr/>
        <a:lstStyle/>
        <a:p>
          <a:endParaRPr lang="es-ES"/>
        </a:p>
      </dgm:t>
    </dgm:pt>
    <dgm:pt modelId="{BCCD8472-191F-4991-BA51-6F8E0F1C0193}" type="pres">
      <dgm:prSet presAssocID="{5D883B2C-8EA7-445F-BEBB-8889A37934F7}" presName="composite" presStyleCnt="0"/>
      <dgm:spPr/>
      <dgm:t>
        <a:bodyPr/>
        <a:lstStyle/>
        <a:p>
          <a:endParaRPr lang="es-ES"/>
        </a:p>
      </dgm:t>
    </dgm:pt>
    <dgm:pt modelId="{6B37B4AB-FD98-4DF5-8EC5-CDB3009AB491}" type="pres">
      <dgm:prSet presAssocID="{5D883B2C-8EA7-445F-BEBB-8889A37934F7}" presName="LShape" presStyleLbl="alignNode1" presStyleIdx="6" presStyleCnt="7"/>
      <dgm:spPr/>
      <dgm:t>
        <a:bodyPr/>
        <a:lstStyle/>
        <a:p>
          <a:endParaRPr lang="es-ES"/>
        </a:p>
      </dgm:t>
    </dgm:pt>
    <dgm:pt modelId="{F191B304-F83A-41D7-BB23-5C037C3FE7A3}" type="pres">
      <dgm:prSet presAssocID="{5D883B2C-8EA7-445F-BEBB-8889A37934F7}" presName="ParentText" presStyleLbl="revTx" presStyleIdx="3" presStyleCnt="4">
        <dgm:presLayoutVars>
          <dgm:chMax val="0"/>
          <dgm:chPref val="0"/>
          <dgm:bulletEnabled val="1"/>
        </dgm:presLayoutVars>
      </dgm:prSet>
      <dgm:spPr/>
      <dgm:t>
        <a:bodyPr/>
        <a:lstStyle/>
        <a:p>
          <a:endParaRPr lang="es-ES"/>
        </a:p>
      </dgm:t>
    </dgm:pt>
  </dgm:ptLst>
  <dgm:cxnLst>
    <dgm:cxn modelId="{BA80529C-AD99-4C6B-BC92-EBDCB56CD5EF}" srcId="{21D66124-372F-4649-B81C-35728A5BDEE4}" destId="{5D883B2C-8EA7-445F-BEBB-8889A37934F7}" srcOrd="3" destOrd="0" parTransId="{08ADBE40-EF82-4926-9B42-AE9901ABADB5}" sibTransId="{C0357D8E-22C5-408C-A7CB-EA1AFBEE4E3C}"/>
    <dgm:cxn modelId="{3733E6F0-1B01-4BCA-A924-B4BE75B0D356}" srcId="{21D66124-372F-4649-B81C-35728A5BDEE4}" destId="{3AC68F68-11F9-4387-BB9D-18343156CE9D}" srcOrd="1" destOrd="0" parTransId="{799688BB-C24F-4ECD-B914-BEC427453256}" sibTransId="{6C894A2B-40EF-4369-A045-32AAFDD010DE}"/>
    <dgm:cxn modelId="{F45949AB-B9EE-40F1-B8F4-D81FC7CC732A}" srcId="{21D66124-372F-4649-B81C-35728A5BDEE4}" destId="{FFA0C75A-89A6-4164-B141-2192DB3EE2D7}" srcOrd="0" destOrd="0" parTransId="{5778B361-A968-496F-88A0-B64A1476960D}" sibTransId="{8A55CB76-A191-407E-9F8A-33A136FBB5A5}"/>
    <dgm:cxn modelId="{7838DB26-8D08-4845-A793-903C2233AB94}" type="presOf" srcId="{3AC68F68-11F9-4387-BB9D-18343156CE9D}" destId="{9FC575FC-6BED-46C2-95F0-01B1DD697363}" srcOrd="0" destOrd="0" presId="urn:microsoft.com/office/officeart/2009/3/layout/StepUpProcess"/>
    <dgm:cxn modelId="{0F0BCD2B-8640-4A11-AAED-A0577402FABD}" type="presOf" srcId="{5D883B2C-8EA7-445F-BEBB-8889A37934F7}" destId="{F191B304-F83A-41D7-BB23-5C037C3FE7A3}" srcOrd="0" destOrd="0" presId="urn:microsoft.com/office/officeart/2009/3/layout/StepUpProcess"/>
    <dgm:cxn modelId="{F820FAEF-2EB8-40B6-981C-56083A3B0F0B}" type="presOf" srcId="{1585898A-F173-4148-9EBE-BF7B1CB47A3F}" destId="{CDAAD47E-DB01-4637-A658-B4174C0687BB}" srcOrd="0" destOrd="0" presId="urn:microsoft.com/office/officeart/2009/3/layout/StepUpProcess"/>
    <dgm:cxn modelId="{9B3C3210-9676-47E8-B0B2-FC450E6B19C3}" type="presOf" srcId="{FFA0C75A-89A6-4164-B141-2192DB3EE2D7}" destId="{83AF7480-F242-448E-B118-E96D3963B6F5}" srcOrd="0" destOrd="0" presId="urn:microsoft.com/office/officeart/2009/3/layout/StepUpProcess"/>
    <dgm:cxn modelId="{B9AFDDBC-3974-486C-8DB8-4B02D1E56D8E}" type="presOf" srcId="{21D66124-372F-4649-B81C-35728A5BDEE4}" destId="{01EEEE11-63A0-4FAC-8996-53005FCBB5B6}" srcOrd="0" destOrd="0" presId="urn:microsoft.com/office/officeart/2009/3/layout/StepUpProcess"/>
    <dgm:cxn modelId="{B770D3E9-CE6C-4130-8347-B5B25F8CEC43}" srcId="{21D66124-372F-4649-B81C-35728A5BDEE4}" destId="{1585898A-F173-4148-9EBE-BF7B1CB47A3F}" srcOrd="2" destOrd="0" parTransId="{35D72561-F6EF-4F6D-9337-273A3BBEA999}" sibTransId="{9225E247-9716-4A7D-B4E7-411B77ED112D}"/>
    <dgm:cxn modelId="{2A3C3227-D706-46D6-87CE-6304B692043B}" type="presParOf" srcId="{01EEEE11-63A0-4FAC-8996-53005FCBB5B6}" destId="{9C806B10-B695-4BAA-B378-7B3AC40DC39B}" srcOrd="0" destOrd="0" presId="urn:microsoft.com/office/officeart/2009/3/layout/StepUpProcess"/>
    <dgm:cxn modelId="{C4432CB3-8F5B-4E1A-B203-3A24C4F00183}" type="presParOf" srcId="{9C806B10-B695-4BAA-B378-7B3AC40DC39B}" destId="{0C14A318-1E6E-42F5-AB3A-1F394450BC97}" srcOrd="0" destOrd="0" presId="urn:microsoft.com/office/officeart/2009/3/layout/StepUpProcess"/>
    <dgm:cxn modelId="{304B4C75-74C7-41B4-962A-A7BCAA8FF90D}" type="presParOf" srcId="{9C806B10-B695-4BAA-B378-7B3AC40DC39B}" destId="{83AF7480-F242-448E-B118-E96D3963B6F5}" srcOrd="1" destOrd="0" presId="urn:microsoft.com/office/officeart/2009/3/layout/StepUpProcess"/>
    <dgm:cxn modelId="{51BA18F9-D97B-4052-9E3E-13CE7E068341}" type="presParOf" srcId="{9C806B10-B695-4BAA-B378-7B3AC40DC39B}" destId="{50115727-4FF6-4235-A27B-2821ADC90710}" srcOrd="2" destOrd="0" presId="urn:microsoft.com/office/officeart/2009/3/layout/StepUpProcess"/>
    <dgm:cxn modelId="{6B9C8C4D-D4B2-4849-A2E0-9D248B5D112B}" type="presParOf" srcId="{01EEEE11-63A0-4FAC-8996-53005FCBB5B6}" destId="{17806E11-16E9-4A79-B473-4EC752C48E32}" srcOrd="1" destOrd="0" presId="urn:microsoft.com/office/officeart/2009/3/layout/StepUpProcess"/>
    <dgm:cxn modelId="{3426B56D-47F7-4C3A-B55D-E7D64B09B120}" type="presParOf" srcId="{17806E11-16E9-4A79-B473-4EC752C48E32}" destId="{11021D62-A453-401E-9A83-2CD6B4270808}" srcOrd="0" destOrd="0" presId="urn:microsoft.com/office/officeart/2009/3/layout/StepUpProcess"/>
    <dgm:cxn modelId="{23D09B5D-DE84-4C9D-A244-9F8ED72250A7}" type="presParOf" srcId="{01EEEE11-63A0-4FAC-8996-53005FCBB5B6}" destId="{6C93631D-FFCF-4B39-82B6-7E93CD84F977}" srcOrd="2" destOrd="0" presId="urn:microsoft.com/office/officeart/2009/3/layout/StepUpProcess"/>
    <dgm:cxn modelId="{7185B74A-4B73-4A14-9D41-4F296282AFD8}" type="presParOf" srcId="{6C93631D-FFCF-4B39-82B6-7E93CD84F977}" destId="{63E2B4A4-44E3-4F99-9B06-FF26200D19E9}" srcOrd="0" destOrd="0" presId="urn:microsoft.com/office/officeart/2009/3/layout/StepUpProcess"/>
    <dgm:cxn modelId="{356E1440-736E-4D23-9398-8EE62E32EA82}" type="presParOf" srcId="{6C93631D-FFCF-4B39-82B6-7E93CD84F977}" destId="{9FC575FC-6BED-46C2-95F0-01B1DD697363}" srcOrd="1" destOrd="0" presId="urn:microsoft.com/office/officeart/2009/3/layout/StepUpProcess"/>
    <dgm:cxn modelId="{34133FE9-D447-4C36-BCEE-8025F3F6F2BB}" type="presParOf" srcId="{6C93631D-FFCF-4B39-82B6-7E93CD84F977}" destId="{2CB7899B-693A-4111-BE36-8C7F2FC481D8}" srcOrd="2" destOrd="0" presId="urn:microsoft.com/office/officeart/2009/3/layout/StepUpProcess"/>
    <dgm:cxn modelId="{BDF5E4F0-8DE2-4F91-9875-8911B86B2E8D}" type="presParOf" srcId="{01EEEE11-63A0-4FAC-8996-53005FCBB5B6}" destId="{95DB73D5-AB9C-4C29-B203-55F21B00502A}" srcOrd="3" destOrd="0" presId="urn:microsoft.com/office/officeart/2009/3/layout/StepUpProcess"/>
    <dgm:cxn modelId="{3FE3C134-771D-4FE8-A6CD-778016F47D69}" type="presParOf" srcId="{95DB73D5-AB9C-4C29-B203-55F21B00502A}" destId="{165E9551-963F-4963-A459-A2C91556BA4C}" srcOrd="0" destOrd="0" presId="urn:microsoft.com/office/officeart/2009/3/layout/StepUpProcess"/>
    <dgm:cxn modelId="{32E831FE-C18B-4F8F-94A4-C215BB128F1A}" type="presParOf" srcId="{01EEEE11-63A0-4FAC-8996-53005FCBB5B6}" destId="{A4883080-B704-4BE7-9144-995923C15AEF}" srcOrd="4" destOrd="0" presId="urn:microsoft.com/office/officeart/2009/3/layout/StepUpProcess"/>
    <dgm:cxn modelId="{37A841BA-4A57-4AB3-A221-806E68AC374B}" type="presParOf" srcId="{A4883080-B704-4BE7-9144-995923C15AEF}" destId="{52D137F1-74EC-4D43-8B53-DAF9B9E9F252}" srcOrd="0" destOrd="0" presId="urn:microsoft.com/office/officeart/2009/3/layout/StepUpProcess"/>
    <dgm:cxn modelId="{ACBE84F7-1D3D-4490-90CD-18EE63F73B10}" type="presParOf" srcId="{A4883080-B704-4BE7-9144-995923C15AEF}" destId="{CDAAD47E-DB01-4637-A658-B4174C0687BB}" srcOrd="1" destOrd="0" presId="urn:microsoft.com/office/officeart/2009/3/layout/StepUpProcess"/>
    <dgm:cxn modelId="{3D67B79F-39F2-43A2-BAEC-E387DC0A4E56}" type="presParOf" srcId="{A4883080-B704-4BE7-9144-995923C15AEF}" destId="{606046DE-2324-4F91-AD3E-86849F9C314B}" srcOrd="2" destOrd="0" presId="urn:microsoft.com/office/officeart/2009/3/layout/StepUpProcess"/>
    <dgm:cxn modelId="{A2785D2D-A517-4445-8CC1-6EAB28D33C6E}" type="presParOf" srcId="{01EEEE11-63A0-4FAC-8996-53005FCBB5B6}" destId="{8176CC37-C641-4951-AF27-F6E322702453}" srcOrd="5" destOrd="0" presId="urn:microsoft.com/office/officeart/2009/3/layout/StepUpProcess"/>
    <dgm:cxn modelId="{6E6E239A-1FFD-4E89-A753-7615B881EF44}" type="presParOf" srcId="{8176CC37-C641-4951-AF27-F6E322702453}" destId="{09F0C9B8-DF7A-4295-915C-F879F6D81023}" srcOrd="0" destOrd="0" presId="urn:microsoft.com/office/officeart/2009/3/layout/StepUpProcess"/>
    <dgm:cxn modelId="{D7D6E0E0-1340-4821-A0D0-98C394E273B0}" type="presParOf" srcId="{01EEEE11-63A0-4FAC-8996-53005FCBB5B6}" destId="{BCCD8472-191F-4991-BA51-6F8E0F1C0193}" srcOrd="6" destOrd="0" presId="urn:microsoft.com/office/officeart/2009/3/layout/StepUpProcess"/>
    <dgm:cxn modelId="{2D7E3BD9-DD75-4E64-98F6-910A2E015209}" type="presParOf" srcId="{BCCD8472-191F-4991-BA51-6F8E0F1C0193}" destId="{6B37B4AB-FD98-4DF5-8EC5-CDB3009AB491}" srcOrd="0" destOrd="0" presId="urn:microsoft.com/office/officeart/2009/3/layout/StepUpProcess"/>
    <dgm:cxn modelId="{1C14A63A-31BB-4DCC-82BF-1360D637EADF}" type="presParOf" srcId="{BCCD8472-191F-4991-BA51-6F8E0F1C0193}" destId="{F191B304-F83A-41D7-BB23-5C037C3FE7A3}" srcOrd="1" destOrd="0" presId="urn:microsoft.com/office/officeart/2009/3/layout/StepUpProcess"/>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43FC910B-1E55-4629-9FD3-2DB67357E2E1}" type="doc">
      <dgm:prSet loTypeId="urn:microsoft.com/office/officeart/2005/8/layout/cycle8" loCatId="cycle" qsTypeId="urn:microsoft.com/office/officeart/2005/8/quickstyle/simple1" qsCatId="simple" csTypeId="urn:microsoft.com/office/officeart/2005/8/colors/accent2_2" csCatId="accent2" phldr="1"/>
      <dgm:spPr/>
    </dgm:pt>
    <dgm:pt modelId="{AD0BDBC9-2C02-4DE6-88D1-EB8762672B9C}">
      <dgm:prSet phldrT="[Texto]" custT="1"/>
      <dgm:spPr/>
      <dgm:t>
        <a:bodyPr/>
        <a:lstStyle/>
        <a:p>
          <a:r>
            <a:rPr lang="es-ES" sz="1600" b="1" i="1" dirty="0" smtClean="0"/>
            <a:t>Tecnología</a:t>
          </a:r>
        </a:p>
        <a:p>
          <a:r>
            <a:rPr lang="es-ES" sz="1600" i="1" dirty="0" smtClean="0">
              <a:solidFill>
                <a:srgbClr val="FFFF00"/>
              </a:solidFill>
            </a:rPr>
            <a:t>&lt; Ineficiente</a:t>
          </a:r>
          <a:endParaRPr lang="es-ES" sz="1600" i="1" dirty="0">
            <a:solidFill>
              <a:srgbClr val="FFFF00"/>
            </a:solidFill>
          </a:endParaRPr>
        </a:p>
      </dgm:t>
    </dgm:pt>
    <dgm:pt modelId="{827EBB75-0BF7-4515-A847-6F2B85960E9A}" type="parTrans" cxnId="{9286DC76-AE42-4D75-A862-0121EB9D78A9}">
      <dgm:prSet/>
      <dgm:spPr/>
      <dgm:t>
        <a:bodyPr/>
        <a:lstStyle/>
        <a:p>
          <a:endParaRPr lang="es-ES" sz="1300"/>
        </a:p>
      </dgm:t>
    </dgm:pt>
    <dgm:pt modelId="{95352354-D774-43A9-8259-2575994B2841}" type="sibTrans" cxnId="{9286DC76-AE42-4D75-A862-0121EB9D78A9}">
      <dgm:prSet/>
      <dgm:spPr/>
      <dgm:t>
        <a:bodyPr/>
        <a:lstStyle/>
        <a:p>
          <a:endParaRPr lang="es-ES" sz="1300"/>
        </a:p>
      </dgm:t>
    </dgm:pt>
    <dgm:pt modelId="{DA48683C-9FD4-4834-B89B-3F9F30DDBA91}">
      <dgm:prSet phldrT="[Texto]" custT="1"/>
      <dgm:spPr/>
      <dgm:t>
        <a:bodyPr/>
        <a:lstStyle/>
        <a:p>
          <a:r>
            <a:rPr lang="es-ES" sz="1600" b="1" i="1" dirty="0" smtClean="0"/>
            <a:t>Procesos</a:t>
          </a:r>
        </a:p>
        <a:p>
          <a:r>
            <a:rPr lang="es-ES" sz="1600" i="1" dirty="0" smtClean="0">
              <a:solidFill>
                <a:srgbClr val="FFFF00"/>
              </a:solidFill>
            </a:rPr>
            <a:t>&lt; Sin disciplina</a:t>
          </a:r>
          <a:endParaRPr lang="es-ES" sz="1600" i="1" dirty="0">
            <a:solidFill>
              <a:srgbClr val="FFFF00"/>
            </a:solidFill>
          </a:endParaRPr>
        </a:p>
      </dgm:t>
    </dgm:pt>
    <dgm:pt modelId="{2BC95EB8-8AEB-486D-AB36-44577E4C1236}" type="parTrans" cxnId="{73C8A1AA-4181-41E7-9DA5-2C007AC2A8E0}">
      <dgm:prSet/>
      <dgm:spPr/>
      <dgm:t>
        <a:bodyPr/>
        <a:lstStyle/>
        <a:p>
          <a:endParaRPr lang="es-ES" sz="1300"/>
        </a:p>
      </dgm:t>
    </dgm:pt>
    <dgm:pt modelId="{163DFE0A-197B-4BC4-9B8E-D1A05C57A136}" type="sibTrans" cxnId="{73C8A1AA-4181-41E7-9DA5-2C007AC2A8E0}">
      <dgm:prSet/>
      <dgm:spPr/>
      <dgm:t>
        <a:bodyPr/>
        <a:lstStyle/>
        <a:p>
          <a:endParaRPr lang="es-ES" sz="1300"/>
        </a:p>
      </dgm:t>
    </dgm:pt>
    <dgm:pt modelId="{E0A95AD6-4742-4046-BC0E-25C671B09FF4}">
      <dgm:prSet phldrT="[Texto]" custT="1"/>
      <dgm:spPr/>
      <dgm:t>
        <a:bodyPr/>
        <a:lstStyle/>
        <a:p>
          <a:r>
            <a:rPr lang="es-ES" sz="1600" b="1" i="1" dirty="0" smtClean="0"/>
            <a:t>Capacidades</a:t>
          </a:r>
          <a:r>
            <a:rPr lang="es-ES" sz="1600" i="1" dirty="0" smtClean="0"/>
            <a:t> </a:t>
          </a:r>
        </a:p>
        <a:p>
          <a:r>
            <a:rPr lang="es-ES" sz="1600" i="1" dirty="0" smtClean="0">
              <a:solidFill>
                <a:srgbClr val="FFFF00"/>
              </a:solidFill>
            </a:rPr>
            <a:t>&lt; Aficionado</a:t>
          </a:r>
          <a:endParaRPr lang="es-ES" sz="1600" i="1" dirty="0">
            <a:solidFill>
              <a:srgbClr val="FFFF00"/>
            </a:solidFill>
          </a:endParaRPr>
        </a:p>
      </dgm:t>
    </dgm:pt>
    <dgm:pt modelId="{0E16C8FC-E391-44CD-9D75-BE00770AFCA5}" type="parTrans" cxnId="{5A1CD785-8851-4406-A211-625ED7CD3ABE}">
      <dgm:prSet/>
      <dgm:spPr/>
      <dgm:t>
        <a:bodyPr/>
        <a:lstStyle/>
        <a:p>
          <a:endParaRPr lang="es-ES" sz="1300"/>
        </a:p>
      </dgm:t>
    </dgm:pt>
    <dgm:pt modelId="{74B8F475-71DF-426B-A678-7A8E0D756EA2}" type="sibTrans" cxnId="{5A1CD785-8851-4406-A211-625ED7CD3ABE}">
      <dgm:prSet/>
      <dgm:spPr/>
      <dgm:t>
        <a:bodyPr/>
        <a:lstStyle/>
        <a:p>
          <a:endParaRPr lang="es-ES" sz="1300"/>
        </a:p>
      </dgm:t>
    </dgm:pt>
    <dgm:pt modelId="{EC887F5D-A8FF-42C4-A96F-99608FF7FEB9}">
      <dgm:prSet custT="1"/>
      <dgm:spPr/>
      <dgm:t>
        <a:bodyPr/>
        <a:lstStyle/>
        <a:p>
          <a:r>
            <a:rPr lang="es-ES" sz="1600" b="1" i="1" dirty="0" smtClean="0"/>
            <a:t>Propósito, Enfoque</a:t>
          </a:r>
        </a:p>
        <a:p>
          <a:r>
            <a:rPr lang="es-ES" sz="1600" i="1" dirty="0" smtClean="0">
              <a:solidFill>
                <a:srgbClr val="FFFF00"/>
              </a:solidFill>
            </a:rPr>
            <a:t>&lt; Inercial</a:t>
          </a:r>
          <a:endParaRPr lang="es-ES" sz="1600" dirty="0">
            <a:solidFill>
              <a:srgbClr val="FFFF00"/>
            </a:solidFill>
          </a:endParaRPr>
        </a:p>
      </dgm:t>
    </dgm:pt>
    <dgm:pt modelId="{BC6262B3-6CF4-40C3-8103-7C467EE5D3C8}" type="parTrans" cxnId="{7F2F06C4-7910-495D-AE8C-F9F718205A52}">
      <dgm:prSet/>
      <dgm:spPr/>
      <dgm:t>
        <a:bodyPr/>
        <a:lstStyle/>
        <a:p>
          <a:endParaRPr lang="es-ES" sz="1300"/>
        </a:p>
      </dgm:t>
    </dgm:pt>
    <dgm:pt modelId="{DF4B18A4-9191-4CBC-93BC-4D047C7C2A11}" type="sibTrans" cxnId="{7F2F06C4-7910-495D-AE8C-F9F718205A52}">
      <dgm:prSet/>
      <dgm:spPr/>
      <dgm:t>
        <a:bodyPr/>
        <a:lstStyle/>
        <a:p>
          <a:endParaRPr lang="es-ES" sz="1300"/>
        </a:p>
      </dgm:t>
    </dgm:pt>
    <dgm:pt modelId="{C2852531-AF29-4E74-B7A5-A35532C0C572}" type="pres">
      <dgm:prSet presAssocID="{43FC910B-1E55-4629-9FD3-2DB67357E2E1}" presName="compositeShape" presStyleCnt="0">
        <dgm:presLayoutVars>
          <dgm:chMax val="7"/>
          <dgm:dir/>
          <dgm:resizeHandles val="exact"/>
        </dgm:presLayoutVars>
      </dgm:prSet>
      <dgm:spPr/>
    </dgm:pt>
    <dgm:pt modelId="{76D7DACF-CBA0-4CB5-B41A-365D6115AED5}" type="pres">
      <dgm:prSet presAssocID="{43FC910B-1E55-4629-9FD3-2DB67357E2E1}" presName="wedge1" presStyleLbl="node1" presStyleIdx="0" presStyleCnt="4"/>
      <dgm:spPr/>
      <dgm:t>
        <a:bodyPr/>
        <a:lstStyle/>
        <a:p>
          <a:endParaRPr lang="es-ES"/>
        </a:p>
      </dgm:t>
    </dgm:pt>
    <dgm:pt modelId="{5C85A24E-4315-4A13-BEA8-B95CE83F34C1}" type="pres">
      <dgm:prSet presAssocID="{43FC910B-1E55-4629-9FD3-2DB67357E2E1}" presName="dummy1a" presStyleCnt="0"/>
      <dgm:spPr/>
    </dgm:pt>
    <dgm:pt modelId="{88A1D971-ACF0-4BA6-A8AE-AF5739E7D30D}" type="pres">
      <dgm:prSet presAssocID="{43FC910B-1E55-4629-9FD3-2DB67357E2E1}" presName="dummy1b" presStyleCnt="0"/>
      <dgm:spPr/>
    </dgm:pt>
    <dgm:pt modelId="{147A2E1B-6C4F-472C-A3C1-1EC8BF53635D}" type="pres">
      <dgm:prSet presAssocID="{43FC910B-1E55-4629-9FD3-2DB67357E2E1}" presName="wedge1Tx" presStyleLbl="node1" presStyleIdx="0" presStyleCnt="4">
        <dgm:presLayoutVars>
          <dgm:chMax val="0"/>
          <dgm:chPref val="0"/>
          <dgm:bulletEnabled val="1"/>
        </dgm:presLayoutVars>
      </dgm:prSet>
      <dgm:spPr/>
      <dgm:t>
        <a:bodyPr/>
        <a:lstStyle/>
        <a:p>
          <a:endParaRPr lang="es-ES"/>
        </a:p>
      </dgm:t>
    </dgm:pt>
    <dgm:pt modelId="{F4A9C735-D7EE-4533-8D5F-95F95CD502B8}" type="pres">
      <dgm:prSet presAssocID="{43FC910B-1E55-4629-9FD3-2DB67357E2E1}" presName="wedge2" presStyleLbl="node1" presStyleIdx="1" presStyleCnt="4"/>
      <dgm:spPr/>
      <dgm:t>
        <a:bodyPr/>
        <a:lstStyle/>
        <a:p>
          <a:endParaRPr lang="es-ES"/>
        </a:p>
      </dgm:t>
    </dgm:pt>
    <dgm:pt modelId="{781F32EF-929D-4281-B274-5E94EEF00D1E}" type="pres">
      <dgm:prSet presAssocID="{43FC910B-1E55-4629-9FD3-2DB67357E2E1}" presName="dummy2a" presStyleCnt="0"/>
      <dgm:spPr/>
    </dgm:pt>
    <dgm:pt modelId="{91088B24-62B2-4DC9-9554-26BE381AFD9A}" type="pres">
      <dgm:prSet presAssocID="{43FC910B-1E55-4629-9FD3-2DB67357E2E1}" presName="dummy2b" presStyleCnt="0"/>
      <dgm:spPr/>
    </dgm:pt>
    <dgm:pt modelId="{3F89AE1F-B0C8-4BA5-A53E-A0BA8A137E7E}" type="pres">
      <dgm:prSet presAssocID="{43FC910B-1E55-4629-9FD3-2DB67357E2E1}" presName="wedge2Tx" presStyleLbl="node1" presStyleIdx="1" presStyleCnt="4">
        <dgm:presLayoutVars>
          <dgm:chMax val="0"/>
          <dgm:chPref val="0"/>
          <dgm:bulletEnabled val="1"/>
        </dgm:presLayoutVars>
      </dgm:prSet>
      <dgm:spPr/>
      <dgm:t>
        <a:bodyPr/>
        <a:lstStyle/>
        <a:p>
          <a:endParaRPr lang="es-ES"/>
        </a:p>
      </dgm:t>
    </dgm:pt>
    <dgm:pt modelId="{AC23330D-F720-4A2B-8B06-22AFE6276052}" type="pres">
      <dgm:prSet presAssocID="{43FC910B-1E55-4629-9FD3-2DB67357E2E1}" presName="wedge3" presStyleLbl="node1" presStyleIdx="2" presStyleCnt="4"/>
      <dgm:spPr/>
      <dgm:t>
        <a:bodyPr/>
        <a:lstStyle/>
        <a:p>
          <a:endParaRPr lang="es-ES"/>
        </a:p>
      </dgm:t>
    </dgm:pt>
    <dgm:pt modelId="{5C4E01E7-BA98-46F3-8DD2-C7239B7DFB6B}" type="pres">
      <dgm:prSet presAssocID="{43FC910B-1E55-4629-9FD3-2DB67357E2E1}" presName="dummy3a" presStyleCnt="0"/>
      <dgm:spPr/>
    </dgm:pt>
    <dgm:pt modelId="{6DC53A1E-88EE-4AE9-940A-EE5EE53715B9}" type="pres">
      <dgm:prSet presAssocID="{43FC910B-1E55-4629-9FD3-2DB67357E2E1}" presName="dummy3b" presStyleCnt="0"/>
      <dgm:spPr/>
    </dgm:pt>
    <dgm:pt modelId="{C1EF6512-533D-48B9-B83A-48760F705FAE}" type="pres">
      <dgm:prSet presAssocID="{43FC910B-1E55-4629-9FD3-2DB67357E2E1}" presName="wedge3Tx" presStyleLbl="node1" presStyleIdx="2" presStyleCnt="4">
        <dgm:presLayoutVars>
          <dgm:chMax val="0"/>
          <dgm:chPref val="0"/>
          <dgm:bulletEnabled val="1"/>
        </dgm:presLayoutVars>
      </dgm:prSet>
      <dgm:spPr/>
      <dgm:t>
        <a:bodyPr/>
        <a:lstStyle/>
        <a:p>
          <a:endParaRPr lang="es-ES"/>
        </a:p>
      </dgm:t>
    </dgm:pt>
    <dgm:pt modelId="{FCFB4B54-2713-4B9B-A2E7-F57DA94567CF}" type="pres">
      <dgm:prSet presAssocID="{43FC910B-1E55-4629-9FD3-2DB67357E2E1}" presName="wedge4" presStyleLbl="node1" presStyleIdx="3" presStyleCnt="4"/>
      <dgm:spPr/>
      <dgm:t>
        <a:bodyPr/>
        <a:lstStyle/>
        <a:p>
          <a:endParaRPr lang="es-ES"/>
        </a:p>
      </dgm:t>
    </dgm:pt>
    <dgm:pt modelId="{23158209-ABAD-4804-88AC-77F403D4B05A}" type="pres">
      <dgm:prSet presAssocID="{43FC910B-1E55-4629-9FD3-2DB67357E2E1}" presName="dummy4a" presStyleCnt="0"/>
      <dgm:spPr/>
    </dgm:pt>
    <dgm:pt modelId="{17884218-7A94-447B-8D8C-A47D92ABFA5D}" type="pres">
      <dgm:prSet presAssocID="{43FC910B-1E55-4629-9FD3-2DB67357E2E1}" presName="dummy4b" presStyleCnt="0"/>
      <dgm:spPr/>
    </dgm:pt>
    <dgm:pt modelId="{C3C420A4-E100-4FFD-A8E3-246390EB0CE5}" type="pres">
      <dgm:prSet presAssocID="{43FC910B-1E55-4629-9FD3-2DB67357E2E1}" presName="wedge4Tx" presStyleLbl="node1" presStyleIdx="3" presStyleCnt="4">
        <dgm:presLayoutVars>
          <dgm:chMax val="0"/>
          <dgm:chPref val="0"/>
          <dgm:bulletEnabled val="1"/>
        </dgm:presLayoutVars>
      </dgm:prSet>
      <dgm:spPr/>
      <dgm:t>
        <a:bodyPr/>
        <a:lstStyle/>
        <a:p>
          <a:endParaRPr lang="es-ES"/>
        </a:p>
      </dgm:t>
    </dgm:pt>
    <dgm:pt modelId="{E7CC0921-932E-4D1B-A8A9-F9085A8BD1B2}" type="pres">
      <dgm:prSet presAssocID="{95352354-D774-43A9-8259-2575994B2841}" presName="arrowWedge1" presStyleLbl="fgSibTrans2D1" presStyleIdx="0" presStyleCnt="4"/>
      <dgm:spPr/>
    </dgm:pt>
    <dgm:pt modelId="{CFC0B249-4C5B-45B2-9887-106077BC0C70}" type="pres">
      <dgm:prSet presAssocID="{DF4B18A4-9191-4CBC-93BC-4D047C7C2A11}" presName="arrowWedge2" presStyleLbl="fgSibTrans2D1" presStyleIdx="1" presStyleCnt="4"/>
      <dgm:spPr/>
    </dgm:pt>
    <dgm:pt modelId="{B471C04E-F95C-4941-8A91-2FBD8444608B}" type="pres">
      <dgm:prSet presAssocID="{163DFE0A-197B-4BC4-9B8E-D1A05C57A136}" presName="arrowWedge3" presStyleLbl="fgSibTrans2D1" presStyleIdx="2" presStyleCnt="4"/>
      <dgm:spPr/>
    </dgm:pt>
    <dgm:pt modelId="{4BA735A0-C50A-4573-B891-362E68ED8289}" type="pres">
      <dgm:prSet presAssocID="{74B8F475-71DF-426B-A678-7A8E0D756EA2}" presName="arrowWedge4" presStyleLbl="fgSibTrans2D1" presStyleIdx="3" presStyleCnt="4"/>
      <dgm:spPr/>
    </dgm:pt>
  </dgm:ptLst>
  <dgm:cxnLst>
    <dgm:cxn modelId="{7F2F06C4-7910-495D-AE8C-F9F718205A52}" srcId="{43FC910B-1E55-4629-9FD3-2DB67357E2E1}" destId="{EC887F5D-A8FF-42C4-A96F-99608FF7FEB9}" srcOrd="1" destOrd="0" parTransId="{BC6262B3-6CF4-40C3-8103-7C467EE5D3C8}" sibTransId="{DF4B18A4-9191-4CBC-93BC-4D047C7C2A11}"/>
    <dgm:cxn modelId="{D6F97D97-E20E-42F6-9BFD-B52A7D078714}" type="presOf" srcId="{EC887F5D-A8FF-42C4-A96F-99608FF7FEB9}" destId="{F4A9C735-D7EE-4533-8D5F-95F95CD502B8}" srcOrd="0" destOrd="0" presId="urn:microsoft.com/office/officeart/2005/8/layout/cycle8"/>
    <dgm:cxn modelId="{CED58B2D-2A68-4AC8-96E9-3CBC75BA8109}" type="presOf" srcId="{DA48683C-9FD4-4834-B89B-3F9F30DDBA91}" destId="{C1EF6512-533D-48B9-B83A-48760F705FAE}" srcOrd="1" destOrd="0" presId="urn:microsoft.com/office/officeart/2005/8/layout/cycle8"/>
    <dgm:cxn modelId="{016B61B6-6AAD-4C96-BE4A-60892A366EE3}" type="presOf" srcId="{AD0BDBC9-2C02-4DE6-88D1-EB8762672B9C}" destId="{76D7DACF-CBA0-4CB5-B41A-365D6115AED5}" srcOrd="0" destOrd="0" presId="urn:microsoft.com/office/officeart/2005/8/layout/cycle8"/>
    <dgm:cxn modelId="{2F75622B-1B8A-4C19-83ED-467469BC8695}" type="presOf" srcId="{EC887F5D-A8FF-42C4-A96F-99608FF7FEB9}" destId="{3F89AE1F-B0C8-4BA5-A53E-A0BA8A137E7E}" srcOrd="1" destOrd="0" presId="urn:microsoft.com/office/officeart/2005/8/layout/cycle8"/>
    <dgm:cxn modelId="{C304B2F9-9594-4D1C-A28E-2AAD8EEF3BC2}" type="presOf" srcId="{DA48683C-9FD4-4834-B89B-3F9F30DDBA91}" destId="{AC23330D-F720-4A2B-8B06-22AFE6276052}" srcOrd="0" destOrd="0" presId="urn:microsoft.com/office/officeart/2005/8/layout/cycle8"/>
    <dgm:cxn modelId="{73C8A1AA-4181-41E7-9DA5-2C007AC2A8E0}" srcId="{43FC910B-1E55-4629-9FD3-2DB67357E2E1}" destId="{DA48683C-9FD4-4834-B89B-3F9F30DDBA91}" srcOrd="2" destOrd="0" parTransId="{2BC95EB8-8AEB-486D-AB36-44577E4C1236}" sibTransId="{163DFE0A-197B-4BC4-9B8E-D1A05C57A136}"/>
    <dgm:cxn modelId="{A70D4EDF-0561-4CB9-BD65-9DD874D54245}" type="presOf" srcId="{E0A95AD6-4742-4046-BC0E-25C671B09FF4}" destId="{FCFB4B54-2713-4B9B-A2E7-F57DA94567CF}" srcOrd="0" destOrd="0" presId="urn:microsoft.com/office/officeart/2005/8/layout/cycle8"/>
    <dgm:cxn modelId="{AFA19662-F15B-4DDA-9E98-DB4266691CD5}" type="presOf" srcId="{43FC910B-1E55-4629-9FD3-2DB67357E2E1}" destId="{C2852531-AF29-4E74-B7A5-A35532C0C572}" srcOrd="0" destOrd="0" presId="urn:microsoft.com/office/officeart/2005/8/layout/cycle8"/>
    <dgm:cxn modelId="{1504F9FE-CFD0-4463-AD8B-57F75A9BF4B8}" type="presOf" srcId="{AD0BDBC9-2C02-4DE6-88D1-EB8762672B9C}" destId="{147A2E1B-6C4F-472C-A3C1-1EC8BF53635D}" srcOrd="1" destOrd="0" presId="urn:microsoft.com/office/officeart/2005/8/layout/cycle8"/>
    <dgm:cxn modelId="{9286DC76-AE42-4D75-A862-0121EB9D78A9}" srcId="{43FC910B-1E55-4629-9FD3-2DB67357E2E1}" destId="{AD0BDBC9-2C02-4DE6-88D1-EB8762672B9C}" srcOrd="0" destOrd="0" parTransId="{827EBB75-0BF7-4515-A847-6F2B85960E9A}" sibTransId="{95352354-D774-43A9-8259-2575994B2841}"/>
    <dgm:cxn modelId="{329F719A-A21B-450A-A38B-06521F4CF139}" type="presOf" srcId="{E0A95AD6-4742-4046-BC0E-25C671B09FF4}" destId="{C3C420A4-E100-4FFD-A8E3-246390EB0CE5}" srcOrd="1" destOrd="0" presId="urn:microsoft.com/office/officeart/2005/8/layout/cycle8"/>
    <dgm:cxn modelId="{5A1CD785-8851-4406-A211-625ED7CD3ABE}" srcId="{43FC910B-1E55-4629-9FD3-2DB67357E2E1}" destId="{E0A95AD6-4742-4046-BC0E-25C671B09FF4}" srcOrd="3" destOrd="0" parTransId="{0E16C8FC-E391-44CD-9D75-BE00770AFCA5}" sibTransId="{74B8F475-71DF-426B-A678-7A8E0D756EA2}"/>
    <dgm:cxn modelId="{74E8E2A9-F91A-4EBD-B6A0-4F3A5B6BE163}" type="presParOf" srcId="{C2852531-AF29-4E74-B7A5-A35532C0C572}" destId="{76D7DACF-CBA0-4CB5-B41A-365D6115AED5}" srcOrd="0" destOrd="0" presId="urn:microsoft.com/office/officeart/2005/8/layout/cycle8"/>
    <dgm:cxn modelId="{6F2413C3-2A89-4EAA-9A12-73CD602EA2ED}" type="presParOf" srcId="{C2852531-AF29-4E74-B7A5-A35532C0C572}" destId="{5C85A24E-4315-4A13-BEA8-B95CE83F34C1}" srcOrd="1" destOrd="0" presId="urn:microsoft.com/office/officeart/2005/8/layout/cycle8"/>
    <dgm:cxn modelId="{2C8C01FD-15FF-4C53-AC4C-17BBE1BB3EA4}" type="presParOf" srcId="{C2852531-AF29-4E74-B7A5-A35532C0C572}" destId="{88A1D971-ACF0-4BA6-A8AE-AF5739E7D30D}" srcOrd="2" destOrd="0" presId="urn:microsoft.com/office/officeart/2005/8/layout/cycle8"/>
    <dgm:cxn modelId="{A2B55557-4912-4D95-B420-9985E07C58EA}" type="presParOf" srcId="{C2852531-AF29-4E74-B7A5-A35532C0C572}" destId="{147A2E1B-6C4F-472C-A3C1-1EC8BF53635D}" srcOrd="3" destOrd="0" presId="urn:microsoft.com/office/officeart/2005/8/layout/cycle8"/>
    <dgm:cxn modelId="{DF6F28F1-5CF2-423A-90D9-B074516568BF}" type="presParOf" srcId="{C2852531-AF29-4E74-B7A5-A35532C0C572}" destId="{F4A9C735-D7EE-4533-8D5F-95F95CD502B8}" srcOrd="4" destOrd="0" presId="urn:microsoft.com/office/officeart/2005/8/layout/cycle8"/>
    <dgm:cxn modelId="{C5DD9549-BA9F-4D41-98E0-F89809878613}" type="presParOf" srcId="{C2852531-AF29-4E74-B7A5-A35532C0C572}" destId="{781F32EF-929D-4281-B274-5E94EEF00D1E}" srcOrd="5" destOrd="0" presId="urn:microsoft.com/office/officeart/2005/8/layout/cycle8"/>
    <dgm:cxn modelId="{F0A6978B-38E3-4D82-85B5-803394FC8CD5}" type="presParOf" srcId="{C2852531-AF29-4E74-B7A5-A35532C0C572}" destId="{91088B24-62B2-4DC9-9554-26BE381AFD9A}" srcOrd="6" destOrd="0" presId="urn:microsoft.com/office/officeart/2005/8/layout/cycle8"/>
    <dgm:cxn modelId="{7651596B-97FC-4F0D-BC1E-78420F368CE9}" type="presParOf" srcId="{C2852531-AF29-4E74-B7A5-A35532C0C572}" destId="{3F89AE1F-B0C8-4BA5-A53E-A0BA8A137E7E}" srcOrd="7" destOrd="0" presId="urn:microsoft.com/office/officeart/2005/8/layout/cycle8"/>
    <dgm:cxn modelId="{6BF3840B-7855-40BB-93A9-962768B2A8DE}" type="presParOf" srcId="{C2852531-AF29-4E74-B7A5-A35532C0C572}" destId="{AC23330D-F720-4A2B-8B06-22AFE6276052}" srcOrd="8" destOrd="0" presId="urn:microsoft.com/office/officeart/2005/8/layout/cycle8"/>
    <dgm:cxn modelId="{09851CC6-52BB-4BB9-9619-521440579B1A}" type="presParOf" srcId="{C2852531-AF29-4E74-B7A5-A35532C0C572}" destId="{5C4E01E7-BA98-46F3-8DD2-C7239B7DFB6B}" srcOrd="9" destOrd="0" presId="urn:microsoft.com/office/officeart/2005/8/layout/cycle8"/>
    <dgm:cxn modelId="{2BDF96AA-3901-44AD-B15E-18D93CCAE44F}" type="presParOf" srcId="{C2852531-AF29-4E74-B7A5-A35532C0C572}" destId="{6DC53A1E-88EE-4AE9-940A-EE5EE53715B9}" srcOrd="10" destOrd="0" presId="urn:microsoft.com/office/officeart/2005/8/layout/cycle8"/>
    <dgm:cxn modelId="{FE20B17F-9F81-4025-AB66-EFD49F428519}" type="presParOf" srcId="{C2852531-AF29-4E74-B7A5-A35532C0C572}" destId="{C1EF6512-533D-48B9-B83A-48760F705FAE}" srcOrd="11" destOrd="0" presId="urn:microsoft.com/office/officeart/2005/8/layout/cycle8"/>
    <dgm:cxn modelId="{919CB465-9EE7-4215-BE69-EC1323F84654}" type="presParOf" srcId="{C2852531-AF29-4E74-B7A5-A35532C0C572}" destId="{FCFB4B54-2713-4B9B-A2E7-F57DA94567CF}" srcOrd="12" destOrd="0" presId="urn:microsoft.com/office/officeart/2005/8/layout/cycle8"/>
    <dgm:cxn modelId="{084CF9BE-8AEB-4957-8028-7434713D63B9}" type="presParOf" srcId="{C2852531-AF29-4E74-B7A5-A35532C0C572}" destId="{23158209-ABAD-4804-88AC-77F403D4B05A}" srcOrd="13" destOrd="0" presId="urn:microsoft.com/office/officeart/2005/8/layout/cycle8"/>
    <dgm:cxn modelId="{5FE4213C-8B92-4FFE-B9D9-C6FE14228E18}" type="presParOf" srcId="{C2852531-AF29-4E74-B7A5-A35532C0C572}" destId="{17884218-7A94-447B-8D8C-A47D92ABFA5D}" srcOrd="14" destOrd="0" presId="urn:microsoft.com/office/officeart/2005/8/layout/cycle8"/>
    <dgm:cxn modelId="{563624E7-0198-4275-8426-5AFB05798EA3}" type="presParOf" srcId="{C2852531-AF29-4E74-B7A5-A35532C0C572}" destId="{C3C420A4-E100-4FFD-A8E3-246390EB0CE5}" srcOrd="15" destOrd="0" presId="urn:microsoft.com/office/officeart/2005/8/layout/cycle8"/>
    <dgm:cxn modelId="{B7BE9357-FE11-406F-8F29-D8F96C2167D0}" type="presParOf" srcId="{C2852531-AF29-4E74-B7A5-A35532C0C572}" destId="{E7CC0921-932E-4D1B-A8A9-F9085A8BD1B2}" srcOrd="16" destOrd="0" presId="urn:microsoft.com/office/officeart/2005/8/layout/cycle8"/>
    <dgm:cxn modelId="{D96588CB-C6AC-42A1-AEEA-EB38D4DC38A8}" type="presParOf" srcId="{C2852531-AF29-4E74-B7A5-A35532C0C572}" destId="{CFC0B249-4C5B-45B2-9887-106077BC0C70}" srcOrd="17" destOrd="0" presId="urn:microsoft.com/office/officeart/2005/8/layout/cycle8"/>
    <dgm:cxn modelId="{D1C9C854-A910-4C20-A654-7F70D8C125D4}" type="presParOf" srcId="{C2852531-AF29-4E74-B7A5-A35532C0C572}" destId="{B471C04E-F95C-4941-8A91-2FBD8444608B}" srcOrd="18" destOrd="0" presId="urn:microsoft.com/office/officeart/2005/8/layout/cycle8"/>
    <dgm:cxn modelId="{540A9C8B-40A1-4A85-A847-FFCA57F26F6D}" type="presParOf" srcId="{C2852531-AF29-4E74-B7A5-A35532C0C572}" destId="{4BA735A0-C50A-4573-B891-362E68ED8289}" srcOrd="19" destOrd="0" presId="urn:microsoft.com/office/officeart/2005/8/layout/cycle8"/>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2.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4.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5.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9A57CC4A-9FC2-40CC-880E-F6A51F671D9F}" type="datetimeFigureOut">
              <a:rPr lang="es-ES" smtClean="0"/>
              <a:pPr/>
              <a:t>24/10/2016</a:t>
            </a:fld>
            <a:endParaRPr lang="es-ES"/>
          </a:p>
        </p:txBody>
      </p:sp>
      <p:sp>
        <p:nvSpPr>
          <p:cNvPr id="4" name="Marcador de imagen de diapositiva 3"/>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Marcador de pie de página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7A1335FD-43EC-4731-9BA0-AF1368B0BFF4}" type="slidenum">
              <a:rPr lang="es-ES" smtClean="0"/>
              <a:pPr/>
              <a:t>‹Nº›</a:t>
            </a:fld>
            <a:endParaRPr lang="es-ES"/>
          </a:p>
        </p:txBody>
      </p:sp>
    </p:spTree>
    <p:extLst>
      <p:ext uri="{BB962C8B-B14F-4D97-AF65-F5344CB8AC3E}">
        <p14:creationId xmlns:p14="http://schemas.microsoft.com/office/powerpoint/2010/main" val="17876070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8" Type="http://schemas.openxmlformats.org/officeDocument/2006/relationships/hyperlink" Target="http://www.monografias.com/trabajos7/tain/tain.shtml" TargetMode="External"/><Relationship Id="rId13" Type="http://schemas.openxmlformats.org/officeDocument/2006/relationships/hyperlink" Target="http://www.monografias.com/trabajos14/flujograma/flujograma.shtml" TargetMode="External"/><Relationship Id="rId3" Type="http://schemas.openxmlformats.org/officeDocument/2006/relationships/hyperlink" Target="http://www.monografias.com/trabajos15/llave-exito/llave-exito.shtml" TargetMode="External"/><Relationship Id="rId7" Type="http://schemas.openxmlformats.org/officeDocument/2006/relationships/hyperlink" Target="http://www.monografias.com/trabajos11/conge/conge.shtml" TargetMode="External"/><Relationship Id="rId12" Type="http://schemas.openxmlformats.org/officeDocument/2006/relationships/hyperlink" Target="http://www.monografias.com/trabajos12/rentypro/rentypro.shtml#ANALIS" TargetMode="External"/><Relationship Id="rId2" Type="http://schemas.openxmlformats.org/officeDocument/2006/relationships/slide" Target="../slides/slide10.xml"/><Relationship Id="rId1" Type="http://schemas.openxmlformats.org/officeDocument/2006/relationships/notesMaster" Target="../notesMasters/notesMaster1.xml"/><Relationship Id="rId6" Type="http://schemas.openxmlformats.org/officeDocument/2006/relationships/hyperlink" Target="http://www.monografias.com/trabajos12/elproduc/elproduc.shtml" TargetMode="External"/><Relationship Id="rId11" Type="http://schemas.openxmlformats.org/officeDocument/2006/relationships/hyperlink" Target="http://www.monografias.com/trabajos7/mafu/mafu.shtml" TargetMode="External"/><Relationship Id="rId5" Type="http://schemas.openxmlformats.org/officeDocument/2006/relationships/hyperlink" Target="http://www.monografias.com/trabajos11/empre/empre.shtml" TargetMode="External"/><Relationship Id="rId10" Type="http://schemas.openxmlformats.org/officeDocument/2006/relationships/hyperlink" Target="http://www.monografias.com/trabajos15/medio-ambiente-venezuela/medio-ambiente-venezuela.shtml" TargetMode="External"/><Relationship Id="rId4" Type="http://schemas.openxmlformats.org/officeDocument/2006/relationships/hyperlink" Target="http://www.monografias.com/trabajos11/sercli/sercli.shtml" TargetMode="External"/><Relationship Id="rId9" Type="http://schemas.openxmlformats.org/officeDocument/2006/relationships/hyperlink" Target="http://www.monografias.com/trabajos14/deficitsuperavit/deficitsuperavit.shtml" TargetMode="Externa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managementplaza.es/blog/el-dueno-del-producto-scrum-team/" TargetMode="External"/><Relationship Id="rId2" Type="http://schemas.openxmlformats.org/officeDocument/2006/relationships/slide" Target="../slides/slide4.xml"/><Relationship Id="rId1" Type="http://schemas.openxmlformats.org/officeDocument/2006/relationships/notesMaster" Target="../notesMasters/notesMaster1.xml"/><Relationship Id="rId4" Type="http://schemas.openxmlformats.org/officeDocument/2006/relationships/hyperlink" Target="http://managementplaza.es/blog/backlog-de-producto-en-scrum/" TargetMode="Externa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7A1335FD-43EC-4731-9BA0-AF1368B0BFF4}" type="slidenum">
              <a:rPr lang="es-ES" smtClean="0"/>
              <a:pPr/>
              <a:t>1</a:t>
            </a:fld>
            <a:endParaRPr lang="es-ES" dirty="0"/>
          </a:p>
        </p:txBody>
      </p:sp>
    </p:spTree>
    <p:extLst>
      <p:ext uri="{BB962C8B-B14F-4D97-AF65-F5344CB8AC3E}">
        <p14:creationId xmlns:p14="http://schemas.microsoft.com/office/powerpoint/2010/main" val="42655202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sz="1200" b="0" i="0" kern="1200" dirty="0" smtClean="0">
                <a:solidFill>
                  <a:schemeClr val="tx1"/>
                </a:solidFill>
                <a:effectLst/>
                <a:latin typeface="+mn-lt"/>
                <a:ea typeface="+mn-ea"/>
                <a:cs typeface="+mn-cs"/>
              </a:rPr>
              <a:t>El modelo distingue 6 categorías de las cualidades de la calidad; las tres primeras tienen influencia sobre la satisfación del cliente y ofrece una metodología para localizar las respuestas de los consumidores así :</a:t>
            </a:r>
          </a:p>
          <a:p>
            <a:pPr marL="171450" indent="-171450">
              <a:buFont typeface="Arial" panose="020B0604020202020204" pitchFamily="34" charset="0"/>
              <a:buChar char="•"/>
            </a:pPr>
            <a:r>
              <a:rPr lang="es-ES" sz="1100" b="0" i="0" kern="1200" dirty="0" smtClean="0">
                <a:solidFill>
                  <a:schemeClr val="tx1"/>
                </a:solidFill>
                <a:effectLst/>
                <a:latin typeface="+mn-lt"/>
                <a:ea typeface="+mn-ea"/>
                <a:cs typeface="+mn-cs"/>
              </a:rPr>
              <a:t>Factores </a:t>
            </a:r>
            <a:r>
              <a:rPr lang="es-ES" sz="1100" b="1" i="0" kern="1200" dirty="0" smtClean="0">
                <a:solidFill>
                  <a:schemeClr val="tx1"/>
                </a:solidFill>
                <a:effectLst/>
                <a:latin typeface="+mn-lt"/>
                <a:ea typeface="+mn-ea"/>
                <a:cs typeface="+mn-cs"/>
              </a:rPr>
              <a:t>básicos</a:t>
            </a:r>
            <a:r>
              <a:rPr lang="es-ES" sz="1100" b="0" i="0" kern="1200" dirty="0" smtClean="0">
                <a:solidFill>
                  <a:schemeClr val="tx1"/>
                </a:solidFill>
                <a:effectLst/>
                <a:latin typeface="+mn-lt"/>
                <a:ea typeface="+mn-ea"/>
                <a:cs typeface="+mn-cs"/>
              </a:rPr>
              <a:t>—atributos básicos esperados—requisitos necesarios—insatisfactores.</a:t>
            </a:r>
          </a:p>
          <a:p>
            <a:pPr marL="628650" lvl="1" indent="-171450">
              <a:buFont typeface="Arial" panose="020B0604020202020204" pitchFamily="34" charset="0"/>
              <a:buChar char="•"/>
            </a:pPr>
            <a:r>
              <a:rPr lang="es-ES" sz="1200" b="0" i="0" kern="1200" dirty="0" smtClean="0">
                <a:solidFill>
                  <a:schemeClr val="tx1"/>
                </a:solidFill>
                <a:effectLst/>
                <a:latin typeface="+mn-lt"/>
                <a:ea typeface="+mn-ea"/>
                <a:cs typeface="+mn-cs"/>
              </a:rPr>
              <a:t>Son los requisitos mínimos que causarán el descontento del cliente si no se satisfacen, pero que no causan la satisfacción del cliente si se satisfacen (o se exceden ) .</a:t>
            </a:r>
          </a:p>
          <a:p>
            <a:pPr marL="628650" lvl="1" indent="-171450">
              <a:buFont typeface="Arial" panose="020B0604020202020204" pitchFamily="34" charset="0"/>
              <a:buChar char="•"/>
            </a:pPr>
            <a:r>
              <a:rPr lang="es-ES" sz="1200" b="0" i="0" kern="1200" dirty="0" smtClean="0">
                <a:solidFill>
                  <a:schemeClr val="tx1"/>
                </a:solidFill>
                <a:effectLst/>
                <a:latin typeface="+mn-lt"/>
                <a:ea typeface="+mn-ea"/>
                <a:cs typeface="+mn-cs"/>
              </a:rPr>
              <a:t>El cliente mira éstos como requisitos previos y toma éstos por descontados.</a:t>
            </a:r>
          </a:p>
          <a:p>
            <a:pPr marL="628650" lvl="1" indent="-171450">
              <a:buFont typeface="Arial" panose="020B0604020202020204" pitchFamily="34" charset="0"/>
              <a:buChar char="•"/>
            </a:pPr>
            <a:r>
              <a:rPr lang="es-ES" sz="1200" b="0" i="0" kern="1200" dirty="0" smtClean="0">
                <a:solidFill>
                  <a:schemeClr val="tx1"/>
                </a:solidFill>
                <a:effectLst/>
                <a:latin typeface="+mn-lt"/>
                <a:ea typeface="+mn-ea"/>
                <a:cs typeface="+mn-cs"/>
              </a:rPr>
              <a:t>Los atributos básicos o las características son las que debe poseer un producto para tener </a:t>
            </a:r>
            <a:r>
              <a:rPr lang="es-ES" sz="1200" b="0" i="0" u="none" strike="noStrike" kern="1200" dirty="0" smtClean="0">
                <a:solidFill>
                  <a:schemeClr val="tx1"/>
                </a:solidFill>
                <a:effectLst/>
                <a:latin typeface="+mn-lt"/>
                <a:ea typeface="+mn-ea"/>
                <a:cs typeface="+mn-cs"/>
                <a:hlinkClick r:id="rId3"/>
              </a:rPr>
              <a:t>éxito</a:t>
            </a:r>
            <a:r>
              <a:rPr lang="es-ES" sz="1200" b="0" i="0" kern="1200" dirty="0" smtClean="0">
                <a:solidFill>
                  <a:schemeClr val="tx1"/>
                </a:solidFill>
                <a:effectLst/>
                <a:latin typeface="+mn-lt"/>
                <a:ea typeface="+mn-ea"/>
                <a:cs typeface="+mn-cs"/>
              </a:rPr>
              <a:t>, un cliente permanecerá neutral en relación con el producto, aunque existan versiones mejoradas de éstas características.</a:t>
            </a:r>
          </a:p>
          <a:p>
            <a:pPr marL="628650" lvl="1" indent="-171450">
              <a:buFont typeface="Arial" panose="020B0604020202020204" pitchFamily="34" charset="0"/>
              <a:buChar char="•"/>
            </a:pPr>
            <a:r>
              <a:rPr lang="es-ES" sz="1200" b="0" i="0" kern="1200" dirty="0" smtClean="0">
                <a:solidFill>
                  <a:schemeClr val="tx1"/>
                </a:solidFill>
                <a:effectLst/>
                <a:latin typeface="+mn-lt"/>
                <a:ea typeface="+mn-ea"/>
                <a:cs typeface="+mn-cs"/>
              </a:rPr>
              <a:t>Hay determinados atributos básicos del producto, que se clasifican como básicos, intrínsecos a él y que no generan un incremento substancial de satisfación en el cliente.</a:t>
            </a:r>
          </a:p>
          <a:p>
            <a:pPr marL="171450" indent="-171450">
              <a:buFont typeface="Arial" panose="020B0604020202020204" pitchFamily="34" charset="0"/>
              <a:buChar char="•"/>
            </a:pPr>
            <a:r>
              <a:rPr lang="es-ES" sz="1100" b="0" i="0" kern="1200" dirty="0" smtClean="0">
                <a:solidFill>
                  <a:schemeClr val="tx1"/>
                </a:solidFill>
                <a:effectLst/>
                <a:latin typeface="+mn-lt"/>
                <a:ea typeface="+mn-ea"/>
                <a:cs typeface="+mn-cs"/>
              </a:rPr>
              <a:t>Factores de </a:t>
            </a:r>
            <a:r>
              <a:rPr lang="es-ES" sz="1100" b="1" i="0" kern="1200" dirty="0" smtClean="0">
                <a:solidFill>
                  <a:schemeClr val="tx1"/>
                </a:solidFill>
                <a:effectLst/>
                <a:latin typeface="+mn-lt"/>
                <a:ea typeface="+mn-ea"/>
                <a:cs typeface="+mn-cs"/>
              </a:rPr>
              <a:t>entusiasmo</a:t>
            </a:r>
            <a:r>
              <a:rPr lang="es-ES" sz="1100" b="0" i="0" kern="1200" dirty="0" smtClean="0">
                <a:solidFill>
                  <a:schemeClr val="tx1"/>
                </a:solidFill>
                <a:effectLst/>
                <a:latin typeface="+mn-lt"/>
                <a:ea typeface="+mn-ea"/>
                <a:cs typeface="+mn-cs"/>
              </a:rPr>
              <a:t>—atributos de impacto ( inesperados/ sorprendentes)— requisitos atractivos — satisfactores—exaltación</a:t>
            </a:r>
          </a:p>
          <a:p>
            <a:pPr marL="628650" lvl="1" indent="-171450">
              <a:buFont typeface="Arial" panose="020B0604020202020204" pitchFamily="34" charset="0"/>
              <a:buChar char="•"/>
            </a:pPr>
            <a:r>
              <a:rPr lang="es-ES" sz="1200" b="0" i="0" kern="1200" dirty="0" smtClean="0">
                <a:solidFill>
                  <a:schemeClr val="tx1"/>
                </a:solidFill>
                <a:effectLst/>
                <a:latin typeface="+mn-lt"/>
                <a:ea typeface="+mn-ea"/>
                <a:cs typeface="+mn-cs"/>
              </a:rPr>
              <a:t>Son los factores que aumentan la satisfacción del </a:t>
            </a:r>
            <a:r>
              <a:rPr lang="es-ES" sz="1200" b="0" i="0" u="none" strike="noStrike" kern="1200" dirty="0" smtClean="0">
                <a:solidFill>
                  <a:schemeClr val="tx1"/>
                </a:solidFill>
                <a:effectLst/>
                <a:latin typeface="+mn-lt"/>
                <a:ea typeface="+mn-ea"/>
                <a:cs typeface="+mn-cs"/>
                <a:hlinkClick r:id="rId4"/>
              </a:rPr>
              <a:t>cliente</a:t>
            </a:r>
            <a:r>
              <a:rPr lang="es-ES" sz="1200" b="0" i="0" kern="1200" dirty="0" smtClean="0">
                <a:solidFill>
                  <a:schemeClr val="tx1"/>
                </a:solidFill>
                <a:effectLst/>
                <a:latin typeface="+mn-lt"/>
                <a:ea typeface="+mn-ea"/>
                <a:cs typeface="+mn-cs"/>
              </a:rPr>
              <a:t> si son entregados pero no causan el descontento si no se entregan.</a:t>
            </a:r>
          </a:p>
          <a:p>
            <a:pPr marL="628650" lvl="1" indent="-171450">
              <a:buFont typeface="Arial" panose="020B0604020202020204" pitchFamily="34" charset="0"/>
              <a:buChar char="•"/>
            </a:pPr>
            <a:r>
              <a:rPr lang="es-ES" sz="1200" b="0" i="0" kern="1200" dirty="0" smtClean="0">
                <a:solidFill>
                  <a:schemeClr val="tx1"/>
                </a:solidFill>
                <a:effectLst/>
                <a:latin typeface="+mn-lt"/>
                <a:ea typeface="+mn-ea"/>
                <a:cs typeface="+mn-cs"/>
              </a:rPr>
              <a:t>Estos factores sorprenden al cliente y generan –placer—</a:t>
            </a:r>
          </a:p>
          <a:p>
            <a:pPr marL="628650" lvl="1" indent="-171450">
              <a:buFont typeface="Arial" panose="020B0604020202020204" pitchFamily="34" charset="0"/>
              <a:buChar char="•"/>
            </a:pPr>
            <a:r>
              <a:rPr lang="es-ES" sz="1200" b="0" i="0" kern="1200" dirty="0" smtClean="0">
                <a:solidFill>
                  <a:schemeClr val="tx1"/>
                </a:solidFill>
                <a:effectLst/>
                <a:latin typeface="+mn-lt"/>
                <a:ea typeface="+mn-ea"/>
                <a:cs typeface="+mn-cs"/>
              </a:rPr>
              <a:t>Usando estos factores, </a:t>
            </a:r>
            <a:r>
              <a:rPr lang="es-ES" sz="1200" b="0" i="0" u="none" strike="noStrike" kern="1200" dirty="0" smtClean="0">
                <a:solidFill>
                  <a:schemeClr val="tx1"/>
                </a:solidFill>
                <a:effectLst/>
                <a:latin typeface="+mn-lt"/>
                <a:ea typeface="+mn-ea"/>
                <a:cs typeface="+mn-cs"/>
                <a:hlinkClick r:id="rId5"/>
              </a:rPr>
              <a:t>una empresa</a:t>
            </a:r>
            <a:r>
              <a:rPr lang="es-ES" sz="1200" b="0" i="0" kern="1200" dirty="0" smtClean="0">
                <a:solidFill>
                  <a:schemeClr val="tx1"/>
                </a:solidFill>
                <a:effectLst/>
                <a:latin typeface="+mn-lt"/>
                <a:ea typeface="+mn-ea"/>
                <a:cs typeface="+mn-cs"/>
              </a:rPr>
              <a:t> de cualquier tipo puede realmente distinguirse de sus competidores de una manera más positiva.</a:t>
            </a:r>
          </a:p>
          <a:p>
            <a:pPr marL="628650" lvl="1" indent="-171450">
              <a:buFont typeface="Arial" panose="020B0604020202020204" pitchFamily="34" charset="0"/>
              <a:buChar char="•"/>
            </a:pPr>
            <a:r>
              <a:rPr lang="es-ES" sz="1200" b="0" i="0" kern="1200" dirty="0" smtClean="0">
                <a:solidFill>
                  <a:schemeClr val="tx1"/>
                </a:solidFill>
                <a:effectLst/>
                <a:latin typeface="+mn-lt"/>
                <a:ea typeface="+mn-ea"/>
                <a:cs typeface="+mn-cs"/>
              </a:rPr>
              <a:t>Los atributos de impacto son aquellos que sorprenden favorablemente al cliente porque le generan inesperados beneficios y rendimientos, con los que, en principio, no contaba.</a:t>
            </a:r>
          </a:p>
          <a:p>
            <a:pPr marL="628650" lvl="1" indent="-171450">
              <a:buFont typeface="Arial" panose="020B0604020202020204" pitchFamily="34" charset="0"/>
              <a:buChar char="•"/>
            </a:pPr>
            <a:r>
              <a:rPr lang="es-ES" sz="1200" b="0" i="0" kern="1200" dirty="0" smtClean="0">
                <a:solidFill>
                  <a:schemeClr val="tx1"/>
                </a:solidFill>
                <a:effectLst/>
                <a:latin typeface="+mn-lt"/>
                <a:ea typeface="+mn-ea"/>
                <a:cs typeface="+mn-cs"/>
              </a:rPr>
              <a:t>La reducción de las características del </a:t>
            </a:r>
            <a:r>
              <a:rPr lang="es-ES" sz="1200" b="0" i="0" u="none" strike="noStrike" kern="1200" dirty="0" smtClean="0">
                <a:solidFill>
                  <a:schemeClr val="tx1"/>
                </a:solidFill>
                <a:effectLst/>
                <a:latin typeface="+mn-lt"/>
                <a:ea typeface="+mn-ea"/>
                <a:cs typeface="+mn-cs"/>
                <a:hlinkClick r:id="rId6"/>
              </a:rPr>
              <a:t>producto</a:t>
            </a:r>
            <a:r>
              <a:rPr lang="es-ES" sz="1200" b="0" i="0" kern="1200" dirty="0" smtClean="0">
                <a:solidFill>
                  <a:schemeClr val="tx1"/>
                </a:solidFill>
                <a:effectLst/>
                <a:latin typeface="+mn-lt"/>
                <a:ea typeface="+mn-ea"/>
                <a:cs typeface="+mn-cs"/>
              </a:rPr>
              <a:t> en su </a:t>
            </a:r>
            <a:r>
              <a:rPr lang="es-ES" sz="1200" b="0" i="0" u="none" strike="noStrike" kern="1200" dirty="0" smtClean="0">
                <a:solidFill>
                  <a:schemeClr val="tx1"/>
                </a:solidFill>
                <a:effectLst/>
                <a:latin typeface="+mn-lt"/>
                <a:ea typeface="+mn-ea"/>
                <a:cs typeface="+mn-cs"/>
                <a:hlinkClick r:id="rId7"/>
              </a:rPr>
              <a:t>calidad</a:t>
            </a:r>
            <a:r>
              <a:rPr lang="es-ES" sz="1200" b="0" i="0" kern="1200" dirty="0" smtClean="0">
                <a:solidFill>
                  <a:schemeClr val="tx1"/>
                </a:solidFill>
                <a:effectLst/>
                <a:latin typeface="+mn-lt"/>
                <a:ea typeface="+mn-ea"/>
                <a:cs typeface="+mn-cs"/>
              </a:rPr>
              <a:t>, funcionalidad o el número de estas no tendran como resultado la insatisfacción del cliente, aunque el nivel de prestación del atributo sea inicialmente bajo.</a:t>
            </a:r>
          </a:p>
          <a:p>
            <a:pPr marL="628650" lvl="1" indent="-171450">
              <a:buFont typeface="Arial" panose="020B0604020202020204" pitchFamily="34" charset="0"/>
              <a:buChar char="•"/>
            </a:pPr>
            <a:r>
              <a:rPr lang="es-ES" sz="1200" b="0" i="0" kern="1200" dirty="0" smtClean="0">
                <a:solidFill>
                  <a:schemeClr val="tx1"/>
                </a:solidFill>
                <a:effectLst/>
                <a:latin typeface="+mn-lt"/>
                <a:ea typeface="+mn-ea"/>
                <a:cs typeface="+mn-cs"/>
              </a:rPr>
              <a:t>Es difícil identificar estas características en los </a:t>
            </a:r>
            <a:r>
              <a:rPr lang="es-ES" sz="1200" b="0" i="0" u="none" strike="noStrike" kern="1200" dirty="0" smtClean="0">
                <a:solidFill>
                  <a:schemeClr val="tx1"/>
                </a:solidFill>
                <a:effectLst/>
                <a:latin typeface="+mn-lt"/>
                <a:ea typeface="+mn-ea"/>
                <a:cs typeface="+mn-cs"/>
                <a:hlinkClick r:id="rId6"/>
              </a:rPr>
              <a:t>productos</a:t>
            </a:r>
            <a:r>
              <a:rPr lang="es-ES" sz="1200" b="0" i="0" kern="1200" dirty="0" smtClean="0">
                <a:solidFill>
                  <a:schemeClr val="tx1"/>
                </a:solidFill>
                <a:effectLst/>
                <a:latin typeface="+mn-lt"/>
                <a:ea typeface="+mn-ea"/>
                <a:cs typeface="+mn-cs"/>
              </a:rPr>
              <a:t>, dado que los </a:t>
            </a:r>
            <a:r>
              <a:rPr lang="es-ES" sz="1200" b="0" i="0" u="none" strike="noStrike" kern="1200" dirty="0" smtClean="0">
                <a:solidFill>
                  <a:schemeClr val="tx1"/>
                </a:solidFill>
                <a:effectLst/>
                <a:latin typeface="+mn-lt"/>
                <a:ea typeface="+mn-ea"/>
                <a:cs typeface="+mn-cs"/>
                <a:hlinkClick r:id="rId4"/>
              </a:rPr>
              <a:t>clientes</a:t>
            </a:r>
            <a:r>
              <a:rPr lang="es-ES" sz="1200" b="0" i="0" kern="1200" dirty="0" smtClean="0">
                <a:solidFill>
                  <a:schemeClr val="tx1"/>
                </a:solidFill>
                <a:effectLst/>
                <a:latin typeface="+mn-lt"/>
                <a:ea typeface="+mn-ea"/>
                <a:cs typeface="+mn-cs"/>
              </a:rPr>
              <a:t> las consideran inesperadas y por lo general se identifican primero las necesidades básicas del cliente; algunas veces, estas características de un producto se llaman necesidades latentes.</a:t>
            </a:r>
          </a:p>
          <a:p>
            <a:pPr marL="628650" lvl="1" indent="-171450">
              <a:buFont typeface="Arial" panose="020B0604020202020204" pitchFamily="34" charset="0"/>
              <a:buChar char="•"/>
            </a:pPr>
            <a:r>
              <a:rPr lang="es-ES" sz="1200" b="0" i="0" kern="1200" dirty="0" smtClean="0">
                <a:solidFill>
                  <a:schemeClr val="tx1"/>
                </a:solidFill>
                <a:effectLst/>
                <a:latin typeface="+mn-lt"/>
                <a:ea typeface="+mn-ea"/>
                <a:cs typeface="+mn-cs"/>
              </a:rPr>
              <a:t>Los atributos de impacto representan deseos ocultos y desconocidos, nuevas facetas de uso y aplicación, aspectos de personalización del producto al cliente (customización ).</a:t>
            </a:r>
          </a:p>
          <a:p>
            <a:pPr marL="628650" lvl="1" indent="-171450">
              <a:buFont typeface="Arial" panose="020B0604020202020204" pitchFamily="34" charset="0"/>
              <a:buChar char="•"/>
            </a:pPr>
            <a:r>
              <a:rPr lang="es-ES" sz="1200" b="0" i="0" kern="1200" dirty="0" smtClean="0">
                <a:solidFill>
                  <a:schemeClr val="tx1"/>
                </a:solidFill>
                <a:effectLst/>
                <a:latin typeface="+mn-lt"/>
                <a:ea typeface="+mn-ea"/>
                <a:cs typeface="+mn-cs"/>
              </a:rPr>
              <a:t>Si un determinado atributo de impacto proporciona </a:t>
            </a:r>
            <a:r>
              <a:rPr lang="es-ES" sz="1200" b="0" i="0" kern="1200" dirty="0" err="1" smtClean="0">
                <a:solidFill>
                  <a:schemeClr val="tx1"/>
                </a:solidFill>
                <a:effectLst/>
                <a:latin typeface="+mn-lt"/>
                <a:ea typeface="+mn-ea"/>
                <a:cs typeface="+mn-cs"/>
              </a:rPr>
              <a:t>ana</a:t>
            </a:r>
            <a:r>
              <a:rPr lang="es-ES" sz="1200" b="0" i="0" kern="1200" dirty="0" smtClean="0">
                <a:solidFill>
                  <a:schemeClr val="tx1"/>
                </a:solidFill>
                <a:effectLst/>
                <a:latin typeface="+mn-lt"/>
                <a:ea typeface="+mn-ea"/>
                <a:cs typeface="+mn-cs"/>
              </a:rPr>
              <a:t> atractiva ventaja competitiva, muchos competidores intentarán imitar al pionero y, en poco tiempo, lo que ayer proporcionaba una clara ventaja, pasará a ser hoy un atributo de rendimiento e incluso una característica básica.</a:t>
            </a:r>
          </a:p>
          <a:p>
            <a:pPr marL="171450" indent="-171450">
              <a:buFont typeface="Arial" panose="020B0604020202020204" pitchFamily="34" charset="0"/>
              <a:buChar char="•"/>
            </a:pPr>
            <a:r>
              <a:rPr lang="es-ES" sz="1100" b="0" i="0" kern="1200" dirty="0" smtClean="0">
                <a:solidFill>
                  <a:schemeClr val="tx1"/>
                </a:solidFill>
                <a:effectLst/>
                <a:latin typeface="+mn-lt"/>
                <a:ea typeface="+mn-ea"/>
                <a:cs typeface="+mn-cs"/>
              </a:rPr>
              <a:t>Factores de </a:t>
            </a:r>
            <a:r>
              <a:rPr lang="es-ES" sz="1100" b="1" i="0" kern="1200" dirty="0" smtClean="0">
                <a:solidFill>
                  <a:schemeClr val="tx1"/>
                </a:solidFill>
                <a:effectLst/>
                <a:latin typeface="+mn-lt"/>
                <a:ea typeface="+mn-ea"/>
                <a:cs typeface="+mn-cs"/>
              </a:rPr>
              <a:t>desempeño</a:t>
            </a:r>
            <a:r>
              <a:rPr lang="es-ES" sz="1100" b="0" i="0" kern="1200" dirty="0" smtClean="0">
                <a:solidFill>
                  <a:schemeClr val="tx1"/>
                </a:solidFill>
                <a:effectLst/>
                <a:latin typeface="+mn-lt"/>
                <a:ea typeface="+mn-ea"/>
                <a:cs typeface="+mn-cs"/>
              </a:rPr>
              <a:t> –atributos de rendimiento—una dimensión—requisitos </a:t>
            </a:r>
            <a:r>
              <a:rPr lang="es-ES" sz="1100" b="0" i="0" kern="1200" dirty="0" err="1" smtClean="0">
                <a:solidFill>
                  <a:schemeClr val="tx1"/>
                </a:solidFill>
                <a:effectLst/>
                <a:latin typeface="+mn-lt"/>
                <a:ea typeface="+mn-ea"/>
                <a:cs typeface="+mn-cs"/>
              </a:rPr>
              <a:t>uni</a:t>
            </a:r>
            <a:r>
              <a:rPr lang="es-ES" sz="1100" b="0" i="0" kern="1200" dirty="0" smtClean="0">
                <a:solidFill>
                  <a:schemeClr val="tx1"/>
                </a:solidFill>
                <a:effectLst/>
                <a:latin typeface="+mn-lt"/>
                <a:ea typeface="+mn-ea"/>
                <a:cs typeface="+mn-cs"/>
              </a:rPr>
              <a:t>-dimensionales—factores del desempeño.</a:t>
            </a:r>
          </a:p>
          <a:p>
            <a:pPr marL="628650" lvl="1" indent="-171450">
              <a:buFont typeface="Arial" panose="020B0604020202020204" pitchFamily="34" charset="0"/>
              <a:buChar char="•"/>
            </a:pPr>
            <a:r>
              <a:rPr lang="es-ES" sz="1200" b="0" i="0" kern="1200" dirty="0" smtClean="0">
                <a:solidFill>
                  <a:schemeClr val="tx1"/>
                </a:solidFill>
                <a:effectLst/>
                <a:latin typeface="+mn-lt"/>
                <a:ea typeface="+mn-ea"/>
                <a:cs typeface="+mn-cs"/>
              </a:rPr>
              <a:t>Factores que causan satisfación; si el </a:t>
            </a:r>
            <a:r>
              <a:rPr lang="es-ES" sz="1200" b="0" i="0" kern="1200" dirty="0" err="1" smtClean="0">
                <a:solidFill>
                  <a:schemeClr val="tx1"/>
                </a:solidFill>
                <a:effectLst/>
                <a:latin typeface="+mn-lt"/>
                <a:ea typeface="+mn-ea"/>
                <a:cs typeface="+mn-cs"/>
              </a:rPr>
              <a:t>desmpeño</a:t>
            </a:r>
            <a:r>
              <a:rPr lang="es-ES" sz="1200" b="0" i="0" kern="1200" dirty="0" smtClean="0">
                <a:solidFill>
                  <a:schemeClr val="tx1"/>
                </a:solidFill>
                <a:effectLst/>
                <a:latin typeface="+mn-lt"/>
                <a:ea typeface="+mn-ea"/>
                <a:cs typeface="+mn-cs"/>
              </a:rPr>
              <a:t> es alto.</a:t>
            </a:r>
          </a:p>
          <a:p>
            <a:pPr marL="628650" lvl="1" indent="-171450">
              <a:buFont typeface="Arial" panose="020B0604020202020204" pitchFamily="34" charset="0"/>
              <a:buChar char="•"/>
            </a:pPr>
            <a:r>
              <a:rPr lang="es-ES" sz="1200" b="0" i="0" kern="1200" dirty="0" smtClean="0">
                <a:solidFill>
                  <a:schemeClr val="tx1"/>
                </a:solidFill>
                <a:effectLst/>
                <a:latin typeface="+mn-lt"/>
                <a:ea typeface="+mn-ea"/>
                <a:cs typeface="+mn-cs"/>
              </a:rPr>
              <a:t>Causan descontento si el </a:t>
            </a:r>
            <a:r>
              <a:rPr lang="es-ES" sz="1200" b="0" i="0" kern="1200" dirty="0" err="1" smtClean="0">
                <a:solidFill>
                  <a:schemeClr val="tx1"/>
                </a:solidFill>
                <a:effectLst/>
                <a:latin typeface="+mn-lt"/>
                <a:ea typeface="+mn-ea"/>
                <a:cs typeface="+mn-cs"/>
              </a:rPr>
              <a:t>desmpeño</a:t>
            </a:r>
            <a:r>
              <a:rPr lang="es-ES" sz="1200" b="0" i="0" kern="1200" dirty="0" smtClean="0">
                <a:solidFill>
                  <a:schemeClr val="tx1"/>
                </a:solidFill>
                <a:effectLst/>
                <a:latin typeface="+mn-lt"/>
                <a:ea typeface="+mn-ea"/>
                <a:cs typeface="+mn-cs"/>
              </a:rPr>
              <a:t> es bajo.</a:t>
            </a:r>
          </a:p>
          <a:p>
            <a:pPr marL="628650" lvl="1" indent="-171450">
              <a:buFont typeface="Arial" panose="020B0604020202020204" pitchFamily="34" charset="0"/>
              <a:buChar char="•"/>
            </a:pPr>
            <a:r>
              <a:rPr lang="es-ES" sz="1200" b="0" i="0" kern="1200" dirty="0" smtClean="0">
                <a:solidFill>
                  <a:schemeClr val="tx1"/>
                </a:solidFill>
                <a:effectLst/>
                <a:latin typeface="+mn-lt"/>
                <a:ea typeface="+mn-ea"/>
                <a:cs typeface="+mn-cs"/>
              </a:rPr>
              <a:t>Estos factores están conectados </a:t>
            </a:r>
            <a:r>
              <a:rPr lang="es-ES" sz="1200" b="0" i="0" kern="1200" dirty="0" err="1" smtClean="0">
                <a:solidFill>
                  <a:schemeClr val="tx1"/>
                </a:solidFill>
                <a:effectLst/>
                <a:latin typeface="+mn-lt"/>
                <a:ea typeface="+mn-ea"/>
                <a:cs typeface="+mn-cs"/>
              </a:rPr>
              <a:t>tipicamente</a:t>
            </a:r>
            <a:r>
              <a:rPr lang="es-ES" sz="1200" b="0" i="0" kern="1200" dirty="0" smtClean="0">
                <a:solidFill>
                  <a:schemeClr val="tx1"/>
                </a:solidFill>
                <a:effectLst/>
                <a:latin typeface="+mn-lt"/>
                <a:ea typeface="+mn-ea"/>
                <a:cs typeface="+mn-cs"/>
              </a:rPr>
              <a:t> con las necesidades explícitas de los clientes y los deseos y una </a:t>
            </a:r>
            <a:r>
              <a:rPr lang="es-ES" sz="1200" b="0" i="0" u="none" strike="noStrike" kern="1200" dirty="0" smtClean="0">
                <a:solidFill>
                  <a:schemeClr val="tx1"/>
                </a:solidFill>
                <a:effectLst/>
                <a:latin typeface="+mn-lt"/>
                <a:ea typeface="+mn-ea"/>
                <a:cs typeface="+mn-cs"/>
                <a:hlinkClick r:id="rId5"/>
              </a:rPr>
              <a:t>empresa</a:t>
            </a:r>
            <a:r>
              <a:rPr lang="es-ES" sz="1200" b="0" i="0" kern="1200" dirty="0" smtClean="0">
                <a:solidFill>
                  <a:schemeClr val="tx1"/>
                </a:solidFill>
                <a:effectLst/>
                <a:latin typeface="+mn-lt"/>
                <a:ea typeface="+mn-ea"/>
                <a:cs typeface="+mn-cs"/>
              </a:rPr>
              <a:t> debe intentar ser competitiva aquí.</a:t>
            </a:r>
          </a:p>
          <a:p>
            <a:pPr marL="628650" lvl="1" indent="-171450">
              <a:buFont typeface="Arial" panose="020B0604020202020204" pitchFamily="34" charset="0"/>
              <a:buChar char="•"/>
            </a:pPr>
            <a:r>
              <a:rPr lang="es-ES" sz="1200" b="0" i="0" kern="1200" dirty="0" smtClean="0">
                <a:solidFill>
                  <a:schemeClr val="tx1"/>
                </a:solidFill>
                <a:effectLst/>
                <a:latin typeface="+mn-lt"/>
                <a:ea typeface="+mn-ea"/>
                <a:cs typeface="+mn-cs"/>
              </a:rPr>
              <a:t>Rendimiento : tanto mayor rendimiento, tanta mayor satisfación</a:t>
            </a:r>
          </a:p>
          <a:p>
            <a:pPr marL="628650" lvl="1" indent="-171450">
              <a:buFont typeface="Arial" panose="020B0604020202020204" pitchFamily="34" charset="0"/>
              <a:buChar char="•"/>
            </a:pPr>
            <a:r>
              <a:rPr lang="es-ES" sz="1200" b="0" i="0" kern="1200" dirty="0" smtClean="0">
                <a:solidFill>
                  <a:schemeClr val="tx1"/>
                </a:solidFill>
                <a:effectLst/>
                <a:latin typeface="+mn-lt"/>
                <a:ea typeface="+mn-ea"/>
                <a:cs typeface="+mn-cs"/>
              </a:rPr>
              <a:t>En la cuenta corriente del banco, el tipo de </a:t>
            </a:r>
            <a:r>
              <a:rPr lang="es-ES" sz="1200" b="0" i="0" u="none" strike="noStrike" kern="1200" dirty="0" smtClean="0">
                <a:solidFill>
                  <a:schemeClr val="tx1"/>
                </a:solidFill>
                <a:effectLst/>
                <a:latin typeface="+mn-lt"/>
                <a:ea typeface="+mn-ea"/>
                <a:cs typeface="+mn-cs"/>
                <a:hlinkClick r:id="rId8"/>
              </a:rPr>
              <a:t>interés</a:t>
            </a:r>
            <a:r>
              <a:rPr lang="es-ES" sz="1200" b="0" i="0" kern="1200" dirty="0" smtClean="0">
                <a:solidFill>
                  <a:schemeClr val="tx1"/>
                </a:solidFill>
                <a:effectLst/>
                <a:latin typeface="+mn-lt"/>
                <a:ea typeface="+mn-ea"/>
                <a:cs typeface="+mn-cs"/>
              </a:rPr>
              <a:t> de un depósito a plazo fijo es un atributo de rendimiento. Cuanto mayor sea el interés, más satisfación genera al cliente.</a:t>
            </a:r>
          </a:p>
          <a:p>
            <a:pPr marL="628650" lvl="1" indent="-171450">
              <a:buFont typeface="Arial" panose="020B0604020202020204" pitchFamily="34" charset="0"/>
              <a:buChar char="•"/>
            </a:pPr>
            <a:r>
              <a:rPr lang="es-ES" sz="1200" b="0" i="0" kern="1200" dirty="0" smtClean="0">
                <a:solidFill>
                  <a:schemeClr val="tx1"/>
                </a:solidFill>
                <a:effectLst/>
                <a:latin typeface="+mn-lt"/>
                <a:ea typeface="+mn-ea"/>
                <a:cs typeface="+mn-cs"/>
              </a:rPr>
              <a:t>En el mismo banco, espera </a:t>
            </a:r>
            <a:r>
              <a:rPr lang="es-ES" sz="1200" b="0" i="0" u="none" strike="noStrike" kern="1200" dirty="0" smtClean="0">
                <a:solidFill>
                  <a:schemeClr val="tx1"/>
                </a:solidFill>
                <a:effectLst/>
                <a:latin typeface="+mn-lt"/>
                <a:ea typeface="+mn-ea"/>
                <a:cs typeface="+mn-cs"/>
                <a:hlinkClick r:id="rId9"/>
              </a:rPr>
              <a:t>atención</a:t>
            </a:r>
            <a:r>
              <a:rPr lang="es-ES" sz="1200" b="0" i="0" kern="1200" dirty="0" smtClean="0">
                <a:solidFill>
                  <a:schemeClr val="tx1"/>
                </a:solidFill>
                <a:effectLst/>
                <a:latin typeface="+mn-lt"/>
                <a:ea typeface="+mn-ea"/>
                <a:cs typeface="+mn-cs"/>
              </a:rPr>
              <a:t> diligente, y un </a:t>
            </a:r>
            <a:r>
              <a:rPr lang="es-ES" sz="1200" b="0" i="0" u="none" strike="noStrike" kern="1200" dirty="0" smtClean="0">
                <a:solidFill>
                  <a:schemeClr val="tx1"/>
                </a:solidFill>
                <a:effectLst/>
                <a:latin typeface="+mn-lt"/>
                <a:ea typeface="+mn-ea"/>
                <a:cs typeface="+mn-cs"/>
                <a:hlinkClick r:id="rId10"/>
              </a:rPr>
              <a:t>ambiente</a:t>
            </a:r>
            <a:r>
              <a:rPr lang="es-ES" sz="1200" b="0" i="0" kern="1200" dirty="0" smtClean="0">
                <a:solidFill>
                  <a:schemeClr val="tx1"/>
                </a:solidFill>
                <a:effectLst/>
                <a:latin typeface="+mn-lt"/>
                <a:ea typeface="+mn-ea"/>
                <a:cs typeface="+mn-cs"/>
              </a:rPr>
              <a:t> grato; si lo consigue se siente feliz, si no lo consigue causa contrariedad.</a:t>
            </a:r>
          </a:p>
          <a:p>
            <a:pPr marL="628650" lvl="1" indent="-171450">
              <a:buFont typeface="Arial" panose="020B0604020202020204" pitchFamily="34" charset="0"/>
              <a:buChar char="•"/>
            </a:pPr>
            <a:r>
              <a:rPr lang="es-ES" sz="1200" b="0" i="0" kern="1200" dirty="0" smtClean="0">
                <a:solidFill>
                  <a:schemeClr val="tx1"/>
                </a:solidFill>
                <a:effectLst/>
                <a:latin typeface="+mn-lt"/>
                <a:ea typeface="+mn-ea"/>
                <a:cs typeface="+mn-cs"/>
              </a:rPr>
              <a:t>Nos hace felices si la tenemos, e infelices si no la tenemos.</a:t>
            </a:r>
          </a:p>
          <a:p>
            <a:pPr marL="628650" lvl="1" indent="-171450">
              <a:buFont typeface="Arial" panose="020B0604020202020204" pitchFamily="34" charset="0"/>
              <a:buChar char="•"/>
            </a:pPr>
            <a:r>
              <a:rPr lang="es-ES" sz="1200" b="0" i="0" kern="1200" dirty="0" smtClean="0">
                <a:solidFill>
                  <a:schemeClr val="tx1"/>
                </a:solidFill>
                <a:effectLst/>
                <a:latin typeface="+mn-lt"/>
                <a:ea typeface="+mn-ea"/>
                <a:cs typeface="+mn-cs"/>
              </a:rPr>
              <a:t>Si nos atienden rápido en el banco nos agrada, pero si tenemos que esperar una hora, nos molesta.</a:t>
            </a:r>
          </a:p>
          <a:p>
            <a:pPr marL="628650" lvl="1" indent="-171450">
              <a:buFont typeface="Arial" panose="020B0604020202020204" pitchFamily="34" charset="0"/>
              <a:buChar char="•"/>
            </a:pPr>
            <a:r>
              <a:rPr lang="es-ES" sz="1200" b="0" i="0" kern="1200" dirty="0" smtClean="0">
                <a:solidFill>
                  <a:schemeClr val="tx1"/>
                </a:solidFill>
                <a:effectLst/>
                <a:latin typeface="+mn-lt"/>
                <a:ea typeface="+mn-ea"/>
                <a:cs typeface="+mn-cs"/>
              </a:rPr>
              <a:t>Si va a una ferretería, espera que lo traten con cortesía, que </a:t>
            </a:r>
            <a:r>
              <a:rPr lang="es-ES" sz="1200" b="0" i="0" kern="1200" dirty="0" err="1" smtClean="0">
                <a:solidFill>
                  <a:schemeClr val="tx1"/>
                </a:solidFill>
                <a:effectLst/>
                <a:latin typeface="+mn-lt"/>
                <a:ea typeface="+mn-ea"/>
                <a:cs typeface="+mn-cs"/>
              </a:rPr>
              <a:t>oígan</a:t>
            </a:r>
            <a:r>
              <a:rPr lang="es-ES" sz="1200" b="0" i="0" kern="1200" dirty="0" smtClean="0">
                <a:solidFill>
                  <a:schemeClr val="tx1"/>
                </a:solidFill>
                <a:effectLst/>
                <a:latin typeface="+mn-lt"/>
                <a:ea typeface="+mn-ea"/>
                <a:cs typeface="+mn-cs"/>
              </a:rPr>
              <a:t> su reclamo, si lo tiene, y traten de buscarle salida.</a:t>
            </a:r>
          </a:p>
          <a:p>
            <a:pPr marL="628650" lvl="1" indent="-171450">
              <a:buFont typeface="Arial" panose="020B0604020202020204" pitchFamily="34" charset="0"/>
              <a:buChar char="•"/>
            </a:pPr>
            <a:r>
              <a:rPr lang="es-ES" sz="1200" b="0" i="0" kern="1200" dirty="0" smtClean="0">
                <a:solidFill>
                  <a:schemeClr val="tx1"/>
                </a:solidFill>
                <a:effectLst/>
                <a:latin typeface="+mn-lt"/>
                <a:ea typeface="+mn-ea"/>
                <a:cs typeface="+mn-cs"/>
              </a:rPr>
              <a:t>Se presentan en una dimensión. Se identifican como aquellas características y </a:t>
            </a:r>
            <a:r>
              <a:rPr lang="es-ES" sz="1200" b="0" i="0" u="none" strike="noStrike" kern="1200" dirty="0" smtClean="0">
                <a:solidFill>
                  <a:schemeClr val="tx1"/>
                </a:solidFill>
                <a:effectLst/>
                <a:latin typeface="+mn-lt"/>
                <a:ea typeface="+mn-ea"/>
                <a:cs typeface="+mn-cs"/>
                <a:hlinkClick r:id="rId11"/>
              </a:rPr>
              <a:t>funciones</a:t>
            </a:r>
            <a:r>
              <a:rPr lang="es-ES" sz="1200" b="0" i="0" kern="1200" dirty="0" smtClean="0">
                <a:solidFill>
                  <a:schemeClr val="tx1"/>
                </a:solidFill>
                <a:effectLst/>
                <a:latin typeface="+mn-lt"/>
                <a:ea typeface="+mn-ea"/>
                <a:cs typeface="+mn-cs"/>
              </a:rPr>
              <a:t> que el cliente espera, y que le permiten acceder a un mejor uso, un mayor aprovechamiento, una mayor </a:t>
            </a:r>
            <a:r>
              <a:rPr lang="es-ES" sz="1200" b="0" i="0" u="none" strike="noStrike" kern="1200" dirty="0" smtClean="0">
                <a:solidFill>
                  <a:schemeClr val="tx1"/>
                </a:solidFill>
                <a:effectLst/>
                <a:latin typeface="+mn-lt"/>
                <a:ea typeface="+mn-ea"/>
                <a:cs typeface="+mn-cs"/>
                <a:hlinkClick r:id="rId12"/>
              </a:rPr>
              <a:t>rentabilidad</a:t>
            </a:r>
            <a:r>
              <a:rPr lang="es-ES" sz="1200" b="0" i="0" kern="1200" dirty="0" smtClean="0">
                <a:solidFill>
                  <a:schemeClr val="tx1"/>
                </a:solidFill>
                <a:effectLst/>
                <a:latin typeface="+mn-lt"/>
                <a:ea typeface="+mn-ea"/>
                <a:cs typeface="+mn-cs"/>
              </a:rPr>
              <a:t> de la finalidad a la que dedica el producto que compra.</a:t>
            </a:r>
          </a:p>
          <a:p>
            <a:pPr marL="628650" lvl="1" indent="-171450">
              <a:buFont typeface="Arial" panose="020B0604020202020204" pitchFamily="34" charset="0"/>
              <a:buChar char="•"/>
            </a:pPr>
            <a:r>
              <a:rPr lang="es-ES" sz="1200" b="0" i="0" kern="1200" dirty="0" smtClean="0">
                <a:solidFill>
                  <a:schemeClr val="tx1"/>
                </a:solidFill>
                <a:effectLst/>
                <a:latin typeface="+mn-lt"/>
                <a:ea typeface="+mn-ea"/>
                <a:cs typeface="+mn-cs"/>
              </a:rPr>
              <a:t>La línea recta del </a:t>
            </a:r>
            <a:r>
              <a:rPr lang="es-ES" sz="1200" b="0" i="0" u="none" strike="noStrike" kern="1200" dirty="0" smtClean="0">
                <a:solidFill>
                  <a:schemeClr val="tx1"/>
                </a:solidFill>
                <a:effectLst/>
                <a:latin typeface="+mn-lt"/>
                <a:ea typeface="+mn-ea"/>
                <a:cs typeface="+mn-cs"/>
                <a:hlinkClick r:id="rId13"/>
              </a:rPr>
              <a:t>diagrama</a:t>
            </a:r>
            <a:r>
              <a:rPr lang="es-ES" sz="1200" b="0" i="0" kern="1200" dirty="0" smtClean="0">
                <a:solidFill>
                  <a:schemeClr val="tx1"/>
                </a:solidFill>
                <a:effectLst/>
                <a:latin typeface="+mn-lt"/>
                <a:ea typeface="+mn-ea"/>
                <a:cs typeface="+mn-cs"/>
              </a:rPr>
              <a:t> se sitúa en la zona reservada a los atributos de rendimiento, para reflejar que hay una gran proporcionalidad entre el nivel de rendimiento de ese atributo y la satisfación que produce.</a:t>
            </a:r>
          </a:p>
          <a:p>
            <a:pPr lvl="1"/>
            <a:r>
              <a:rPr lang="es-ES" sz="1200" b="0" i="0" kern="1200" dirty="0" smtClean="0">
                <a:solidFill>
                  <a:schemeClr val="tx1"/>
                </a:solidFill>
                <a:effectLst/>
                <a:latin typeface="+mn-lt"/>
                <a:ea typeface="+mn-ea"/>
                <a:cs typeface="+mn-cs"/>
              </a:rPr>
              <a:t>Estas características están directamente relacionadas con la satisfación del cliente.</a:t>
            </a:r>
          </a:p>
          <a:p>
            <a:pPr marL="171450" indent="-171450">
              <a:buFont typeface="Arial" panose="020B0604020202020204" pitchFamily="34" charset="0"/>
              <a:buChar char="•"/>
            </a:pPr>
            <a:r>
              <a:rPr lang="es-ES" sz="1200" b="1" i="0" kern="1200" dirty="0" smtClean="0">
                <a:solidFill>
                  <a:schemeClr val="tx1"/>
                </a:solidFill>
                <a:effectLst/>
                <a:latin typeface="+mn-lt"/>
                <a:ea typeface="+mn-ea"/>
                <a:cs typeface="+mn-cs"/>
              </a:rPr>
              <a:t>Cualidades indiferentes. </a:t>
            </a:r>
            <a:r>
              <a:rPr lang="es-ES" sz="1200" b="0" i="0" kern="1200" dirty="0" smtClean="0">
                <a:solidFill>
                  <a:schemeClr val="tx1"/>
                </a:solidFill>
                <a:effectLst/>
                <a:latin typeface="+mn-lt"/>
                <a:ea typeface="+mn-ea"/>
                <a:cs typeface="+mn-cs"/>
              </a:rPr>
              <a:t>El cliente no le presta atención a las características</a:t>
            </a:r>
          </a:p>
          <a:p>
            <a:pPr marL="171450" indent="-171450">
              <a:buFont typeface="Arial" panose="020B0604020202020204" pitchFamily="34" charset="0"/>
              <a:buChar char="•"/>
            </a:pPr>
            <a:r>
              <a:rPr lang="es-ES" sz="1200" b="1" i="0" kern="1200" dirty="0" smtClean="0">
                <a:solidFill>
                  <a:schemeClr val="tx1"/>
                </a:solidFill>
                <a:effectLst/>
                <a:latin typeface="+mn-lt"/>
                <a:ea typeface="+mn-ea"/>
                <a:cs typeface="+mn-cs"/>
              </a:rPr>
              <a:t>Cualidades cuestionables. </a:t>
            </a:r>
            <a:r>
              <a:rPr lang="es-ES" sz="1200" b="0" i="0" kern="1200" dirty="0" smtClean="0">
                <a:solidFill>
                  <a:schemeClr val="tx1"/>
                </a:solidFill>
                <a:effectLst/>
                <a:latin typeface="+mn-lt"/>
                <a:ea typeface="+mn-ea"/>
                <a:cs typeface="+mn-cs"/>
              </a:rPr>
              <a:t>No es claro si esta cualidad es esperada por el cliente</a:t>
            </a:r>
          </a:p>
          <a:p>
            <a:pPr marL="171450" indent="-171450">
              <a:buFont typeface="Arial" panose="020B0604020202020204" pitchFamily="34" charset="0"/>
              <a:buChar char="•"/>
            </a:pPr>
            <a:r>
              <a:rPr lang="es-ES" sz="1200" b="1" i="0" kern="1200" dirty="0" smtClean="0">
                <a:solidFill>
                  <a:schemeClr val="tx1"/>
                </a:solidFill>
                <a:effectLst/>
                <a:latin typeface="+mn-lt"/>
                <a:ea typeface="+mn-ea"/>
                <a:cs typeface="+mn-cs"/>
              </a:rPr>
              <a:t>Cualidades inversas. </a:t>
            </a:r>
            <a:r>
              <a:rPr lang="es-ES" sz="1200" b="0" i="0" kern="1200" dirty="0" smtClean="0">
                <a:solidFill>
                  <a:schemeClr val="tx1"/>
                </a:solidFill>
                <a:effectLst/>
                <a:latin typeface="+mn-lt"/>
                <a:ea typeface="+mn-ea"/>
                <a:cs typeface="+mn-cs"/>
              </a:rPr>
              <a:t>Esta característica de producto, a la inversa, era la esperada por el cliente.</a:t>
            </a:r>
          </a:p>
          <a:p>
            <a:endParaRPr lang="es-ES" sz="1100" dirty="0" smtClean="0"/>
          </a:p>
        </p:txBody>
      </p:sp>
    </p:spTree>
    <p:extLst>
      <p:ext uri="{BB962C8B-B14F-4D97-AF65-F5344CB8AC3E}">
        <p14:creationId xmlns:p14="http://schemas.microsoft.com/office/powerpoint/2010/main" val="41942655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Tree>
    <p:extLst>
      <p:ext uri="{BB962C8B-B14F-4D97-AF65-F5344CB8AC3E}">
        <p14:creationId xmlns:p14="http://schemas.microsoft.com/office/powerpoint/2010/main" val="34018948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sz="1200" b="1" i="0" kern="1200" dirty="0" smtClean="0">
                <a:solidFill>
                  <a:schemeClr val="tx1"/>
                </a:solidFill>
                <a:effectLst/>
                <a:latin typeface="+mn-lt"/>
                <a:ea typeface="+mn-ea"/>
                <a:cs typeface="+mn-cs"/>
              </a:rPr>
              <a:t>¿Qué son los grupos de interés?</a:t>
            </a:r>
            <a:endParaRPr lang="es-ES" sz="1200" b="0" i="0" kern="1200" dirty="0" smtClean="0">
              <a:solidFill>
                <a:schemeClr val="tx1"/>
              </a:solidFill>
              <a:effectLst/>
              <a:latin typeface="+mn-lt"/>
              <a:ea typeface="+mn-ea"/>
              <a:cs typeface="+mn-cs"/>
            </a:endParaRPr>
          </a:p>
          <a:p>
            <a:r>
              <a:rPr lang="es-ES" sz="1200" b="0" i="0" kern="1200" dirty="0" smtClean="0">
                <a:solidFill>
                  <a:schemeClr val="tx1"/>
                </a:solidFill>
                <a:effectLst/>
                <a:latin typeface="+mn-lt"/>
                <a:ea typeface="+mn-ea"/>
                <a:cs typeface="+mn-cs"/>
              </a:rPr>
              <a:t>Este término se refiere a aquellas personas o grupos de personas que están vinculadas o influyen de alguna manera en las operaciones de una empresa, desdelos empleados, pasando por proveedores y entidades de apoyo hasta llegar a clientes .Una empresa puede tener varios tipos de grupos de interés involucrados en diferentes niveles o compromisos desde la relación simple y esporádica hasta la que llega a involucrar la toma de decisiones. Su identificación  puede realizarse desde diferentes frentes. </a:t>
            </a:r>
          </a:p>
          <a:p>
            <a:pPr marL="171450" indent="-171450">
              <a:buFont typeface="Arial" panose="020B0604020202020204" pitchFamily="34" charset="0"/>
              <a:buChar char="•"/>
            </a:pPr>
            <a:r>
              <a:rPr lang="es-ES" sz="1200" b="0" i="0" kern="1200" dirty="0" smtClean="0">
                <a:solidFill>
                  <a:schemeClr val="tx1"/>
                </a:solidFill>
                <a:effectLst/>
                <a:latin typeface="+mn-lt"/>
                <a:ea typeface="+mn-ea"/>
                <a:cs typeface="+mn-cs"/>
              </a:rPr>
              <a:t>Por su </a:t>
            </a:r>
            <a:r>
              <a:rPr lang="es-ES" sz="1200" b="1" i="0" kern="1200" dirty="0" smtClean="0">
                <a:solidFill>
                  <a:schemeClr val="tx1"/>
                </a:solidFill>
                <a:effectLst/>
                <a:latin typeface="+mn-lt"/>
                <a:ea typeface="+mn-ea"/>
                <a:cs typeface="+mn-cs"/>
              </a:rPr>
              <a:t>responsabilidad</a:t>
            </a:r>
            <a:r>
              <a:rPr lang="es-ES" sz="1200" b="0" i="0" kern="1200" dirty="0" smtClean="0">
                <a:solidFill>
                  <a:schemeClr val="tx1"/>
                </a:solidFill>
                <a:effectLst/>
                <a:latin typeface="+mn-lt"/>
                <a:ea typeface="+mn-ea"/>
                <a:cs typeface="+mn-cs"/>
              </a:rPr>
              <a:t>: Relacionado con responsabilidades de tipo legal, financiero y operativo.</a:t>
            </a:r>
          </a:p>
          <a:p>
            <a:pPr marL="171450" indent="-171450">
              <a:buFont typeface="Arial" panose="020B0604020202020204" pitchFamily="34" charset="0"/>
              <a:buChar char="•"/>
            </a:pPr>
            <a:r>
              <a:rPr lang="es-ES" sz="1200" b="0" i="0" kern="1200" dirty="0" smtClean="0">
                <a:solidFill>
                  <a:schemeClr val="tx1"/>
                </a:solidFill>
                <a:effectLst/>
                <a:latin typeface="+mn-lt"/>
                <a:ea typeface="+mn-ea"/>
                <a:cs typeface="+mn-cs"/>
              </a:rPr>
              <a:t>Por</a:t>
            </a:r>
            <a:r>
              <a:rPr lang="es-ES" sz="1200" b="1" i="0" kern="1200" dirty="0" smtClean="0">
                <a:solidFill>
                  <a:schemeClr val="tx1"/>
                </a:solidFill>
                <a:effectLst/>
                <a:latin typeface="+mn-lt"/>
                <a:ea typeface="+mn-ea"/>
                <a:cs typeface="+mn-cs"/>
              </a:rPr>
              <a:t> influencia</a:t>
            </a:r>
            <a:r>
              <a:rPr lang="es-ES" sz="1200" b="0" i="0" kern="1200" dirty="0" smtClean="0">
                <a:solidFill>
                  <a:schemeClr val="tx1"/>
                </a:solidFill>
                <a:effectLst/>
                <a:latin typeface="+mn-lt"/>
                <a:ea typeface="+mn-ea"/>
                <a:cs typeface="+mn-cs"/>
              </a:rPr>
              <a:t>: De manera formal o informal en la toma de decisiones. </a:t>
            </a:r>
          </a:p>
          <a:p>
            <a:pPr marL="171450" indent="-171450">
              <a:buFont typeface="Arial" panose="020B0604020202020204" pitchFamily="34" charset="0"/>
              <a:buChar char="•"/>
            </a:pPr>
            <a:r>
              <a:rPr lang="es-ES" sz="1200" b="0" i="0" kern="1200" dirty="0" smtClean="0">
                <a:solidFill>
                  <a:schemeClr val="tx1"/>
                </a:solidFill>
                <a:effectLst/>
                <a:latin typeface="+mn-lt"/>
                <a:ea typeface="+mn-ea"/>
                <a:cs typeface="+mn-cs"/>
              </a:rPr>
              <a:t>Por </a:t>
            </a:r>
            <a:r>
              <a:rPr lang="es-ES" sz="1200" b="1" i="0" kern="1200" dirty="0" smtClean="0">
                <a:solidFill>
                  <a:schemeClr val="tx1"/>
                </a:solidFill>
                <a:effectLst/>
                <a:latin typeface="+mn-lt"/>
                <a:ea typeface="+mn-ea"/>
                <a:cs typeface="+mn-cs"/>
              </a:rPr>
              <a:t>cercanía</a:t>
            </a:r>
            <a:r>
              <a:rPr lang="es-ES" sz="1200" b="0" i="0" kern="1200" dirty="0" smtClean="0">
                <a:solidFill>
                  <a:schemeClr val="tx1"/>
                </a:solidFill>
                <a:effectLst/>
                <a:latin typeface="+mn-lt"/>
                <a:ea typeface="+mn-ea"/>
                <a:cs typeface="+mn-cs"/>
              </a:rPr>
              <a:t>: Grupos de interés internos y externos, donde hay relaciones de largo plazo y de corto plazo, relaciones cotidianas o eventuales, además de la cercanía física en ubicación como un proveedor de confianza con el que se trabaje en una estrategia de justo a tiempo. Ejemplo: proveedor de confianza o cliente.</a:t>
            </a:r>
          </a:p>
          <a:p>
            <a:pPr marL="171450" indent="-171450">
              <a:buFont typeface="Arial" panose="020B0604020202020204" pitchFamily="34" charset="0"/>
              <a:buChar char="•"/>
            </a:pPr>
            <a:r>
              <a:rPr lang="es-ES" sz="1200" b="0" i="0" kern="1200" dirty="0" smtClean="0">
                <a:solidFill>
                  <a:schemeClr val="tx1"/>
                </a:solidFill>
                <a:effectLst/>
                <a:latin typeface="+mn-lt"/>
                <a:ea typeface="+mn-ea"/>
                <a:cs typeface="+mn-cs"/>
              </a:rPr>
              <a:t>Por </a:t>
            </a:r>
            <a:r>
              <a:rPr lang="es-ES" sz="1200" b="1" i="0" kern="1200" dirty="0" smtClean="0">
                <a:solidFill>
                  <a:schemeClr val="tx1"/>
                </a:solidFill>
                <a:effectLst/>
                <a:latin typeface="+mn-lt"/>
                <a:ea typeface="+mn-ea"/>
                <a:cs typeface="+mn-cs"/>
              </a:rPr>
              <a:t>dependencia: </a:t>
            </a:r>
            <a:r>
              <a:rPr lang="es-ES" sz="1200" b="0" i="0" kern="1200" dirty="0" smtClean="0">
                <a:solidFill>
                  <a:schemeClr val="tx1"/>
                </a:solidFill>
                <a:effectLst/>
                <a:latin typeface="+mn-lt"/>
                <a:ea typeface="+mn-ea"/>
                <a:cs typeface="+mn-cs"/>
              </a:rPr>
              <a:t>Como clientes que por su volumen de compras son considerados especiales, los empleados y sus familias.</a:t>
            </a:r>
          </a:p>
          <a:p>
            <a:pPr marL="171450" indent="-171450">
              <a:buFont typeface="Arial" panose="020B0604020202020204" pitchFamily="34" charset="0"/>
              <a:buChar char="•"/>
            </a:pPr>
            <a:r>
              <a:rPr lang="es-ES" sz="1200" b="0" i="0" kern="1200" dirty="0" smtClean="0">
                <a:solidFill>
                  <a:schemeClr val="tx1"/>
                </a:solidFill>
                <a:effectLst/>
                <a:latin typeface="+mn-lt"/>
                <a:ea typeface="+mn-ea"/>
                <a:cs typeface="+mn-cs"/>
              </a:rPr>
              <a:t>Por </a:t>
            </a:r>
            <a:r>
              <a:rPr lang="es-ES" sz="1200" b="1" i="0" kern="1200" dirty="0" smtClean="0">
                <a:solidFill>
                  <a:schemeClr val="tx1"/>
                </a:solidFill>
                <a:effectLst/>
                <a:latin typeface="+mn-lt"/>
                <a:ea typeface="+mn-ea"/>
                <a:cs typeface="+mn-cs"/>
              </a:rPr>
              <a:t>representación: </a:t>
            </a:r>
            <a:r>
              <a:rPr lang="es-ES" sz="1200" b="0" i="0" kern="1200" dirty="0" smtClean="0">
                <a:solidFill>
                  <a:schemeClr val="tx1"/>
                </a:solidFill>
                <a:effectLst/>
                <a:latin typeface="+mn-lt"/>
                <a:ea typeface="+mn-ea"/>
                <a:cs typeface="+mn-cs"/>
              </a:rPr>
              <a:t>Como líderes de comunidades, líderes sindicales, representantes de organizaciones, entre otros.</a:t>
            </a:r>
          </a:p>
          <a:p>
            <a:endParaRPr lang="es-ES" dirty="0" smtClean="0"/>
          </a:p>
          <a:p>
            <a:r>
              <a:rPr lang="es-ES" sz="1200" b="1" i="0" kern="1200" dirty="0" smtClean="0">
                <a:solidFill>
                  <a:schemeClr val="tx1"/>
                </a:solidFill>
                <a:effectLst/>
                <a:latin typeface="+mn-lt"/>
                <a:ea typeface="+mn-ea"/>
                <a:cs typeface="+mn-cs"/>
              </a:rPr>
              <a:t>¿Qué beneficios trae la relación con grupos de interés?</a:t>
            </a:r>
            <a:endParaRPr lang="es-ES" sz="1200" b="0" i="0" kern="1200" dirty="0" smtClean="0">
              <a:solidFill>
                <a:schemeClr val="tx1"/>
              </a:solidFill>
              <a:effectLst/>
              <a:latin typeface="+mn-lt"/>
              <a:ea typeface="+mn-ea"/>
              <a:cs typeface="+mn-cs"/>
            </a:endParaRPr>
          </a:p>
          <a:p>
            <a:r>
              <a:rPr lang="es-ES" sz="1200" b="0" i="0" kern="1200" dirty="0" smtClean="0">
                <a:solidFill>
                  <a:schemeClr val="tx1"/>
                </a:solidFill>
                <a:effectLst/>
                <a:latin typeface="+mn-lt"/>
                <a:ea typeface="+mn-ea"/>
                <a:cs typeface="+mn-cs"/>
              </a:rPr>
              <a:t>Una relación efectiva, estratégica y alineada sirve para:</a:t>
            </a:r>
          </a:p>
          <a:p>
            <a:pPr marL="171450" indent="-171450">
              <a:buFont typeface="Arial" panose="020B0604020202020204" pitchFamily="34" charset="0"/>
              <a:buChar char="•"/>
            </a:pPr>
            <a:r>
              <a:rPr lang="es-ES" sz="1200" b="0" i="0" kern="1200" dirty="0" smtClean="0">
                <a:solidFill>
                  <a:schemeClr val="tx1"/>
                </a:solidFill>
                <a:effectLst/>
                <a:latin typeface="+mn-lt"/>
                <a:ea typeface="+mn-ea"/>
                <a:cs typeface="+mn-cs"/>
              </a:rPr>
              <a:t>Permitir que las empresas aprendan de sus grupos de interés lo que genera mejoras de producto y proceso.</a:t>
            </a:r>
          </a:p>
          <a:p>
            <a:pPr marL="171450" indent="-171450">
              <a:buFont typeface="Arial" panose="020B0604020202020204" pitchFamily="34" charset="0"/>
              <a:buChar char="•"/>
            </a:pPr>
            <a:r>
              <a:rPr lang="es-ES" sz="1200" b="0" i="0" kern="1200" dirty="0" smtClean="0">
                <a:solidFill>
                  <a:schemeClr val="tx1"/>
                </a:solidFill>
                <a:effectLst/>
                <a:latin typeface="+mn-lt"/>
                <a:ea typeface="+mn-ea"/>
                <a:cs typeface="+mn-cs"/>
              </a:rPr>
              <a:t>Desarrollar la confianza entre una empresa y sus grupos de interés.</a:t>
            </a:r>
          </a:p>
          <a:p>
            <a:pPr marL="171450" indent="-171450">
              <a:buFont typeface="Arial" panose="020B0604020202020204" pitchFamily="34" charset="0"/>
              <a:buChar char="•"/>
            </a:pPr>
            <a:r>
              <a:rPr lang="es-ES" sz="1200" b="0" i="0" kern="1200" dirty="0" smtClean="0">
                <a:solidFill>
                  <a:schemeClr val="tx1"/>
                </a:solidFill>
                <a:effectLst/>
                <a:latin typeface="+mn-lt"/>
                <a:ea typeface="+mn-ea"/>
                <a:cs typeface="+mn-cs"/>
              </a:rPr>
              <a:t>Permitir la combinación de recursos que resuelvan los problemas y alcances objetivos que las organizaciones no pueden lograr de forma independiente.</a:t>
            </a:r>
          </a:p>
          <a:p>
            <a:pPr marL="171450" indent="-171450">
              <a:buFont typeface="Arial" panose="020B0604020202020204" pitchFamily="34" charset="0"/>
              <a:buChar char="•"/>
            </a:pPr>
            <a:r>
              <a:rPr lang="es-ES" sz="1200" b="0" i="0" kern="1200" dirty="0" smtClean="0">
                <a:solidFill>
                  <a:schemeClr val="tx1"/>
                </a:solidFill>
                <a:effectLst/>
                <a:latin typeface="+mn-lt"/>
                <a:ea typeface="+mn-ea"/>
                <a:cs typeface="+mn-cs"/>
              </a:rPr>
              <a:t>Fortalecer la capacidad para evaluar y gestionar riesgos.</a:t>
            </a:r>
          </a:p>
          <a:p>
            <a:pPr marL="171450" indent="-171450">
              <a:buFont typeface="Arial" panose="020B0604020202020204" pitchFamily="34" charset="0"/>
              <a:buChar char="•"/>
            </a:pPr>
            <a:r>
              <a:rPr lang="es-ES" sz="1200" b="0" i="0" kern="1200" dirty="0" smtClean="0">
                <a:solidFill>
                  <a:schemeClr val="tx1"/>
                </a:solidFill>
                <a:effectLst/>
                <a:latin typeface="+mn-lt"/>
                <a:ea typeface="+mn-ea"/>
                <a:cs typeface="+mn-cs"/>
              </a:rPr>
              <a:t>Aprender sobre productos y servicios.</a:t>
            </a:r>
          </a:p>
          <a:p>
            <a:pPr marL="171450" indent="-171450">
              <a:buFont typeface="Arial" panose="020B0604020202020204" pitchFamily="34" charset="0"/>
              <a:buChar char="•"/>
            </a:pPr>
            <a:r>
              <a:rPr lang="es-ES" sz="1200" b="0" i="0" kern="1200" dirty="0" smtClean="0">
                <a:solidFill>
                  <a:schemeClr val="tx1"/>
                </a:solidFill>
                <a:effectLst/>
                <a:latin typeface="+mn-lt"/>
                <a:ea typeface="+mn-ea"/>
                <a:cs typeface="+mn-cs"/>
              </a:rPr>
              <a:t>Mejorar selección y nivel de retención de los empleados.</a:t>
            </a:r>
          </a:p>
          <a:p>
            <a:pPr marL="171450" indent="-171450">
              <a:buFont typeface="Arial" panose="020B0604020202020204" pitchFamily="34" charset="0"/>
              <a:buChar char="•"/>
            </a:pPr>
            <a:r>
              <a:rPr lang="es-ES" sz="1200" b="0" i="0" kern="1200" dirty="0" smtClean="0">
                <a:solidFill>
                  <a:schemeClr val="tx1"/>
                </a:solidFill>
                <a:effectLst/>
                <a:latin typeface="+mn-lt"/>
                <a:ea typeface="+mn-ea"/>
                <a:cs typeface="+mn-cs"/>
              </a:rPr>
              <a:t>Aprendizaje y experiencias de fuentes no tradicionales.</a:t>
            </a:r>
          </a:p>
          <a:p>
            <a:endParaRPr lang="es-ES" dirty="0"/>
          </a:p>
        </p:txBody>
      </p:sp>
    </p:spTree>
    <p:extLst>
      <p:ext uri="{BB962C8B-B14F-4D97-AF65-F5344CB8AC3E}">
        <p14:creationId xmlns:p14="http://schemas.microsoft.com/office/powerpoint/2010/main" val="19997881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i="1" dirty="0" smtClean="0">
                <a:solidFill>
                  <a:srgbClr val="0070C0"/>
                </a:solidFill>
              </a:rPr>
              <a:t>Relación (confianza, apertura y Frecuencia- )</a:t>
            </a:r>
          </a:p>
          <a:p>
            <a:r>
              <a:rPr lang="es-ES" i="1" dirty="0" smtClean="0">
                <a:solidFill>
                  <a:srgbClr val="0070C0"/>
                </a:solidFill>
              </a:rPr>
              <a:t>Nivel de acuerdo (beneficios y actividades)</a:t>
            </a:r>
          </a:p>
          <a:p>
            <a:endParaRPr lang="es-ES" i="1" dirty="0" smtClean="0">
              <a:solidFill>
                <a:srgbClr val="0070C0"/>
              </a:solidFill>
            </a:endParaRPr>
          </a:p>
          <a:p>
            <a:r>
              <a:rPr lang="es-ES" i="1" dirty="0" smtClean="0">
                <a:solidFill>
                  <a:srgbClr val="0070C0"/>
                </a:solidFill>
              </a:rPr>
              <a:t>Influenciar a los Interesados </a:t>
            </a:r>
            <a:r>
              <a:rPr lang="es-ES" dirty="0" smtClean="0"/>
              <a:t>requiere:</a:t>
            </a:r>
          </a:p>
          <a:p>
            <a:pPr marL="171450" lvl="0" indent="-171450">
              <a:buFont typeface="Arial" panose="020B0604020202020204" pitchFamily="34" charset="0"/>
              <a:buChar char="•"/>
            </a:pPr>
            <a:r>
              <a:rPr lang="es-ES" b="1" i="0" dirty="0" smtClean="0">
                <a:solidFill>
                  <a:srgbClr val="0070C0"/>
                </a:solidFill>
              </a:rPr>
              <a:t>Foco</a:t>
            </a:r>
            <a:r>
              <a:rPr lang="es-ES" i="0" dirty="0" smtClean="0"/>
              <a:t>. Evaluar sus prioridades y centrar su objetivo.</a:t>
            </a:r>
          </a:p>
          <a:p>
            <a:pPr marL="171450" lvl="0" indent="-171450">
              <a:buFont typeface="Arial" panose="020B0604020202020204" pitchFamily="34" charset="0"/>
              <a:buChar char="•"/>
            </a:pPr>
            <a:r>
              <a:rPr lang="es-ES" b="1" i="0" dirty="0" smtClean="0">
                <a:solidFill>
                  <a:srgbClr val="0070C0"/>
                </a:solidFill>
              </a:rPr>
              <a:t>Identificar</a:t>
            </a:r>
            <a:r>
              <a:rPr lang="es-ES" i="0" dirty="0" smtClean="0"/>
              <a:t>. Qué interesados pueden tener el mayor impacto.</a:t>
            </a:r>
          </a:p>
          <a:p>
            <a:pPr marL="171450" lvl="0" indent="-171450">
              <a:buFont typeface="Arial" panose="020B0604020202020204" pitchFamily="34" charset="0"/>
              <a:buChar char="•"/>
            </a:pPr>
            <a:r>
              <a:rPr lang="es-ES" b="1" i="0" dirty="0" smtClean="0">
                <a:solidFill>
                  <a:srgbClr val="0070C0"/>
                </a:solidFill>
              </a:rPr>
              <a:t>Analizar</a:t>
            </a:r>
            <a:r>
              <a:rPr lang="es-ES" i="0" dirty="0" smtClean="0"/>
              <a:t>. Mapear la posición de cada actor</a:t>
            </a:r>
          </a:p>
          <a:p>
            <a:pPr marL="171450" lvl="0" indent="-171450">
              <a:buFont typeface="Arial" panose="020B0604020202020204" pitchFamily="34" charset="0"/>
              <a:buChar char="•"/>
            </a:pPr>
            <a:r>
              <a:rPr lang="es-ES" b="1" i="0" dirty="0" smtClean="0">
                <a:solidFill>
                  <a:srgbClr val="0070C0"/>
                </a:solidFill>
              </a:rPr>
              <a:t>Planear</a:t>
            </a:r>
            <a:r>
              <a:rPr lang="es-ES" i="0" dirty="0" smtClean="0"/>
              <a:t>. Decida estrategia para aumentar la “</a:t>
            </a:r>
            <a:r>
              <a:rPr lang="es-ES" i="0" dirty="0" err="1" smtClean="0"/>
              <a:t>buy</a:t>
            </a:r>
            <a:r>
              <a:rPr lang="es-ES" i="0" dirty="0" smtClean="0"/>
              <a:t>-in".</a:t>
            </a:r>
          </a:p>
          <a:p>
            <a:pPr marL="171450" lvl="0" indent="-171450">
              <a:buFont typeface="Arial" panose="020B0604020202020204" pitchFamily="34" charset="0"/>
              <a:buChar char="•"/>
            </a:pPr>
            <a:r>
              <a:rPr lang="es-ES" b="1" i="0" dirty="0" smtClean="0">
                <a:solidFill>
                  <a:srgbClr val="0070C0"/>
                </a:solidFill>
              </a:rPr>
              <a:t>Comprometer</a:t>
            </a:r>
            <a:r>
              <a:rPr lang="es-ES" i="0" dirty="0" smtClean="0"/>
              <a:t>. Adaptar enfoque - influir en grupos interés.</a:t>
            </a:r>
          </a:p>
          <a:p>
            <a:pPr marL="171450" lvl="0" indent="-171450">
              <a:buFont typeface="Arial" panose="020B0604020202020204" pitchFamily="34" charset="0"/>
              <a:buChar char="•"/>
            </a:pPr>
            <a:r>
              <a:rPr lang="es-ES" b="1" i="0" dirty="0" smtClean="0">
                <a:solidFill>
                  <a:srgbClr val="0070C0"/>
                </a:solidFill>
              </a:rPr>
              <a:t>Mantener</a:t>
            </a:r>
            <a:r>
              <a:rPr lang="es-ES" i="0" dirty="0" smtClean="0"/>
              <a:t>. Mantener el impulso con revisiones periódicas.</a:t>
            </a:r>
          </a:p>
          <a:p>
            <a:pPr lvl="1"/>
            <a:endParaRPr lang="es-ES" dirty="0" smtClean="0"/>
          </a:p>
          <a:p>
            <a:endParaRPr lang="es-ES" dirty="0"/>
          </a:p>
        </p:txBody>
      </p:sp>
    </p:spTree>
    <p:extLst>
      <p:ext uri="{BB962C8B-B14F-4D97-AF65-F5344CB8AC3E}">
        <p14:creationId xmlns:p14="http://schemas.microsoft.com/office/powerpoint/2010/main" val="22788177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Tree>
    <p:extLst>
      <p:ext uri="{BB962C8B-B14F-4D97-AF65-F5344CB8AC3E}">
        <p14:creationId xmlns:p14="http://schemas.microsoft.com/office/powerpoint/2010/main" val="143442616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Tree>
    <p:extLst>
      <p:ext uri="{BB962C8B-B14F-4D97-AF65-F5344CB8AC3E}">
        <p14:creationId xmlns:p14="http://schemas.microsoft.com/office/powerpoint/2010/main" val="269482475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Diagrama que muestra los pasos extremo a extremo que sigue el cliente al relacionarse con la organización.</a:t>
            </a:r>
          </a:p>
          <a:p>
            <a:pPr marL="171450" indent="-171450">
              <a:buFont typeface="Arial" panose="020B0604020202020204" pitchFamily="34" charset="0"/>
              <a:buChar char="•"/>
            </a:pPr>
            <a:r>
              <a:rPr lang="es-ES" i="1" dirty="0" smtClean="0">
                <a:solidFill>
                  <a:srgbClr val="0070C0"/>
                </a:solidFill>
              </a:rPr>
              <a:t>Entender y rediseñar la experiencia de nuestros clientes</a:t>
            </a:r>
            <a:r>
              <a:rPr lang="es-ES" dirty="0" smtClean="0"/>
              <a:t>.</a:t>
            </a:r>
          </a:p>
          <a:p>
            <a:pPr marL="171450" indent="-171450">
              <a:buFont typeface="Arial" panose="020B0604020202020204" pitchFamily="34" charset="0"/>
              <a:buChar char="•"/>
            </a:pPr>
            <a:r>
              <a:rPr lang="es-ES" i="1" dirty="0" smtClean="0">
                <a:solidFill>
                  <a:srgbClr val="0070C0"/>
                </a:solidFill>
              </a:rPr>
              <a:t>Alinear la visión externa y la interna</a:t>
            </a:r>
            <a:r>
              <a:rPr lang="es-ES" dirty="0" smtClean="0"/>
              <a:t>: Analizar la cooperación de procesos de soporte, nos ayudará a crear un ciclo de experiencia más natural.</a:t>
            </a:r>
          </a:p>
          <a:p>
            <a:pPr marL="0" indent="0">
              <a:buFont typeface="Arial" panose="020B0604020202020204" pitchFamily="34" charset="0"/>
              <a:buNone/>
            </a:pPr>
            <a:endParaRPr lang="es-ES" dirty="0" smtClean="0"/>
          </a:p>
          <a:p>
            <a:r>
              <a:rPr lang="es-ES" b="1" i="0" dirty="0" smtClean="0">
                <a:solidFill>
                  <a:srgbClr val="0070C0"/>
                </a:solidFill>
              </a:rPr>
              <a:t>¿Cómo diseñarlo?</a:t>
            </a:r>
          </a:p>
          <a:p>
            <a:pPr marL="171450" lvl="0" indent="-171450">
              <a:buFont typeface="Arial" panose="020B0604020202020204" pitchFamily="34" charset="0"/>
              <a:buChar char="•"/>
            </a:pPr>
            <a:r>
              <a:rPr lang="es-ES" i="1" dirty="0" smtClean="0">
                <a:solidFill>
                  <a:srgbClr val="0070C0"/>
                </a:solidFill>
              </a:rPr>
              <a:t>(1) </a:t>
            </a:r>
            <a:r>
              <a:rPr lang="es-ES" b="1" i="1" dirty="0" smtClean="0">
                <a:solidFill>
                  <a:srgbClr val="0070C0"/>
                </a:solidFill>
              </a:rPr>
              <a:t>Identificar al cliente</a:t>
            </a:r>
            <a:r>
              <a:rPr lang="es-ES" i="1" dirty="0" smtClean="0">
                <a:solidFill>
                  <a:srgbClr val="0070C0"/>
                </a:solidFill>
              </a:rPr>
              <a:t>. </a:t>
            </a:r>
            <a:r>
              <a:rPr lang="es-ES" dirty="0" smtClean="0"/>
              <a:t>“meterse en los zapatos” del cliente es precisamente saber de qué cliente estamos hablando. (¿Quién es? ¿A qué se dedica? ¿Dónde está ubicado?).</a:t>
            </a:r>
          </a:p>
          <a:p>
            <a:pPr marL="171450" lvl="0" indent="-171450">
              <a:buFont typeface="Arial" panose="020B0604020202020204" pitchFamily="34" charset="0"/>
              <a:buChar char="•"/>
            </a:pPr>
            <a:r>
              <a:rPr lang="es-ES" i="1" dirty="0" smtClean="0">
                <a:solidFill>
                  <a:srgbClr val="0070C0"/>
                </a:solidFill>
              </a:rPr>
              <a:t>(2) </a:t>
            </a:r>
            <a:r>
              <a:rPr lang="es-ES" b="1" i="1" dirty="0" smtClean="0">
                <a:solidFill>
                  <a:srgbClr val="0070C0"/>
                </a:solidFill>
              </a:rPr>
              <a:t>Comprender las fases de la relación</a:t>
            </a:r>
            <a:r>
              <a:rPr lang="es-ES" i="1" dirty="0" smtClean="0">
                <a:solidFill>
                  <a:srgbClr val="0070C0"/>
                </a:solidFill>
              </a:rPr>
              <a:t>. </a:t>
            </a:r>
            <a:r>
              <a:rPr lang="es-ES" dirty="0" smtClean="0"/>
              <a:t>Debemos saber primero desde su punto de vista que fases comprende la interacción con nuestro producto o servicio. Lo más importante en este  punto es olvidar nuestros procesos y comprender las fases que el cliente percibe. Las fases que el cliente percibe, son habitualmente: Conectar y atraer al cliente; Orientarlo; Interacción; Expandir y retener; Referenciar</a:t>
            </a:r>
          </a:p>
          <a:p>
            <a:pPr marL="171450" lvl="0" indent="-171450">
              <a:buFont typeface="Arial" panose="020B0604020202020204" pitchFamily="34" charset="0"/>
              <a:buChar char="•"/>
            </a:pPr>
            <a:r>
              <a:rPr lang="es-ES" i="1" dirty="0" smtClean="0">
                <a:solidFill>
                  <a:srgbClr val="0070C0"/>
                </a:solidFill>
              </a:rPr>
              <a:t>(3) </a:t>
            </a:r>
            <a:r>
              <a:rPr lang="es-ES" b="1" i="1" dirty="0" smtClean="0">
                <a:solidFill>
                  <a:srgbClr val="0070C0"/>
                </a:solidFill>
              </a:rPr>
              <a:t>Identificar sus motivaciones y dudas</a:t>
            </a:r>
            <a:r>
              <a:rPr lang="es-ES" i="1" dirty="0" smtClean="0">
                <a:solidFill>
                  <a:srgbClr val="0070C0"/>
                </a:solidFill>
              </a:rPr>
              <a:t>. </a:t>
            </a:r>
            <a:r>
              <a:rPr lang="es-ES" dirty="0" smtClean="0"/>
              <a:t>Debemos averiguar las motivaciones del cliente (qué es lo que espera y por qué) y dudas. ¿Cómo se siente? ¿Qué temores y dudas pueden tener o percibir el cliente? ¿Por qué se siente así? Revelan que oportunidades.</a:t>
            </a:r>
          </a:p>
          <a:p>
            <a:pPr marL="171450" lvl="0" indent="-171450">
              <a:buFont typeface="Arial" panose="020B0604020202020204" pitchFamily="34" charset="0"/>
              <a:buChar char="•"/>
            </a:pPr>
            <a:r>
              <a:rPr lang="es-ES" i="1" dirty="0" smtClean="0">
                <a:solidFill>
                  <a:srgbClr val="0070C0"/>
                </a:solidFill>
              </a:rPr>
              <a:t>(4) </a:t>
            </a:r>
            <a:r>
              <a:rPr lang="es-ES" b="1" i="1" dirty="0" smtClean="0">
                <a:solidFill>
                  <a:srgbClr val="0070C0"/>
                </a:solidFill>
              </a:rPr>
              <a:t>Mapear los puntos de contacto</a:t>
            </a:r>
            <a:r>
              <a:rPr lang="es-ES" i="1" dirty="0" smtClean="0">
                <a:solidFill>
                  <a:srgbClr val="0070C0"/>
                </a:solidFill>
              </a:rPr>
              <a:t>. </a:t>
            </a:r>
            <a:r>
              <a:rPr lang="es-ES" dirty="0" smtClean="0"/>
              <a:t>Los puntos en los cuales se interactúa con él: Medio por el que se produce; Emoción que sufre el cliente (positivos y negativos)</a:t>
            </a:r>
          </a:p>
          <a:p>
            <a:pPr marL="171450" lvl="0" indent="-171450">
              <a:buFont typeface="Arial" panose="020B0604020202020204" pitchFamily="34" charset="0"/>
              <a:buChar char="•"/>
            </a:pPr>
            <a:r>
              <a:rPr lang="es-ES" i="1" dirty="0" smtClean="0">
                <a:solidFill>
                  <a:srgbClr val="0070C0"/>
                </a:solidFill>
              </a:rPr>
              <a:t>(5) </a:t>
            </a:r>
            <a:r>
              <a:rPr lang="es-ES" b="1" i="1" dirty="0" smtClean="0">
                <a:solidFill>
                  <a:srgbClr val="0070C0"/>
                </a:solidFill>
              </a:rPr>
              <a:t>Evaluar los momentos clave y sus métricas</a:t>
            </a:r>
            <a:r>
              <a:rPr lang="es-ES" i="1" dirty="0" smtClean="0">
                <a:solidFill>
                  <a:srgbClr val="0070C0"/>
                </a:solidFill>
              </a:rPr>
              <a:t>.  </a:t>
            </a:r>
            <a:r>
              <a:rPr lang="es-ES" dirty="0" smtClean="0"/>
              <a:t>Durante algunos de esos puntos de contacto se van a producir “momentos clave” y son puntos determinantes a la hora de que el cliente decida pasar a la siguiente fase. Es importante conocerlos y crear métricas que nos permitan identificarlos, medirlos y mejorarlos.</a:t>
            </a:r>
          </a:p>
          <a:p>
            <a:pPr marL="171450" lvl="0" indent="-171450">
              <a:buFont typeface="Arial" panose="020B0604020202020204" pitchFamily="34" charset="0"/>
              <a:buChar char="•"/>
            </a:pPr>
            <a:r>
              <a:rPr lang="es-ES" i="1" dirty="0" smtClean="0">
                <a:solidFill>
                  <a:srgbClr val="0070C0"/>
                </a:solidFill>
              </a:rPr>
              <a:t>(6) </a:t>
            </a:r>
            <a:r>
              <a:rPr lang="es-ES" b="1" i="1" dirty="0" smtClean="0">
                <a:solidFill>
                  <a:srgbClr val="0070C0"/>
                </a:solidFill>
              </a:rPr>
              <a:t>Añadir los procesos internos de nuestra organización</a:t>
            </a:r>
            <a:r>
              <a:rPr lang="es-ES" i="1" dirty="0" smtClean="0">
                <a:solidFill>
                  <a:srgbClr val="0070C0"/>
                </a:solidFill>
              </a:rPr>
              <a:t>. </a:t>
            </a:r>
            <a:r>
              <a:rPr lang="es-ES" dirty="0" smtClean="0"/>
              <a:t>Opcionalmente, añadir en cada uno de sus puntos de interacción los procesos internos nos puede ayudar a detectar ineficiencias, problemas de coordinación…etc.</a:t>
            </a:r>
          </a:p>
          <a:p>
            <a:pPr marL="171450" lvl="0" indent="-171450">
              <a:buFont typeface="Arial" panose="020B0604020202020204" pitchFamily="34" charset="0"/>
              <a:buChar char="•"/>
            </a:pPr>
            <a:r>
              <a:rPr lang="es-ES" i="1" dirty="0" smtClean="0">
                <a:solidFill>
                  <a:srgbClr val="0070C0"/>
                </a:solidFill>
              </a:rPr>
              <a:t>(7) </a:t>
            </a:r>
            <a:r>
              <a:rPr lang="es-ES" b="1" i="1" dirty="0" smtClean="0">
                <a:solidFill>
                  <a:srgbClr val="0070C0"/>
                </a:solidFill>
              </a:rPr>
              <a:t>Entender sus “dolores” e identificar las oportunidades</a:t>
            </a:r>
            <a:r>
              <a:rPr lang="es-ES" i="1" dirty="0" smtClean="0">
                <a:solidFill>
                  <a:srgbClr val="0070C0"/>
                </a:solidFill>
              </a:rPr>
              <a:t>. </a:t>
            </a:r>
            <a:r>
              <a:rPr lang="es-ES" dirty="0" smtClean="0"/>
              <a:t>Debemos comprender cómo se siente el cliente en cada momento y sobre todo, qué le molesta o incomoda de cada uno de los puntos de contacto, ya que cada dolor es una estupenda ocasión para rediseñar y mejorar enormemente su experiencia como cliente.</a:t>
            </a:r>
          </a:p>
          <a:p>
            <a:endParaRPr lang="es-ES" dirty="0"/>
          </a:p>
        </p:txBody>
      </p:sp>
    </p:spTree>
    <p:extLst>
      <p:ext uri="{BB962C8B-B14F-4D97-AF65-F5344CB8AC3E}">
        <p14:creationId xmlns:p14="http://schemas.microsoft.com/office/powerpoint/2010/main" val="42180687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Tree>
    <p:extLst>
      <p:ext uri="{BB962C8B-B14F-4D97-AF65-F5344CB8AC3E}">
        <p14:creationId xmlns:p14="http://schemas.microsoft.com/office/powerpoint/2010/main" val="354665971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Tree>
    <p:extLst>
      <p:ext uri="{BB962C8B-B14F-4D97-AF65-F5344CB8AC3E}">
        <p14:creationId xmlns:p14="http://schemas.microsoft.com/office/powerpoint/2010/main" val="76458707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Tree>
    <p:extLst>
      <p:ext uri="{BB962C8B-B14F-4D97-AF65-F5344CB8AC3E}">
        <p14:creationId xmlns:p14="http://schemas.microsoft.com/office/powerpoint/2010/main" val="41560281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7A1335FD-43EC-4731-9BA0-AF1368B0BFF4}" type="slidenum">
              <a:rPr lang="es-ES" smtClean="0"/>
              <a:pPr/>
              <a:t>2</a:t>
            </a:fld>
            <a:endParaRPr lang="es-ES" dirty="0"/>
          </a:p>
        </p:txBody>
      </p:sp>
    </p:spTree>
    <p:extLst>
      <p:ext uri="{BB962C8B-B14F-4D97-AF65-F5344CB8AC3E}">
        <p14:creationId xmlns:p14="http://schemas.microsoft.com/office/powerpoint/2010/main" val="229240460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Tree>
    <p:extLst>
      <p:ext uri="{BB962C8B-B14F-4D97-AF65-F5344CB8AC3E}">
        <p14:creationId xmlns:p14="http://schemas.microsoft.com/office/powerpoint/2010/main" val="394939936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Teniendo en cuenta todo lo anterior podemos definir el Producto Mínimo Viable como:</a:t>
            </a:r>
          </a:p>
          <a:p>
            <a:pPr marL="171450" lvl="0" indent="-171450">
              <a:buFont typeface="Arial" panose="020B0604020202020204" pitchFamily="34" charset="0"/>
              <a:buChar char="•"/>
            </a:pPr>
            <a:r>
              <a:rPr lang="es-ES" dirty="0" smtClean="0"/>
              <a:t>El producto mas </a:t>
            </a:r>
            <a:r>
              <a:rPr lang="es-ES" i="1" dirty="0" smtClean="0">
                <a:solidFill>
                  <a:srgbClr val="0070C0"/>
                </a:solidFill>
              </a:rPr>
              <a:t>rápido y barato</a:t>
            </a:r>
            <a:r>
              <a:rPr lang="es-ES" dirty="0" smtClean="0"/>
              <a:t> que puedas construir.</a:t>
            </a:r>
          </a:p>
          <a:p>
            <a:pPr marL="171450" lvl="0" indent="-171450">
              <a:buFont typeface="Arial" panose="020B0604020202020204" pitchFamily="34" charset="0"/>
              <a:buChar char="•"/>
            </a:pPr>
            <a:r>
              <a:rPr lang="es-ES" dirty="0" smtClean="0"/>
              <a:t>Para llevarlo a los clientes </a:t>
            </a:r>
            <a:r>
              <a:rPr lang="es-ES" i="1" dirty="0" smtClean="0">
                <a:solidFill>
                  <a:srgbClr val="0070C0"/>
                </a:solidFill>
              </a:rPr>
              <a:t>rápidamente</a:t>
            </a:r>
            <a:r>
              <a:rPr lang="es-ES" dirty="0" smtClean="0"/>
              <a:t>.</a:t>
            </a:r>
          </a:p>
          <a:p>
            <a:pPr marL="171450" lvl="0" indent="-171450">
              <a:buFont typeface="Arial" panose="020B0604020202020204" pitchFamily="34" charset="0"/>
              <a:buChar char="•"/>
            </a:pPr>
            <a:r>
              <a:rPr lang="es-ES" dirty="0" smtClean="0"/>
              <a:t>Para que puedas </a:t>
            </a:r>
            <a:r>
              <a:rPr lang="es-ES" i="1" dirty="0" smtClean="0">
                <a:solidFill>
                  <a:srgbClr val="0070C0"/>
                </a:solidFill>
              </a:rPr>
              <a:t>observar y medir</a:t>
            </a:r>
            <a:r>
              <a:rPr lang="es-ES" dirty="0" smtClean="0"/>
              <a:t> los resultados.</a:t>
            </a:r>
          </a:p>
          <a:p>
            <a:pPr marL="171450" lvl="0" indent="-171450">
              <a:buFont typeface="Arial" panose="020B0604020202020204" pitchFamily="34" charset="0"/>
              <a:buChar char="•"/>
            </a:pPr>
            <a:r>
              <a:rPr lang="es-ES" dirty="0" smtClean="0"/>
              <a:t>Y para hacer de tus productos algo que los clientes </a:t>
            </a:r>
            <a:r>
              <a:rPr lang="es-ES" i="1" dirty="0" smtClean="0">
                <a:solidFill>
                  <a:srgbClr val="0070C0"/>
                </a:solidFill>
              </a:rPr>
              <a:t>quieran, necesiten y deseen</a:t>
            </a:r>
            <a:r>
              <a:rPr lang="es-ES" dirty="0" smtClean="0"/>
              <a:t> comprar.</a:t>
            </a:r>
          </a:p>
          <a:p>
            <a:r>
              <a:rPr lang="es-ES" dirty="0" smtClean="0"/>
              <a:t>Considerar:  </a:t>
            </a:r>
            <a:r>
              <a:rPr lang="es-ES" i="1" dirty="0" smtClean="0">
                <a:solidFill>
                  <a:srgbClr val="0070C0"/>
                </a:solidFill>
              </a:rPr>
              <a:t>Fiabilidad</a:t>
            </a:r>
            <a:r>
              <a:rPr lang="es-ES" dirty="0" smtClean="0"/>
              <a:t> (similitud producto final) y </a:t>
            </a:r>
            <a:r>
              <a:rPr lang="es-ES" i="1" dirty="0" smtClean="0">
                <a:solidFill>
                  <a:srgbClr val="0070C0"/>
                </a:solidFill>
              </a:rPr>
              <a:t>Alcance</a:t>
            </a:r>
            <a:r>
              <a:rPr lang="es-ES" dirty="0" smtClean="0"/>
              <a:t> (a cuántas personas llegar).</a:t>
            </a:r>
          </a:p>
          <a:p>
            <a:endParaRPr lang="es-ES" dirty="0" smtClean="0"/>
          </a:p>
          <a:p>
            <a:r>
              <a:rPr lang="es-ES" b="1" dirty="0" smtClean="0"/>
              <a:t>Prototipo vs MPV. Complementarios y diferentes</a:t>
            </a:r>
            <a:r>
              <a:rPr lang="es-ES" dirty="0" smtClean="0"/>
              <a:t>.</a:t>
            </a:r>
          </a:p>
          <a:p>
            <a:pPr marL="171450" lvl="0" indent="-171450">
              <a:buFont typeface="Arial" panose="020B0604020202020204" pitchFamily="34" charset="0"/>
              <a:buChar char="•"/>
            </a:pPr>
            <a:r>
              <a:rPr lang="es-ES" i="1" dirty="0" smtClean="0">
                <a:solidFill>
                  <a:srgbClr val="0070C0"/>
                </a:solidFill>
              </a:rPr>
              <a:t>“Con o sin” modelo de negocio / solución</a:t>
            </a:r>
            <a:r>
              <a:rPr lang="es-ES" dirty="0" smtClean="0"/>
              <a:t>. Un prototipo se centra en el producto o servicio, el MPV se centra en contrastar aspectos específicos del modelo.</a:t>
            </a:r>
          </a:p>
          <a:p>
            <a:pPr marL="171450" lvl="0" indent="-171450">
              <a:buFont typeface="Arial" panose="020B0604020202020204" pitchFamily="34" charset="0"/>
              <a:buChar char="•"/>
            </a:pPr>
            <a:r>
              <a:rPr lang="es-ES" i="1" dirty="0" smtClean="0">
                <a:solidFill>
                  <a:srgbClr val="0070C0"/>
                </a:solidFill>
              </a:rPr>
              <a:t>Desarrollo de producto - Desarrollo de cliente</a:t>
            </a:r>
            <a:r>
              <a:rPr lang="es-ES" dirty="0" smtClean="0"/>
              <a:t>. Podemos decir que el prototipo trabaja sobre el Desarrollo de Producto y el MPV sobre el Desarrollo de Cliente.</a:t>
            </a:r>
          </a:p>
          <a:p>
            <a:pPr marL="171450" lvl="0" indent="-171450">
              <a:buFont typeface="Arial" panose="020B0604020202020204" pitchFamily="34" charset="0"/>
              <a:buChar char="•"/>
            </a:pPr>
            <a:r>
              <a:rPr lang="es-ES" i="1" dirty="0" smtClean="0">
                <a:solidFill>
                  <a:srgbClr val="0070C0"/>
                </a:solidFill>
              </a:rPr>
              <a:t>Experimentación</a:t>
            </a:r>
            <a:r>
              <a:rPr lang="es-ES" dirty="0" smtClean="0"/>
              <a:t>. Un prototipo es un elemento de prueba de aspectos del producto, el  MPV genera prototipos orientados a los objetivos del experimento, más allá a de los aspectos físicos y funcionales del propio producto.</a:t>
            </a:r>
          </a:p>
          <a:p>
            <a:pPr marL="171450" lvl="0" indent="-171450">
              <a:buFont typeface="Arial" panose="020B0604020202020204" pitchFamily="34" charset="0"/>
              <a:buChar char="•"/>
            </a:pPr>
            <a:endParaRPr lang="es-ES" dirty="0" smtClean="0"/>
          </a:p>
          <a:p>
            <a:r>
              <a:rPr lang="es-ES" b="1" dirty="0" smtClean="0"/>
              <a:t>Prototipo vs MPV. Complementarios y diferentes.</a:t>
            </a:r>
          </a:p>
          <a:p>
            <a:pPr marL="171450" lvl="0" indent="-171450">
              <a:buFont typeface="Arial" panose="020B0604020202020204" pitchFamily="34" charset="0"/>
              <a:buChar char="•"/>
            </a:pPr>
            <a:r>
              <a:rPr lang="es-ES" i="1" dirty="0" smtClean="0">
                <a:solidFill>
                  <a:srgbClr val="0070C0"/>
                </a:solidFill>
              </a:rPr>
              <a:t>“Con o sin” modelo de negocio / solución</a:t>
            </a:r>
            <a:r>
              <a:rPr lang="es-ES" dirty="0" smtClean="0"/>
              <a:t>. Un prototipo se centra en el producto o servicio, el MPV se centra en contrastar aspectos específicos del modelo.</a:t>
            </a:r>
          </a:p>
          <a:p>
            <a:pPr marL="171450" lvl="0" indent="-171450">
              <a:buFont typeface="Arial" panose="020B0604020202020204" pitchFamily="34" charset="0"/>
              <a:buChar char="•"/>
            </a:pPr>
            <a:r>
              <a:rPr lang="es-ES" i="1" dirty="0" smtClean="0">
                <a:solidFill>
                  <a:srgbClr val="0070C0"/>
                </a:solidFill>
              </a:rPr>
              <a:t>Desarrollo de producto - Desarrollo de cliente</a:t>
            </a:r>
            <a:r>
              <a:rPr lang="es-ES" dirty="0" smtClean="0"/>
              <a:t>. Podemos decir que el prototipo trabaja sobre el Desarrollo de Producto y el MPV sobre el Desarrollo de Cliente.</a:t>
            </a:r>
          </a:p>
          <a:p>
            <a:pPr marL="171450" lvl="0" indent="-171450">
              <a:buFont typeface="Arial" panose="020B0604020202020204" pitchFamily="34" charset="0"/>
              <a:buChar char="•"/>
            </a:pPr>
            <a:r>
              <a:rPr lang="es-ES" i="1" dirty="0" smtClean="0">
                <a:solidFill>
                  <a:srgbClr val="0070C0"/>
                </a:solidFill>
              </a:rPr>
              <a:t>Experimentación</a:t>
            </a:r>
            <a:r>
              <a:rPr lang="es-ES" dirty="0" smtClean="0"/>
              <a:t>. Un prototipo es un elemento de prueba de aspectos del producto, el  MPV genera prototipos orientados a los objetivos del experimento, más allá a de los aspectos físicos y funcionales del propio producto.</a:t>
            </a:r>
          </a:p>
          <a:p>
            <a:endParaRPr lang="es-ES" dirty="0" smtClean="0"/>
          </a:p>
        </p:txBody>
      </p:sp>
    </p:spTree>
    <p:extLst>
      <p:ext uri="{BB962C8B-B14F-4D97-AF65-F5344CB8AC3E}">
        <p14:creationId xmlns:p14="http://schemas.microsoft.com/office/powerpoint/2010/main" val="58994213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sz="2400" dirty="0" smtClean="0"/>
              <a:t>El </a:t>
            </a:r>
            <a:r>
              <a:rPr lang="es-ES" sz="2400" i="1" dirty="0" smtClean="0">
                <a:solidFill>
                  <a:srgbClr val="0070C0"/>
                </a:solidFill>
              </a:rPr>
              <a:t>Producto mínimo viable</a:t>
            </a:r>
            <a:r>
              <a:rPr lang="es-ES" sz="2400" dirty="0" smtClean="0"/>
              <a:t>  El objetivo es validar rápidamente un producto básico entre los clientes potenciales para </a:t>
            </a:r>
            <a:r>
              <a:rPr lang="es-ES" sz="2400" i="1" dirty="0" smtClean="0">
                <a:solidFill>
                  <a:srgbClr val="0070C0"/>
                </a:solidFill>
              </a:rPr>
              <a:t>comprobar la aceptación y viabilidad, </a:t>
            </a:r>
            <a:r>
              <a:rPr lang="es-ES" sz="2400" dirty="0" smtClean="0"/>
              <a:t> aumentando las probabilidades de éxito. </a:t>
            </a:r>
          </a:p>
          <a:p>
            <a:pPr marL="342900" lvl="0" indent="-342900">
              <a:buFont typeface="Arial" panose="020B0604020202020204" pitchFamily="34" charset="0"/>
              <a:buChar char="•"/>
            </a:pPr>
            <a:r>
              <a:rPr lang="es-ES" sz="2000" dirty="0" smtClean="0"/>
              <a:t>Permite el </a:t>
            </a:r>
            <a:r>
              <a:rPr lang="es-ES" sz="2000" i="1" dirty="0" smtClean="0">
                <a:solidFill>
                  <a:srgbClr val="0070C0"/>
                </a:solidFill>
              </a:rPr>
              <a:t>aprendizaje</a:t>
            </a:r>
            <a:r>
              <a:rPr lang="es-ES" sz="2000" dirty="0" smtClean="0"/>
              <a:t> validado sobre clientes al menor coste. </a:t>
            </a:r>
          </a:p>
          <a:p>
            <a:pPr marL="342900" lvl="0" indent="-342900">
              <a:buFont typeface="Arial" panose="020B0604020202020204" pitchFamily="34" charset="0"/>
              <a:buChar char="•"/>
            </a:pPr>
            <a:r>
              <a:rPr lang="es-ES" sz="2000" i="1" dirty="0" smtClean="0">
                <a:solidFill>
                  <a:srgbClr val="0070C0"/>
                </a:solidFill>
              </a:rPr>
              <a:t>Mínimo de características</a:t>
            </a:r>
            <a:r>
              <a:rPr lang="es-ES" sz="2000" dirty="0" smtClean="0"/>
              <a:t> necesarias	 para lograr un objetivo específico por el que los clientes paguen.</a:t>
            </a:r>
          </a:p>
          <a:p>
            <a:pPr marL="342900" lvl="0" indent="-342900">
              <a:buFont typeface="Arial" panose="020B0604020202020204" pitchFamily="34" charset="0"/>
              <a:buChar char="•"/>
            </a:pPr>
            <a:r>
              <a:rPr lang="es-ES" sz="2000" i="1" dirty="0" smtClean="0">
                <a:solidFill>
                  <a:srgbClr val="0070C0"/>
                </a:solidFill>
              </a:rPr>
              <a:t>“Con o sin” modelo de negocio / solución</a:t>
            </a:r>
            <a:r>
              <a:rPr lang="es-ES" sz="2000" dirty="0" smtClean="0"/>
              <a:t>.</a:t>
            </a:r>
          </a:p>
          <a:p>
            <a:pPr marL="342900" lvl="0" indent="-342900">
              <a:buFont typeface="Arial" panose="020B0604020202020204" pitchFamily="34" charset="0"/>
              <a:buChar char="•"/>
            </a:pPr>
            <a:r>
              <a:rPr lang="es-ES" sz="2000" i="1" dirty="0" smtClean="0">
                <a:solidFill>
                  <a:srgbClr val="0070C0"/>
                </a:solidFill>
              </a:rPr>
              <a:t>Desarrollo de cliente</a:t>
            </a:r>
            <a:r>
              <a:rPr lang="es-ES" sz="2000" dirty="0" smtClean="0"/>
              <a:t>. </a:t>
            </a:r>
          </a:p>
          <a:p>
            <a:pPr marL="342900" lvl="0" indent="-342900">
              <a:buFont typeface="Arial" panose="020B0604020202020204" pitchFamily="34" charset="0"/>
              <a:buChar char="•"/>
            </a:pPr>
            <a:r>
              <a:rPr lang="es-ES" sz="2000" i="1" dirty="0" smtClean="0">
                <a:solidFill>
                  <a:srgbClr val="0070C0"/>
                </a:solidFill>
              </a:rPr>
              <a:t>Experimentación</a:t>
            </a:r>
            <a:r>
              <a:rPr lang="es-ES" sz="2000" dirty="0" smtClean="0"/>
              <a:t>. </a:t>
            </a:r>
            <a:endParaRPr lang="es-ES" sz="2000" dirty="0"/>
          </a:p>
        </p:txBody>
      </p:sp>
    </p:spTree>
    <p:extLst>
      <p:ext uri="{BB962C8B-B14F-4D97-AF65-F5344CB8AC3E}">
        <p14:creationId xmlns:p14="http://schemas.microsoft.com/office/powerpoint/2010/main" val="69958332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Tree>
    <p:extLst>
      <p:ext uri="{BB962C8B-B14F-4D97-AF65-F5344CB8AC3E}">
        <p14:creationId xmlns:p14="http://schemas.microsoft.com/office/powerpoint/2010/main" val="371039825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Tree>
    <p:extLst>
      <p:ext uri="{BB962C8B-B14F-4D97-AF65-F5344CB8AC3E}">
        <p14:creationId xmlns:p14="http://schemas.microsoft.com/office/powerpoint/2010/main" val="2017769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Tree>
    <p:extLst>
      <p:ext uri="{BB962C8B-B14F-4D97-AF65-F5344CB8AC3E}">
        <p14:creationId xmlns:p14="http://schemas.microsoft.com/office/powerpoint/2010/main" val="189691870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Tree>
    <p:extLst>
      <p:ext uri="{BB962C8B-B14F-4D97-AF65-F5344CB8AC3E}">
        <p14:creationId xmlns:p14="http://schemas.microsoft.com/office/powerpoint/2010/main" val="404246273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Tree>
    <p:extLst>
      <p:ext uri="{BB962C8B-B14F-4D97-AF65-F5344CB8AC3E}">
        <p14:creationId xmlns:p14="http://schemas.microsoft.com/office/powerpoint/2010/main" val="96322624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Tree>
    <p:extLst>
      <p:ext uri="{BB962C8B-B14F-4D97-AF65-F5344CB8AC3E}">
        <p14:creationId xmlns:p14="http://schemas.microsoft.com/office/powerpoint/2010/main" val="240472205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Tree>
    <p:extLst>
      <p:ext uri="{BB962C8B-B14F-4D97-AF65-F5344CB8AC3E}">
        <p14:creationId xmlns:p14="http://schemas.microsoft.com/office/powerpoint/2010/main" val="1117629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Tree>
    <p:extLst>
      <p:ext uri="{BB962C8B-B14F-4D97-AF65-F5344CB8AC3E}">
        <p14:creationId xmlns:p14="http://schemas.microsoft.com/office/powerpoint/2010/main" val="387768267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Tree>
    <p:extLst>
      <p:ext uri="{BB962C8B-B14F-4D97-AF65-F5344CB8AC3E}">
        <p14:creationId xmlns:p14="http://schemas.microsoft.com/office/powerpoint/2010/main" val="261405735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Tree>
    <p:extLst>
      <p:ext uri="{BB962C8B-B14F-4D97-AF65-F5344CB8AC3E}">
        <p14:creationId xmlns:p14="http://schemas.microsoft.com/office/powerpoint/2010/main" val="349568073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rtl="0" eaLnBrk="1" fontAlgn="t" latinLnBrk="0" hangingPunct="1"/>
            <a:r>
              <a:rPr lang="es-ES" sz="1200" b="1" i="0" u="none" strike="noStrike" kern="1200" dirty="0" smtClean="0">
                <a:solidFill>
                  <a:schemeClr val="tx1"/>
                </a:solidFill>
                <a:effectLst/>
                <a:latin typeface="+mn-lt"/>
                <a:ea typeface="+mn-ea"/>
                <a:cs typeface="+mn-cs"/>
              </a:rPr>
              <a:t>Roles:</a:t>
            </a:r>
            <a:endParaRPr lang="es-ES" sz="1200" b="0" i="0" u="none" strike="noStrike" kern="1200" dirty="0" smtClean="0">
              <a:solidFill>
                <a:schemeClr val="tx1"/>
              </a:solidFill>
              <a:effectLst/>
              <a:latin typeface="+mn-lt"/>
              <a:ea typeface="+mn-ea"/>
              <a:cs typeface="+mn-cs"/>
            </a:endParaRPr>
          </a:p>
          <a:p>
            <a:pPr marL="171450" indent="-171450" rtl="0" eaLnBrk="1" fontAlgn="t" latinLnBrk="0" hangingPunct="1">
              <a:buFont typeface="Arial" panose="020B0604020202020204" pitchFamily="34" charset="0"/>
              <a:buChar char="•"/>
            </a:pPr>
            <a:r>
              <a:rPr lang="es-ES" sz="1200" b="1" i="0" u="none" strike="noStrike" kern="1200" dirty="0" smtClean="0">
                <a:solidFill>
                  <a:schemeClr val="tx1"/>
                </a:solidFill>
                <a:effectLst/>
                <a:latin typeface="+mn-lt"/>
                <a:ea typeface="+mn-ea"/>
                <a:cs typeface="+mn-cs"/>
              </a:rPr>
              <a:t>Sponsor de negocio (Business Sponsor). </a:t>
            </a:r>
            <a:r>
              <a:rPr lang="es-ES" sz="1200" b="0" i="0" u="none" strike="noStrike" kern="1200" dirty="0" smtClean="0">
                <a:solidFill>
                  <a:schemeClr val="tx1"/>
                </a:solidFill>
                <a:effectLst/>
                <a:latin typeface="+mn-lt"/>
                <a:ea typeface="+mn-ea"/>
                <a:cs typeface="+mn-cs"/>
              </a:rPr>
              <a:t>Es dueño del negocio. Asegura los fondos y recursos. Garantiza la toma de decisiones efectiva y se ocupa de las priorizaciones rápidamente </a:t>
            </a:r>
          </a:p>
          <a:p>
            <a:pPr marL="171450" indent="-171450" rtl="0" eaLnBrk="1" fontAlgn="t" latinLnBrk="0" hangingPunct="1">
              <a:buFont typeface="Arial" panose="020B0604020202020204" pitchFamily="34" charset="0"/>
              <a:buChar char="•"/>
            </a:pPr>
            <a:r>
              <a:rPr lang="es-ES" sz="1200" b="1" i="0" u="none" strike="noStrike" kern="1200" dirty="0" smtClean="0">
                <a:solidFill>
                  <a:schemeClr val="tx1"/>
                </a:solidFill>
                <a:effectLst/>
                <a:latin typeface="+mn-lt"/>
                <a:ea typeface="+mn-ea"/>
                <a:cs typeface="+mn-cs"/>
              </a:rPr>
              <a:t>Administrador de Proyecto (Project Manager). </a:t>
            </a:r>
            <a:r>
              <a:rPr lang="es-ES" sz="1200" b="0" i="0" u="none" strike="noStrike" kern="1200" dirty="0" smtClean="0">
                <a:solidFill>
                  <a:schemeClr val="tx1"/>
                </a:solidFill>
                <a:effectLst/>
                <a:latin typeface="+mn-lt"/>
                <a:ea typeface="+mn-ea"/>
                <a:cs typeface="+mn-cs"/>
              </a:rPr>
              <a:t>Gobierna el proyecto. Planifica a alto nivel. Monitorea el progreso, recursos disponibles, configuración del proyecto, administra los riesgos y situaciones que puedan surgir.</a:t>
            </a:r>
          </a:p>
          <a:p>
            <a:pPr marL="171450" indent="-171450" rtl="0" eaLnBrk="1" fontAlgn="t" latinLnBrk="0" hangingPunct="1">
              <a:buFont typeface="Arial" panose="020B0604020202020204" pitchFamily="34" charset="0"/>
              <a:buChar char="•"/>
            </a:pPr>
            <a:r>
              <a:rPr lang="es-ES" sz="1200" b="1" i="0" u="none" strike="noStrike" kern="1200" dirty="0" smtClean="0">
                <a:solidFill>
                  <a:schemeClr val="tx1"/>
                </a:solidFill>
                <a:effectLst/>
                <a:latin typeface="+mn-lt"/>
                <a:ea typeface="+mn-ea"/>
                <a:cs typeface="+mn-cs"/>
              </a:rPr>
              <a:t>Visionario del negocio (Business </a:t>
            </a:r>
            <a:r>
              <a:rPr lang="es-ES" sz="1200" b="1" i="0" u="none" strike="noStrike" kern="1200" dirty="0" err="1" smtClean="0">
                <a:solidFill>
                  <a:schemeClr val="tx1"/>
                </a:solidFill>
                <a:effectLst/>
                <a:latin typeface="+mn-lt"/>
                <a:ea typeface="+mn-ea"/>
                <a:cs typeface="+mn-cs"/>
              </a:rPr>
              <a:t>Visionary</a:t>
            </a:r>
            <a:r>
              <a:rPr lang="es-ES" sz="1200" b="1" i="0" u="none" strike="noStrike" kern="1200" dirty="0" smtClean="0">
                <a:solidFill>
                  <a:schemeClr val="tx1"/>
                </a:solidFill>
                <a:effectLst/>
                <a:latin typeface="+mn-lt"/>
                <a:ea typeface="+mn-ea"/>
                <a:cs typeface="+mn-cs"/>
              </a:rPr>
              <a:t>). </a:t>
            </a:r>
            <a:r>
              <a:rPr lang="es-ES" sz="1200" b="0" i="0" u="none" strike="noStrike" kern="1200" dirty="0" smtClean="0">
                <a:solidFill>
                  <a:schemeClr val="tx1"/>
                </a:solidFill>
                <a:effectLst/>
                <a:latin typeface="+mn-lt"/>
                <a:ea typeface="+mn-ea"/>
                <a:cs typeface="+mn-cs"/>
              </a:rPr>
              <a:t>Tiene la visión del negocio y el impacto en cambios del negocio más amplios. Monitorea el progreso frente a la visión. Contribuye en las sesiones de los requerimientos claves, diseño y revisión.</a:t>
            </a:r>
          </a:p>
          <a:p>
            <a:pPr marL="171450" indent="-171450" rtl="0" eaLnBrk="1" fontAlgn="t" latinLnBrk="0" hangingPunct="1">
              <a:buFont typeface="Arial" panose="020B0604020202020204" pitchFamily="34" charset="0"/>
              <a:buChar char="•"/>
            </a:pPr>
            <a:r>
              <a:rPr lang="es-ES" sz="1200" b="1" i="0" u="none" strike="noStrike" kern="1200" dirty="0" smtClean="0">
                <a:solidFill>
                  <a:schemeClr val="tx1"/>
                </a:solidFill>
                <a:effectLst/>
                <a:latin typeface="+mn-lt"/>
                <a:ea typeface="+mn-ea"/>
                <a:cs typeface="+mn-cs"/>
              </a:rPr>
              <a:t>Coordinador Técnico (</a:t>
            </a:r>
            <a:r>
              <a:rPr lang="es-ES" sz="1200" b="1" i="0" u="none" strike="noStrike" kern="1200" dirty="0" err="1" smtClean="0">
                <a:solidFill>
                  <a:schemeClr val="tx1"/>
                </a:solidFill>
                <a:effectLst/>
                <a:latin typeface="+mn-lt"/>
                <a:ea typeface="+mn-ea"/>
                <a:cs typeface="+mn-cs"/>
              </a:rPr>
              <a:t>Technical</a:t>
            </a:r>
            <a:r>
              <a:rPr lang="es-ES" sz="1200" b="1" i="0" u="none" strike="noStrike" kern="1200" dirty="0" smtClean="0">
                <a:solidFill>
                  <a:schemeClr val="tx1"/>
                </a:solidFill>
                <a:effectLst/>
                <a:latin typeface="+mn-lt"/>
                <a:ea typeface="+mn-ea"/>
                <a:cs typeface="+mn-cs"/>
              </a:rPr>
              <a:t> </a:t>
            </a:r>
            <a:r>
              <a:rPr lang="es-ES" sz="1200" b="1" i="0" u="none" strike="noStrike" kern="1200" dirty="0" err="1" smtClean="0">
                <a:solidFill>
                  <a:schemeClr val="tx1"/>
                </a:solidFill>
                <a:effectLst/>
                <a:latin typeface="+mn-lt"/>
                <a:ea typeface="+mn-ea"/>
                <a:cs typeface="+mn-cs"/>
              </a:rPr>
              <a:t>Coordinator</a:t>
            </a:r>
            <a:r>
              <a:rPr lang="es-ES" sz="1200" b="1" i="0" u="none" strike="noStrike" kern="1200" dirty="0" smtClean="0">
                <a:solidFill>
                  <a:schemeClr val="tx1"/>
                </a:solidFill>
                <a:effectLst/>
                <a:latin typeface="+mn-lt"/>
                <a:ea typeface="+mn-ea"/>
                <a:cs typeface="+mn-cs"/>
              </a:rPr>
              <a:t>). </a:t>
            </a:r>
            <a:r>
              <a:rPr lang="es-ES" sz="1200" b="0" i="0" u="none" strike="noStrike" kern="1200" dirty="0" smtClean="0">
                <a:solidFill>
                  <a:schemeClr val="tx1"/>
                </a:solidFill>
                <a:effectLst/>
                <a:latin typeface="+mn-lt"/>
                <a:ea typeface="+mn-ea"/>
                <a:cs typeface="+mn-cs"/>
              </a:rPr>
              <a:t>Acuerda y controla la arquitectura técnica. Aconseja y coordina a los equipos. Identifica y administra riesgos técnicos. Asegura que se alcancen los requerimientos no funcionales.</a:t>
            </a:r>
          </a:p>
          <a:p>
            <a:pPr marL="171450" indent="-171450" rtl="0" eaLnBrk="1" fontAlgn="t" latinLnBrk="0" hangingPunct="1">
              <a:buFont typeface="Arial" panose="020B0604020202020204" pitchFamily="34" charset="0"/>
              <a:buChar char="•"/>
            </a:pPr>
            <a:r>
              <a:rPr lang="es-ES" sz="1200" b="1" i="0" u="none" strike="noStrike" kern="1200" dirty="0" smtClean="0">
                <a:solidFill>
                  <a:schemeClr val="tx1"/>
                </a:solidFill>
                <a:effectLst/>
                <a:latin typeface="+mn-lt"/>
                <a:ea typeface="+mn-ea"/>
                <a:cs typeface="+mn-cs"/>
              </a:rPr>
              <a:t>Jefe del equipo (</a:t>
            </a:r>
            <a:r>
              <a:rPr lang="es-ES" sz="1200" b="1" i="0" u="none" strike="noStrike" kern="1200" dirty="0" err="1" smtClean="0">
                <a:solidFill>
                  <a:schemeClr val="tx1"/>
                </a:solidFill>
                <a:effectLst/>
                <a:latin typeface="+mn-lt"/>
                <a:ea typeface="+mn-ea"/>
                <a:cs typeface="+mn-cs"/>
              </a:rPr>
              <a:t>Team</a:t>
            </a:r>
            <a:r>
              <a:rPr lang="es-ES" sz="1200" b="1" i="0" u="none" strike="noStrike" kern="1200" dirty="0" smtClean="0">
                <a:solidFill>
                  <a:schemeClr val="tx1"/>
                </a:solidFill>
                <a:effectLst/>
                <a:latin typeface="+mn-lt"/>
                <a:ea typeface="+mn-ea"/>
                <a:cs typeface="+mn-cs"/>
              </a:rPr>
              <a:t> Leader). </a:t>
            </a:r>
            <a:r>
              <a:rPr lang="es-ES" sz="1200" b="0" i="0" u="none" strike="noStrike" kern="1200" dirty="0" smtClean="0">
                <a:solidFill>
                  <a:schemeClr val="tx1"/>
                </a:solidFill>
                <a:effectLst/>
                <a:latin typeface="+mn-lt"/>
                <a:ea typeface="+mn-ea"/>
                <a:cs typeface="+mn-cs"/>
              </a:rPr>
              <a:t>Enfoca al equipo para entregar a tiempo. Alienta a la participación de todo el equipo. Maneja los tiempos fijados para actividades detalladas y actividades día a día. Garantiza que las actividades de prueba y revisión sean programadas y completadas.</a:t>
            </a:r>
          </a:p>
          <a:p>
            <a:pPr marL="171450" indent="-171450" rtl="0" eaLnBrk="1" fontAlgn="t" latinLnBrk="0" hangingPunct="1">
              <a:buFont typeface="Arial" panose="020B0604020202020204" pitchFamily="34" charset="0"/>
              <a:buChar char="•"/>
            </a:pPr>
            <a:r>
              <a:rPr lang="es-ES" sz="1200" b="1" i="0" u="none" strike="noStrike" kern="1200" dirty="0" smtClean="0">
                <a:solidFill>
                  <a:schemeClr val="tx1"/>
                </a:solidFill>
                <a:effectLst/>
                <a:latin typeface="+mn-lt"/>
                <a:ea typeface="+mn-ea"/>
                <a:cs typeface="+mn-cs"/>
              </a:rPr>
              <a:t>Embajador de Negocio (Business </a:t>
            </a:r>
            <a:r>
              <a:rPr lang="es-ES" sz="1200" b="1" i="0" u="none" strike="noStrike" kern="1200" dirty="0" err="1" smtClean="0">
                <a:solidFill>
                  <a:schemeClr val="tx1"/>
                </a:solidFill>
                <a:effectLst/>
                <a:latin typeface="+mn-lt"/>
                <a:ea typeface="+mn-ea"/>
                <a:cs typeface="+mn-cs"/>
              </a:rPr>
              <a:t>Ambassador</a:t>
            </a:r>
            <a:r>
              <a:rPr lang="es-ES" sz="1200" b="1" i="0" u="none" strike="noStrike" kern="1200" dirty="0" smtClean="0">
                <a:solidFill>
                  <a:schemeClr val="tx1"/>
                </a:solidFill>
                <a:effectLst/>
                <a:latin typeface="+mn-lt"/>
                <a:ea typeface="+mn-ea"/>
                <a:cs typeface="+mn-cs"/>
              </a:rPr>
              <a:t>). </a:t>
            </a:r>
            <a:r>
              <a:rPr lang="es-ES" sz="1200" b="0" i="0" u="none" strike="noStrike" kern="1200" dirty="0" smtClean="0">
                <a:solidFill>
                  <a:schemeClr val="tx1"/>
                </a:solidFill>
                <a:effectLst/>
                <a:latin typeface="+mn-lt"/>
                <a:ea typeface="+mn-ea"/>
                <a:cs typeface="+mn-cs"/>
              </a:rPr>
              <a:t>Contribuye en las sesiones de requerimientos, diseño y revisión. Provee la visión del negocio para realizar la toma de decisiones día a día. Describe escenarios de negocio para ayudar a diseñar y probar la solución. Provee la seguridad de que la solución es correcta. Coordina la aprobación del negocio.</a:t>
            </a:r>
          </a:p>
          <a:p>
            <a:pPr marL="171450" indent="-171450" rtl="0" eaLnBrk="1" fontAlgn="t" latinLnBrk="0" hangingPunct="1">
              <a:buFont typeface="Arial" panose="020B0604020202020204" pitchFamily="34" charset="0"/>
              <a:buChar char="•"/>
            </a:pPr>
            <a:r>
              <a:rPr lang="es-ES" sz="1200" b="1" i="0" u="none" strike="noStrike" kern="1200" dirty="0" smtClean="0">
                <a:solidFill>
                  <a:schemeClr val="tx1"/>
                </a:solidFill>
                <a:effectLst/>
                <a:latin typeface="+mn-lt"/>
                <a:ea typeface="+mn-ea"/>
                <a:cs typeface="+mn-cs"/>
              </a:rPr>
              <a:t>Desarrollador de la solución (</a:t>
            </a:r>
            <a:r>
              <a:rPr lang="es-ES" sz="1200" b="1" i="0" u="none" strike="noStrike" kern="1200" dirty="0" err="1" smtClean="0">
                <a:solidFill>
                  <a:schemeClr val="tx1"/>
                </a:solidFill>
                <a:effectLst/>
                <a:latin typeface="+mn-lt"/>
                <a:ea typeface="+mn-ea"/>
                <a:cs typeface="+mn-cs"/>
              </a:rPr>
              <a:t>Solution</a:t>
            </a:r>
            <a:r>
              <a:rPr lang="es-ES" sz="1200" b="1" i="0" u="none" strike="noStrike" kern="1200" dirty="0" smtClean="0">
                <a:solidFill>
                  <a:schemeClr val="tx1"/>
                </a:solidFill>
                <a:effectLst/>
                <a:latin typeface="+mn-lt"/>
                <a:ea typeface="+mn-ea"/>
                <a:cs typeface="+mn-cs"/>
              </a:rPr>
              <a:t> </a:t>
            </a:r>
            <a:r>
              <a:rPr lang="es-ES" sz="1200" b="1" i="0" u="none" strike="noStrike" kern="1200" dirty="0" err="1" smtClean="0">
                <a:solidFill>
                  <a:schemeClr val="tx1"/>
                </a:solidFill>
                <a:effectLst/>
                <a:latin typeface="+mn-lt"/>
                <a:ea typeface="+mn-ea"/>
                <a:cs typeface="+mn-cs"/>
              </a:rPr>
              <a:t>Developer</a:t>
            </a:r>
            <a:r>
              <a:rPr lang="es-ES" sz="1200" b="1" i="0" u="none" strike="noStrike" kern="1200" dirty="0" smtClean="0">
                <a:solidFill>
                  <a:schemeClr val="tx1"/>
                </a:solidFill>
                <a:effectLst/>
                <a:latin typeface="+mn-lt"/>
                <a:ea typeface="+mn-ea"/>
                <a:cs typeface="+mn-cs"/>
              </a:rPr>
              <a:t>). </a:t>
            </a:r>
            <a:r>
              <a:rPr lang="es-ES" sz="1200" b="0" i="0" u="none" strike="noStrike" kern="1200" dirty="0" smtClean="0">
                <a:solidFill>
                  <a:schemeClr val="tx1"/>
                </a:solidFill>
                <a:effectLst/>
                <a:latin typeface="+mn-lt"/>
                <a:ea typeface="+mn-ea"/>
                <a:cs typeface="+mn-cs"/>
              </a:rPr>
              <a:t>Crea la solución y participa por completo en todas las actividades de QA apropiadas.</a:t>
            </a:r>
          </a:p>
          <a:p>
            <a:pPr marL="171450" indent="-171450" rtl="0" eaLnBrk="1" fontAlgn="t" latinLnBrk="0" hangingPunct="1">
              <a:buFont typeface="Arial" panose="020B0604020202020204" pitchFamily="34" charset="0"/>
              <a:buChar char="•"/>
            </a:pPr>
            <a:endParaRPr lang="es-ES" sz="1200" b="0" i="0" u="none" strike="noStrike" kern="1200" dirty="0" smtClean="0">
              <a:solidFill>
                <a:schemeClr val="tx1"/>
              </a:solidFill>
              <a:effectLst/>
              <a:latin typeface="+mn-lt"/>
              <a:ea typeface="+mn-ea"/>
              <a:cs typeface="+mn-cs"/>
            </a:endParaRPr>
          </a:p>
          <a:p>
            <a:endParaRPr lang="es-ES" dirty="0"/>
          </a:p>
        </p:txBody>
      </p:sp>
    </p:spTree>
    <p:extLst>
      <p:ext uri="{BB962C8B-B14F-4D97-AF65-F5344CB8AC3E}">
        <p14:creationId xmlns:p14="http://schemas.microsoft.com/office/powerpoint/2010/main" val="175529412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Tree>
    <p:extLst>
      <p:ext uri="{BB962C8B-B14F-4D97-AF65-F5344CB8AC3E}">
        <p14:creationId xmlns:p14="http://schemas.microsoft.com/office/powerpoint/2010/main" val="168317135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i="1" dirty="0" smtClean="0">
                <a:solidFill>
                  <a:srgbClr val="0070C0"/>
                </a:solidFill>
              </a:rPr>
              <a:t>Agilidad organizativa: es la eficiencia con la que la organización puede responder a cambios de forma continua. </a:t>
            </a:r>
          </a:p>
          <a:p>
            <a:r>
              <a:rPr lang="es-ES" i="1" dirty="0" smtClean="0">
                <a:solidFill>
                  <a:srgbClr val="0070C0"/>
                </a:solidFill>
              </a:rPr>
              <a:t>Sus elementos son: Entorno operativo  (tendencias, factores macro), Flexibilidad organizacional (ejecución, estrategia del negocio), Capacidad de respuesta estratégica (liderazgo, cultura, innovación, y centrada en el Cliente)</a:t>
            </a:r>
          </a:p>
          <a:p>
            <a:r>
              <a:rPr lang="es-ES" dirty="0" smtClean="0"/>
              <a:t>Gestión “Lean”: </a:t>
            </a:r>
            <a:r>
              <a:rPr lang="es-ES" i="1" dirty="0" smtClean="0">
                <a:solidFill>
                  <a:srgbClr val="0070C0"/>
                </a:solidFill>
              </a:rPr>
              <a:t>mayor competitividad, excelencia operativa, adaptación al cambio, y menores costos</a:t>
            </a:r>
            <a:r>
              <a:rPr lang="es-ES" dirty="0" smtClean="0"/>
              <a:t>.</a:t>
            </a:r>
          </a:p>
          <a:p>
            <a:endParaRPr lang="es-ES" dirty="0" smtClean="0"/>
          </a:p>
          <a:p>
            <a:r>
              <a:rPr lang="es-ES" dirty="0" smtClean="0"/>
              <a:t>Aplicar SCRUM, esta</a:t>
            </a:r>
            <a:r>
              <a:rPr lang="es-ES" baseline="0" dirty="0" smtClean="0"/>
              <a:t> bien, pero es necesario una filosofía mas general para no incurrir en los siguientes riesgos:</a:t>
            </a:r>
            <a:endParaRPr lang="es-ES" dirty="0" smtClean="0"/>
          </a:p>
          <a:p>
            <a:pPr marL="171450" indent="-171450">
              <a:buFont typeface="Arial" panose="020B0604020202020204" pitchFamily="34" charset="0"/>
              <a:buChar char="•"/>
            </a:pPr>
            <a:r>
              <a:rPr lang="es-ES" i="0" dirty="0" smtClean="0">
                <a:solidFill>
                  <a:srgbClr val="0070C0"/>
                </a:solidFill>
              </a:rPr>
              <a:t>Se debe de desarrollar el proyecto, el cliente y el producto. No es posible que el PO desarrolle estas actividades ya que requieren capacidades diferenciadas.</a:t>
            </a:r>
          </a:p>
          <a:p>
            <a:pPr marL="171450" indent="-171450">
              <a:buFont typeface="Arial" panose="020B0604020202020204" pitchFamily="34" charset="0"/>
              <a:buChar char="•"/>
            </a:pPr>
            <a:r>
              <a:rPr lang="es-ES" i="0" dirty="0" smtClean="0">
                <a:solidFill>
                  <a:srgbClr val="0070C0"/>
                </a:solidFill>
              </a:rPr>
              <a:t>El </a:t>
            </a:r>
            <a:r>
              <a:rPr lang="es-ES" i="0" dirty="0" err="1" smtClean="0">
                <a:solidFill>
                  <a:srgbClr val="0070C0"/>
                </a:solidFill>
              </a:rPr>
              <a:t>Backlog</a:t>
            </a:r>
            <a:r>
              <a:rPr lang="es-ES" i="0" dirty="0" smtClean="0">
                <a:solidFill>
                  <a:srgbClr val="0070C0"/>
                </a:solidFill>
              </a:rPr>
              <a:t> no es una lista de deseos. El valor a entregar debe de ser gestionado, y se debe de contar con un experto en el dominio del problema. Difícilmente el PO podrá desarrollar la actividad, ya que es responsabilidad principal del cliente o de un admin9istrador del producto.</a:t>
            </a:r>
          </a:p>
          <a:p>
            <a:pPr marL="171450" indent="-171450">
              <a:buFont typeface="Arial" panose="020B0604020202020204" pitchFamily="34" charset="0"/>
              <a:buChar char="•"/>
            </a:pPr>
            <a:r>
              <a:rPr lang="es-ES" i="0" dirty="0" smtClean="0">
                <a:solidFill>
                  <a:srgbClr val="0070C0"/>
                </a:solidFill>
              </a:rPr>
              <a:t>El </a:t>
            </a:r>
            <a:r>
              <a:rPr lang="es-ES" i="0" dirty="0" err="1" smtClean="0">
                <a:solidFill>
                  <a:srgbClr val="0070C0"/>
                </a:solidFill>
              </a:rPr>
              <a:t>Scrum</a:t>
            </a:r>
            <a:r>
              <a:rPr lang="es-ES" i="0" dirty="0" smtClean="0">
                <a:solidFill>
                  <a:srgbClr val="0070C0"/>
                </a:solidFill>
              </a:rPr>
              <a:t> Master no es un Director de Proyectos</a:t>
            </a:r>
          </a:p>
          <a:p>
            <a:pPr marL="171450" indent="-171450">
              <a:buFont typeface="Arial" panose="020B0604020202020204" pitchFamily="34" charset="0"/>
              <a:buChar char="•"/>
            </a:pPr>
            <a:r>
              <a:rPr lang="es-ES" i="0" dirty="0" smtClean="0">
                <a:solidFill>
                  <a:srgbClr val="0070C0"/>
                </a:solidFill>
              </a:rPr>
              <a:t>El Equipo SCRUM es el que debe tomar las decisiones. Si no hay autogestión, SCRUM no funciona ya que tendríamos una réplica de un sistema predictivo en lugar de un sistema ágil. Es frecuente que no se dispongan de las capacidades para tener el conocimiento y habilidades necesarias para la autogestión y toma de decisión, en especial respecto a aspectos del negocio y comerciales.</a:t>
            </a:r>
          </a:p>
          <a:p>
            <a:pPr marL="171450" indent="-171450">
              <a:buFont typeface="Arial" panose="020B0604020202020204" pitchFamily="34" charset="0"/>
              <a:buChar char="•"/>
            </a:pPr>
            <a:r>
              <a:rPr lang="es-ES" i="0" dirty="0" smtClean="0">
                <a:solidFill>
                  <a:srgbClr val="0070C0"/>
                </a:solidFill>
              </a:rPr>
              <a:t>En </a:t>
            </a:r>
            <a:r>
              <a:rPr lang="es-ES" i="0" dirty="0" err="1" smtClean="0">
                <a:solidFill>
                  <a:srgbClr val="0070C0"/>
                </a:solidFill>
              </a:rPr>
              <a:t>Scrum</a:t>
            </a:r>
            <a:r>
              <a:rPr lang="es-ES" i="0" dirty="0" smtClean="0">
                <a:solidFill>
                  <a:srgbClr val="0070C0"/>
                </a:solidFill>
              </a:rPr>
              <a:t> planifica ágilmente, aunque no se basa en casos de negocios, ni define el valor a entregar, ni se compromete en que el usuario se apropie del valor, ni analiza </a:t>
            </a:r>
            <a:r>
              <a:rPr lang="es-ES" i="0" dirty="0" err="1" smtClean="0">
                <a:solidFill>
                  <a:srgbClr val="0070C0"/>
                </a:solidFill>
              </a:rPr>
              <a:t>lla</a:t>
            </a:r>
            <a:r>
              <a:rPr lang="es-ES" i="0" dirty="0" smtClean="0">
                <a:solidFill>
                  <a:srgbClr val="0070C0"/>
                </a:solidFill>
              </a:rPr>
              <a:t> viabilidad técnica y de negocios definiendo fundaciones solidas.</a:t>
            </a:r>
          </a:p>
          <a:p>
            <a:pPr marL="171450" indent="-171450">
              <a:buFont typeface="Arial" panose="020B0604020202020204" pitchFamily="34" charset="0"/>
              <a:buChar char="•"/>
            </a:pPr>
            <a:r>
              <a:rPr lang="es-ES" i="0" dirty="0" smtClean="0">
                <a:solidFill>
                  <a:srgbClr val="0070C0"/>
                </a:solidFill>
              </a:rPr>
              <a:t>Una organización puede aplicar SCRUM para sus proyectos, pero ello no implica que sea ágil como organización. Es necesario lograr: gobernabilidad, transversalidad (entrega soporte), desarrollo (proyecto, producto y cliente)</a:t>
            </a:r>
          </a:p>
          <a:p>
            <a:endParaRPr lang="es-ES" i="1" dirty="0" smtClean="0">
              <a:solidFill>
                <a:srgbClr val="0070C0"/>
              </a:solidFill>
            </a:endParaRPr>
          </a:p>
        </p:txBody>
      </p:sp>
    </p:spTree>
    <p:extLst>
      <p:ext uri="{BB962C8B-B14F-4D97-AF65-F5344CB8AC3E}">
        <p14:creationId xmlns:p14="http://schemas.microsoft.com/office/powerpoint/2010/main" val="296529843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fld id="{7A1335FD-43EC-4731-9BA0-AF1368B0BFF4}" type="slidenum">
              <a:rPr lang="es-ES" smtClean="0"/>
              <a:pPr/>
              <a:t>35</a:t>
            </a:fld>
            <a:endParaRPr lang="es-ES"/>
          </a:p>
        </p:txBody>
      </p:sp>
    </p:spTree>
    <p:extLst>
      <p:ext uri="{BB962C8B-B14F-4D97-AF65-F5344CB8AC3E}">
        <p14:creationId xmlns:p14="http://schemas.microsoft.com/office/powerpoint/2010/main" val="22609342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UY" sz="1200" b="1" i="0" kern="1200" dirty="0" smtClean="0">
                <a:solidFill>
                  <a:schemeClr val="tx1"/>
                </a:solidFill>
                <a:effectLst/>
                <a:latin typeface="+mn-lt"/>
                <a:ea typeface="+mn-ea"/>
                <a:cs typeface="+mn-cs"/>
              </a:rPr>
              <a:t>Scrum no es suficiente para gestionar un proyecto, y no lo es sencillamente porque scrum no está pensado para gestionar proyectos.</a:t>
            </a:r>
            <a:endParaRPr lang="es-UY" sz="1200" b="0" i="0" kern="1200" dirty="0" smtClean="0">
              <a:solidFill>
                <a:schemeClr val="tx1"/>
              </a:solidFill>
              <a:effectLst/>
              <a:latin typeface="+mn-lt"/>
              <a:ea typeface="+mn-ea"/>
              <a:cs typeface="+mn-cs"/>
            </a:endParaRPr>
          </a:p>
          <a:p>
            <a:r>
              <a:rPr lang="es-UY" sz="1200" b="0" i="0" kern="1200" dirty="0" smtClean="0">
                <a:solidFill>
                  <a:schemeClr val="tx1"/>
                </a:solidFill>
                <a:effectLst/>
                <a:latin typeface="+mn-lt"/>
                <a:ea typeface="+mn-ea"/>
                <a:cs typeface="+mn-cs"/>
              </a:rPr>
              <a:t>Los puntos fuertes de scrum son una entrega rápida y eficaz, pero de poco nos servirá tratar de aplicarlo para gestionar un proyecto. En el ámbito de un proyecto scrum proporciona un  </a:t>
            </a:r>
            <a:r>
              <a:rPr lang="es-UY" sz="1200" b="1" i="0" kern="1200" dirty="0" smtClean="0">
                <a:solidFill>
                  <a:schemeClr val="tx1"/>
                </a:solidFill>
                <a:effectLst/>
                <a:latin typeface="+mn-lt"/>
                <a:ea typeface="+mn-ea"/>
                <a:cs typeface="+mn-cs"/>
              </a:rPr>
              <a:t>marco para planificar y asignar tareas correctamente, gestionar el cambio de manera adecuada, mantener un control constante, y reflexionar sobre el progreso del producto/servicio</a:t>
            </a:r>
            <a:r>
              <a:rPr lang="es-UY" sz="1200" b="0" i="0" kern="1200" dirty="0" smtClean="0">
                <a:solidFill>
                  <a:schemeClr val="tx1"/>
                </a:solidFill>
                <a:effectLst/>
                <a:latin typeface="+mn-lt"/>
                <a:ea typeface="+mn-ea"/>
                <a:cs typeface="+mn-cs"/>
              </a:rPr>
              <a:t>.</a:t>
            </a:r>
          </a:p>
          <a:p>
            <a:endParaRPr lang="es-UY" sz="1200" b="0" i="0" kern="1200" dirty="0" smtClean="0">
              <a:solidFill>
                <a:schemeClr val="tx1"/>
              </a:solidFill>
              <a:effectLst/>
              <a:latin typeface="+mn-lt"/>
              <a:ea typeface="+mn-ea"/>
              <a:cs typeface="+mn-cs"/>
            </a:endParaRPr>
          </a:p>
          <a:p>
            <a:r>
              <a:rPr lang="es-UY" sz="1200" b="1" i="0" kern="1200" dirty="0" smtClean="0">
                <a:solidFill>
                  <a:schemeClr val="tx1"/>
                </a:solidFill>
                <a:effectLst/>
                <a:latin typeface="+mn-lt"/>
                <a:ea typeface="+mn-ea"/>
                <a:cs typeface="+mn-cs"/>
              </a:rPr>
              <a:t>El qué y el cómo</a:t>
            </a:r>
          </a:p>
          <a:p>
            <a:r>
              <a:rPr lang="es-UY" sz="1200" b="0" i="0" kern="1200" dirty="0" smtClean="0">
                <a:solidFill>
                  <a:schemeClr val="tx1"/>
                </a:solidFill>
                <a:effectLst/>
                <a:latin typeface="+mn-lt"/>
                <a:ea typeface="+mn-ea"/>
                <a:cs typeface="+mn-cs"/>
              </a:rPr>
              <a:t>Scrum es una herramienta fantástica que puede ayudarnos a gestionar de una manera más eficiente “</a:t>
            </a:r>
            <a:r>
              <a:rPr lang="es-UY" sz="1200" b="1" i="0" kern="1200" dirty="0" smtClean="0">
                <a:solidFill>
                  <a:schemeClr val="tx1"/>
                </a:solidFill>
                <a:effectLst/>
                <a:latin typeface="+mn-lt"/>
                <a:ea typeface="+mn-ea"/>
                <a:cs typeface="+mn-cs"/>
              </a:rPr>
              <a:t>el qué”</a:t>
            </a:r>
            <a:r>
              <a:rPr lang="es-UY" sz="1200" b="0" i="0" kern="1200" dirty="0" smtClean="0">
                <a:solidFill>
                  <a:schemeClr val="tx1"/>
                </a:solidFill>
                <a:effectLst/>
                <a:latin typeface="+mn-lt"/>
                <a:ea typeface="+mn-ea"/>
                <a:cs typeface="+mn-cs"/>
              </a:rPr>
              <a:t>, a través de un cómo, el proceso que establece este marco de trabajo. Sin embargo, </a:t>
            </a:r>
            <a:r>
              <a:rPr lang="es-UY" sz="1200" b="1" i="0" kern="1200" dirty="0" smtClean="0">
                <a:solidFill>
                  <a:schemeClr val="tx1"/>
                </a:solidFill>
                <a:effectLst/>
                <a:latin typeface="+mn-lt"/>
                <a:ea typeface="+mn-ea"/>
                <a:cs typeface="+mn-cs"/>
              </a:rPr>
              <a:t>scrum no nos ayuda a responder al “por qué” ni el </a:t>
            </a:r>
            <a:r>
              <a:rPr lang="es-UY" sz="1200" b="1" i="0" kern="1200" baseline="0" dirty="0" smtClean="0">
                <a:solidFill>
                  <a:schemeClr val="tx1"/>
                </a:solidFill>
                <a:effectLst/>
                <a:latin typeface="+mn-lt"/>
                <a:ea typeface="+mn-ea"/>
                <a:cs typeface="+mn-cs"/>
              </a:rPr>
              <a:t>“como”</a:t>
            </a:r>
            <a:r>
              <a:rPr lang="es-UY" sz="1200" b="0" i="0" kern="1200" dirty="0" smtClean="0">
                <a:solidFill>
                  <a:schemeClr val="tx1"/>
                </a:solidFill>
                <a:effectLst/>
                <a:latin typeface="+mn-lt"/>
                <a:ea typeface="+mn-ea"/>
                <a:cs typeface="+mn-cs"/>
              </a:rPr>
              <a:t>, elemento clave de todo proyecto.</a:t>
            </a:r>
          </a:p>
          <a:p>
            <a:r>
              <a:rPr lang="es-UY" sz="1200" b="0" i="0" kern="1200" dirty="0" smtClean="0">
                <a:solidFill>
                  <a:schemeClr val="tx1"/>
                </a:solidFill>
                <a:effectLst/>
                <a:latin typeface="+mn-lt"/>
                <a:ea typeface="+mn-ea"/>
                <a:cs typeface="+mn-cs"/>
              </a:rPr>
              <a:t>Antes de lanzarnos a desarrollar cualquier proyecto, como individuos o como organización, deberemos tener claros lo motivos o razones que nos impulsan a hacerlo. Seguir el marco de trabajo incrementará las posibilidades de implementarlo  de manera más rápida y eficaz, pero antes deberemos haber establecido  si nos conviene hacerle, y como queremos hacerlo.</a:t>
            </a:r>
          </a:p>
          <a:p>
            <a:endParaRPr lang="es-UY" sz="1200" b="0" i="0" kern="1200" dirty="0" smtClean="0">
              <a:solidFill>
                <a:schemeClr val="tx1"/>
              </a:solidFill>
              <a:effectLst/>
              <a:latin typeface="+mn-lt"/>
              <a:ea typeface="+mn-ea"/>
              <a:cs typeface="+mn-cs"/>
            </a:endParaRPr>
          </a:p>
          <a:p>
            <a:r>
              <a:rPr lang="es-UY" sz="1200" b="1" i="0" kern="1200" dirty="0" smtClean="0">
                <a:solidFill>
                  <a:schemeClr val="tx1"/>
                </a:solidFill>
                <a:effectLst/>
                <a:latin typeface="+mn-lt"/>
                <a:ea typeface="+mn-ea"/>
                <a:cs typeface="+mn-cs"/>
              </a:rPr>
              <a:t>El ámbito de aplicación de scrum</a:t>
            </a:r>
          </a:p>
          <a:p>
            <a:r>
              <a:rPr lang="es-UY" sz="1200" b="0" i="0" kern="1200" dirty="0" smtClean="0">
                <a:solidFill>
                  <a:schemeClr val="tx1"/>
                </a:solidFill>
                <a:effectLst/>
                <a:latin typeface="+mn-lt"/>
                <a:ea typeface="+mn-ea"/>
                <a:cs typeface="+mn-cs"/>
              </a:rPr>
              <a:t>Hablar del ámbito de aplicación de scrum, es hablar del nivel de entrega del producto/servicio,  que es un ámbito o un nivel de gestión diferente al del proyecto. ¿Cuál es la diferencia? Bien, mientras que el ámbito de gestión se ocupa de la administración de todo el proyecto, el de la entrega se ocupa de producir aquellos productos o servicios objeto del proyecto. La mayoría de proyectos, sino todos, tienen por objeto una solución (producto/servicio) que puede descomponerse en otros subproductos, de manera que la solución final se desarrolla progresivamente en base a esos subproductos. </a:t>
            </a:r>
            <a:r>
              <a:rPr lang="es-UY" sz="1200" b="1" i="0" kern="1200" dirty="0" smtClean="0">
                <a:solidFill>
                  <a:schemeClr val="tx1"/>
                </a:solidFill>
                <a:effectLst/>
                <a:latin typeface="+mn-lt"/>
                <a:ea typeface="+mn-ea"/>
                <a:cs typeface="+mn-cs"/>
              </a:rPr>
              <a:t>El ámbito de entrega, se refiere al nivel en el que se llevan a cabo las tareas necesarias  para desarrollar dichos subproductos. El nivel del proyecto es el nivel superior, que se encarga de gestionar la unidad de todos los subproductos</a:t>
            </a:r>
            <a:r>
              <a:rPr lang="es-UY" sz="1200" b="0" i="0" kern="1200" dirty="0" smtClean="0">
                <a:solidFill>
                  <a:schemeClr val="tx1"/>
                </a:solidFill>
                <a:effectLst/>
                <a:latin typeface="+mn-lt"/>
                <a:ea typeface="+mn-ea"/>
                <a:cs typeface="+mn-cs"/>
              </a:rPr>
              <a:t>.</a:t>
            </a:r>
          </a:p>
          <a:p>
            <a:endParaRPr lang="es-ES" dirty="0" smtClean="0"/>
          </a:p>
          <a:p>
            <a:r>
              <a:rPr lang="es-UY" sz="1200" b="1" i="0" kern="1200" dirty="0" smtClean="0">
                <a:solidFill>
                  <a:schemeClr val="tx1"/>
                </a:solidFill>
                <a:effectLst/>
                <a:latin typeface="+mn-lt"/>
                <a:ea typeface="+mn-ea"/>
                <a:cs typeface="+mn-cs"/>
              </a:rPr>
              <a:t>¿Cómo funciona scrum en el ámbito de un proyecto?</a:t>
            </a:r>
          </a:p>
          <a:p>
            <a:r>
              <a:rPr lang="es-UY" sz="1200" b="0" i="0" kern="1200" dirty="0" smtClean="0">
                <a:solidFill>
                  <a:schemeClr val="tx1"/>
                </a:solidFill>
                <a:effectLst/>
                <a:latin typeface="+mn-lt"/>
                <a:ea typeface="+mn-ea"/>
                <a:cs typeface="+mn-cs"/>
              </a:rPr>
              <a:t>Como ya sabemos scrum parte de un Backlog o Pila de Producto que determina el </a:t>
            </a:r>
            <a:r>
              <a:rPr lang="es-UY" sz="1200" b="1" i="0" u="none" strike="noStrike" kern="1200" dirty="0" smtClean="0">
                <a:solidFill>
                  <a:schemeClr val="tx1"/>
                </a:solidFill>
                <a:effectLst/>
                <a:latin typeface="+mn-lt"/>
                <a:ea typeface="+mn-ea"/>
                <a:cs typeface="+mn-cs"/>
                <a:hlinkClick r:id="rId3"/>
              </a:rPr>
              <a:t>Dueño del Producto</a:t>
            </a:r>
            <a:r>
              <a:rPr lang="es-UY" sz="1200" b="0" i="0" kern="1200" dirty="0" smtClean="0">
                <a:solidFill>
                  <a:schemeClr val="tx1"/>
                </a:solidFill>
                <a:effectLst/>
                <a:latin typeface="+mn-lt"/>
                <a:ea typeface="+mn-ea"/>
                <a:cs typeface="+mn-cs"/>
              </a:rPr>
              <a:t>.  Sobre cómo se determinan los elementos del </a:t>
            </a:r>
            <a:r>
              <a:rPr lang="es-UY" sz="1200" b="1" i="0" u="none" strike="noStrike" kern="1200" dirty="0" smtClean="0">
                <a:solidFill>
                  <a:schemeClr val="tx1"/>
                </a:solidFill>
                <a:effectLst/>
                <a:latin typeface="+mn-lt"/>
                <a:ea typeface="+mn-ea"/>
                <a:cs typeface="+mn-cs"/>
                <a:hlinkClick r:id="rId4"/>
              </a:rPr>
              <a:t>Backlog de Producto</a:t>
            </a:r>
            <a:r>
              <a:rPr lang="es-UY" sz="1200" b="0" i="0" kern="1200" dirty="0" smtClean="0">
                <a:solidFill>
                  <a:schemeClr val="tx1"/>
                </a:solidFill>
                <a:effectLst/>
                <a:latin typeface="+mn-lt"/>
                <a:ea typeface="+mn-ea"/>
                <a:cs typeface="+mn-cs"/>
              </a:rPr>
              <a:t> </a:t>
            </a:r>
            <a:r>
              <a:rPr lang="es-UY" sz="1200" b="1" i="0" kern="1200" dirty="0" smtClean="0">
                <a:solidFill>
                  <a:schemeClr val="tx1"/>
                </a:solidFill>
                <a:effectLst/>
                <a:latin typeface="+mn-lt"/>
                <a:ea typeface="+mn-ea"/>
                <a:cs typeface="+mn-cs"/>
              </a:rPr>
              <a:t>scrum dice poco, aparte de establecer que es responsabilidad del Dueño del producto</a:t>
            </a:r>
            <a:r>
              <a:rPr lang="es-UY" sz="1200" b="0" i="0" kern="1200" dirty="0" smtClean="0">
                <a:solidFill>
                  <a:schemeClr val="tx1"/>
                </a:solidFill>
                <a:effectLst/>
                <a:latin typeface="+mn-lt"/>
                <a:ea typeface="+mn-ea"/>
                <a:cs typeface="+mn-cs"/>
              </a:rPr>
              <a:t>. En el contexto de un proyecto el Backlog de Producto podría desarrollarse a partir de los subproductos que forman parte del producto, y partir de aquí desarrollarlos progresivamente siguiendo el proceso scrum.</a:t>
            </a:r>
          </a:p>
          <a:p>
            <a:endParaRPr lang="es-ES" dirty="0" smtClean="0"/>
          </a:p>
        </p:txBody>
      </p:sp>
    </p:spTree>
    <p:extLst>
      <p:ext uri="{BB962C8B-B14F-4D97-AF65-F5344CB8AC3E}">
        <p14:creationId xmlns:p14="http://schemas.microsoft.com/office/powerpoint/2010/main" val="42125690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b="1" dirty="0" smtClean="0"/>
              <a:t>Aplicación de los principios “Lean”:</a:t>
            </a:r>
          </a:p>
          <a:p>
            <a:pPr marL="171450" indent="-171450">
              <a:buFont typeface="Arial" panose="020B0604020202020204" pitchFamily="34" charset="0"/>
              <a:buChar char="•"/>
            </a:pPr>
            <a:r>
              <a:rPr lang="es-ES" dirty="0" smtClean="0"/>
              <a:t>(1) </a:t>
            </a:r>
            <a:r>
              <a:rPr lang="es-ES" b="1" dirty="0" smtClean="0"/>
              <a:t>Definir el valor desde el Cliente</a:t>
            </a:r>
          </a:p>
          <a:p>
            <a:pPr lvl="1"/>
            <a:r>
              <a:rPr lang="es-ES" dirty="0" smtClean="0"/>
              <a:t>El valor, solo puede definirlo el consumidor final y solamente es significativo cuando se expresa en términos de producto específico que satisface las necesidades del consumidor a un precio concreto, en un momento determinado. </a:t>
            </a:r>
          </a:p>
          <a:p>
            <a:pPr lvl="1"/>
            <a:r>
              <a:rPr lang="es-ES" dirty="0" smtClean="0"/>
              <a:t>Definir el valor de forma precisa en términos de productos-servicios con capacidades específicas  a precios específicos basado en la cantidad de recursos y esfuerzos necesarios, a través de un diálogo con los clientes.</a:t>
            </a:r>
          </a:p>
          <a:p>
            <a:pPr lvl="1"/>
            <a:r>
              <a:rPr lang="es-ES" dirty="0" smtClean="0"/>
              <a:t>Se analizan los factores de expectativas de clientes y su satisfacción en base a modelo KANO a fin de  reducir/priorizar requerimientos, costos y tipo de MVP.</a:t>
            </a:r>
          </a:p>
          <a:p>
            <a:pPr lvl="1"/>
            <a:r>
              <a:rPr lang="es-ES" dirty="0" smtClean="0"/>
              <a:t>Propuesta de un nuevo enfoque en la gestión con los interesados, que permita un análisis del valor que mejore el proceso de apropiación del valor, el desarrollo del cliente, del producto y la aprobación de entregables.</a:t>
            </a:r>
          </a:p>
          <a:p>
            <a:pPr marL="171450" indent="-171450">
              <a:buFont typeface="Arial" panose="020B0604020202020204" pitchFamily="34" charset="0"/>
              <a:buChar char="•"/>
            </a:pPr>
            <a:r>
              <a:rPr lang="es-ES" dirty="0" smtClean="0"/>
              <a:t>(2) </a:t>
            </a:r>
            <a:r>
              <a:rPr lang="es-ES" b="1" dirty="0" smtClean="0"/>
              <a:t>Identificar el flujo del valor</a:t>
            </a:r>
          </a:p>
          <a:p>
            <a:pPr lvl="1"/>
            <a:r>
              <a:rPr lang="es-ES" dirty="0" smtClean="0"/>
              <a:t>Conveniencia de redefinir las funciones y áreas - procesos de la organización, de modo que contribuyan al valor; y asegurar la consideración de la perspectiva del cliente a través del diseño de mapa de la experiencia del Cliente.</a:t>
            </a:r>
          </a:p>
          <a:p>
            <a:pPr marL="171450" indent="-171450">
              <a:buFont typeface="Arial" panose="020B0604020202020204" pitchFamily="34" charset="0"/>
              <a:buChar char="•"/>
            </a:pPr>
            <a:r>
              <a:rPr lang="es-ES" dirty="0" smtClean="0"/>
              <a:t>(3) </a:t>
            </a:r>
            <a:r>
              <a:rPr lang="es-ES" b="1" dirty="0" smtClean="0"/>
              <a:t>Optimizar el flujo del valor </a:t>
            </a:r>
          </a:p>
          <a:p>
            <a:pPr lvl="1"/>
            <a:r>
              <a:rPr lang="es-ES" dirty="0" smtClean="0"/>
              <a:t>Replantear prácticas y herramientas específicas que eliminen flujos hacia atrás. Se mostrara los beneficios de aplicación de la teoría de restricciones a través de video.</a:t>
            </a:r>
          </a:p>
          <a:p>
            <a:pPr marL="171450" indent="-171450">
              <a:buFont typeface="Arial" panose="020B0604020202020204" pitchFamily="34" charset="0"/>
              <a:buChar char="•"/>
            </a:pPr>
            <a:r>
              <a:rPr lang="es-ES" dirty="0" smtClean="0"/>
              <a:t>(4) </a:t>
            </a:r>
            <a:r>
              <a:rPr lang="es-ES" b="1" dirty="0" smtClean="0"/>
              <a:t>Tirar y apropiar el flujo de valor</a:t>
            </a:r>
          </a:p>
          <a:p>
            <a:pPr lvl="1"/>
            <a:r>
              <a:rPr lang="es-ES" dirty="0" smtClean="0"/>
              <a:t>Es necesario que el cliente reconozca el valor y lo apropie. El  pensamiento “Pull” es empezar con un Cliente real, que manifieste una demanda por un producto real y trabajar hacia atrás pasando por todas las etapas necesarias para llevar el producto deseado al cliente. </a:t>
            </a:r>
          </a:p>
          <a:p>
            <a:pPr marL="171450" indent="-171450">
              <a:buFont typeface="Arial" panose="020B0604020202020204" pitchFamily="34" charset="0"/>
              <a:buChar char="•"/>
            </a:pPr>
            <a:r>
              <a:rPr lang="es-ES" dirty="0" smtClean="0"/>
              <a:t>(5) </a:t>
            </a:r>
            <a:r>
              <a:rPr lang="es-ES" b="1" dirty="0" smtClean="0"/>
              <a:t>Buscar la perfección</a:t>
            </a:r>
          </a:p>
          <a:p>
            <a:pPr lvl="1"/>
            <a:r>
              <a:rPr lang="es-ES" dirty="0" smtClean="0"/>
              <a:t>Búsqueda permanente de la perfección, intolerancia a desperdicios. No hay límite en el proceso de reducción de esfuerzo, tiempo, espacio, costo y fallas; ofreciendo un producto cada vez más cercano de lo que el cliente verdaderamente desea. </a:t>
            </a:r>
          </a:p>
          <a:p>
            <a:endParaRPr lang="es-ES" dirty="0" smtClean="0"/>
          </a:p>
          <a:p>
            <a:endParaRPr lang="es-ES" dirty="0"/>
          </a:p>
        </p:txBody>
      </p:sp>
    </p:spTree>
    <p:extLst>
      <p:ext uri="{BB962C8B-B14F-4D97-AF65-F5344CB8AC3E}">
        <p14:creationId xmlns:p14="http://schemas.microsoft.com/office/powerpoint/2010/main" val="6272651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Tree>
    <p:extLst>
      <p:ext uri="{BB962C8B-B14F-4D97-AF65-F5344CB8AC3E}">
        <p14:creationId xmlns:p14="http://schemas.microsoft.com/office/powerpoint/2010/main" val="36467068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Tree>
    <p:extLst>
      <p:ext uri="{BB962C8B-B14F-4D97-AF65-F5344CB8AC3E}">
        <p14:creationId xmlns:p14="http://schemas.microsoft.com/office/powerpoint/2010/main" val="35034794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UY" sz="1200" b="0" i="0" kern="1200" dirty="0" smtClean="0">
                <a:solidFill>
                  <a:schemeClr val="tx1"/>
                </a:solidFill>
                <a:effectLst/>
                <a:latin typeface="+mn-lt"/>
                <a:ea typeface="+mn-ea"/>
                <a:cs typeface="+mn-cs"/>
              </a:rPr>
              <a:t>Muda, Mura y Muri son tres conceptos claves de la mejora continua Kaizen, que la producción Lean incorpora como variables protagonistas para incrementar la eficiencia. </a:t>
            </a:r>
            <a:r>
              <a:rPr lang="es-UY" sz="1200" b="1" i="0" kern="1200" dirty="0" smtClean="0">
                <a:solidFill>
                  <a:schemeClr val="tx1"/>
                </a:solidFill>
                <a:effectLst/>
                <a:latin typeface="+mn-lt"/>
                <a:ea typeface="+mn-ea"/>
                <a:cs typeface="+mn-cs"/>
              </a:rPr>
              <a:t>Muda</a:t>
            </a:r>
            <a:r>
              <a:rPr lang="es-UY" sz="1200" b="0" i="0" kern="1200" dirty="0" smtClean="0">
                <a:solidFill>
                  <a:schemeClr val="tx1"/>
                </a:solidFill>
                <a:effectLst/>
                <a:latin typeface="+mn-lt"/>
                <a:ea typeface="+mn-ea"/>
                <a:cs typeface="+mn-cs"/>
              </a:rPr>
              <a:t>: Desperdicio </a:t>
            </a:r>
            <a:r>
              <a:rPr lang="es-UY" sz="1200" b="1" i="0" kern="1200" dirty="0" smtClean="0">
                <a:solidFill>
                  <a:schemeClr val="tx1"/>
                </a:solidFill>
                <a:effectLst/>
                <a:latin typeface="+mn-lt"/>
                <a:ea typeface="+mn-ea"/>
                <a:cs typeface="+mn-cs"/>
              </a:rPr>
              <a:t>Mura</a:t>
            </a:r>
            <a:r>
              <a:rPr lang="es-UY" sz="1200" b="0" i="0" kern="1200" dirty="0" smtClean="0">
                <a:solidFill>
                  <a:schemeClr val="tx1"/>
                </a:solidFill>
                <a:effectLst/>
                <a:latin typeface="+mn-lt"/>
                <a:ea typeface="+mn-ea"/>
                <a:cs typeface="+mn-cs"/>
              </a:rPr>
              <a:t>: Discrepancia. Variabilidad del flujo de trabajo. Interrupciones en el flujo de trabajo. Tiempo muerto. </a:t>
            </a:r>
            <a:r>
              <a:rPr lang="es-UY" sz="1200" b="1" i="0" kern="1200" dirty="0" smtClean="0">
                <a:solidFill>
                  <a:schemeClr val="tx1"/>
                </a:solidFill>
                <a:effectLst/>
                <a:latin typeface="+mn-lt"/>
                <a:ea typeface="+mn-ea"/>
                <a:cs typeface="+mn-cs"/>
              </a:rPr>
              <a:t>Muri</a:t>
            </a:r>
            <a:r>
              <a:rPr lang="es-UY" sz="1200" b="0" i="0" kern="1200" dirty="0" smtClean="0">
                <a:solidFill>
                  <a:schemeClr val="tx1"/>
                </a:solidFill>
                <a:effectLst/>
                <a:latin typeface="+mn-lt"/>
                <a:ea typeface="+mn-ea"/>
                <a:cs typeface="+mn-cs"/>
              </a:rPr>
              <a:t>: Tensión. Sobrecarga de trabajo que produce cuellos de botella. Los tableros kanban resultan especialmente útiles para detectar y gestionar las otras dos variables kaizen: Mura y Muri.</a:t>
            </a:r>
          </a:p>
          <a:p>
            <a:endParaRPr lang="es-UY" sz="1200" b="0" i="0" kern="1200" dirty="0" smtClean="0">
              <a:solidFill>
                <a:schemeClr val="tx1"/>
              </a:solidFill>
              <a:effectLst/>
              <a:latin typeface="+mn-lt"/>
              <a:ea typeface="+mn-ea"/>
              <a:cs typeface="+mn-cs"/>
            </a:endParaRPr>
          </a:p>
          <a:p>
            <a:r>
              <a:rPr lang="es-UY" sz="1200" b="1" i="0" kern="1200" dirty="0" smtClean="0">
                <a:solidFill>
                  <a:schemeClr val="tx1"/>
                </a:solidFill>
                <a:effectLst/>
                <a:latin typeface="+mn-lt"/>
                <a:ea typeface="+mn-ea"/>
                <a:cs typeface="+mn-cs"/>
              </a:rPr>
              <a:t>Mudas. </a:t>
            </a:r>
            <a:r>
              <a:rPr lang="es-UY" sz="1200" b="0" i="0" kern="1200" dirty="0" smtClean="0">
                <a:solidFill>
                  <a:schemeClr val="tx1"/>
                </a:solidFill>
                <a:effectLst/>
                <a:latin typeface="+mn-lt"/>
                <a:ea typeface="+mn-ea"/>
                <a:cs typeface="+mn-cs"/>
              </a:rPr>
              <a:t>Las mudas o razones de desperdicio más habituales en los proyectos TIC son:</a:t>
            </a:r>
          </a:p>
          <a:p>
            <a:pPr marL="171450" indent="-171450">
              <a:buFont typeface="Arial" panose="020B0604020202020204" pitchFamily="34" charset="0"/>
              <a:buChar char="•"/>
            </a:pPr>
            <a:r>
              <a:rPr lang="es-UY" sz="1200" b="0" i="0" kern="1200" dirty="0" smtClean="0">
                <a:solidFill>
                  <a:schemeClr val="tx1"/>
                </a:solidFill>
                <a:effectLst/>
                <a:latin typeface="+mn-lt"/>
                <a:ea typeface="+mn-ea"/>
                <a:cs typeface="+mn-cs"/>
              </a:rPr>
              <a:t>Burocracia: Procedimientos, documentación y papeleo innecesario que no aportan valor al resultado.</a:t>
            </a:r>
          </a:p>
          <a:p>
            <a:pPr marL="171450" indent="-171450">
              <a:buFont typeface="Arial" panose="020B0604020202020204" pitchFamily="34" charset="0"/>
              <a:buChar char="•"/>
            </a:pPr>
            <a:r>
              <a:rPr lang="es-UY" sz="1200" b="0" i="0" kern="1200" dirty="0" smtClean="0">
                <a:solidFill>
                  <a:schemeClr val="tx1"/>
                </a:solidFill>
                <a:effectLst/>
                <a:latin typeface="+mn-lt"/>
                <a:ea typeface="+mn-ea"/>
                <a:cs typeface="+mn-cs"/>
              </a:rPr>
              <a:t>Sobreproducción: Desarrollar más características de las necesarias.</a:t>
            </a:r>
          </a:p>
          <a:p>
            <a:pPr marL="171450" indent="-171450">
              <a:buFont typeface="Arial" panose="020B0604020202020204" pitchFamily="34" charset="0"/>
              <a:buChar char="•"/>
            </a:pPr>
            <a:r>
              <a:rPr lang="es-UY" sz="1200" b="0" i="0" kern="1200" dirty="0" smtClean="0">
                <a:solidFill>
                  <a:schemeClr val="tx1"/>
                </a:solidFill>
                <a:effectLst/>
                <a:latin typeface="+mn-lt"/>
                <a:ea typeface="+mn-ea"/>
                <a:cs typeface="+mn-cs"/>
              </a:rPr>
              <a:t>Multiproyecto: Alternar el tiempo de trabajo entre varios proyectos e interrupciones del flujo de trabajo.</a:t>
            </a:r>
          </a:p>
          <a:p>
            <a:pPr marL="171450" indent="-171450">
              <a:buFont typeface="Arial" panose="020B0604020202020204" pitchFamily="34" charset="0"/>
              <a:buChar char="•"/>
            </a:pPr>
            <a:r>
              <a:rPr lang="es-UY" sz="1200" b="0" i="0" kern="1200" dirty="0" smtClean="0">
                <a:solidFill>
                  <a:schemeClr val="tx1"/>
                </a:solidFill>
                <a:effectLst/>
                <a:latin typeface="+mn-lt"/>
                <a:ea typeface="+mn-ea"/>
                <a:cs typeface="+mn-cs"/>
              </a:rPr>
              <a:t>Esperas: Tiempos de espera por falta de cadencia en el flujo de trabajo.</a:t>
            </a:r>
          </a:p>
          <a:p>
            <a:pPr marL="171450" indent="-171450">
              <a:buFont typeface="Arial" panose="020B0604020202020204" pitchFamily="34" charset="0"/>
              <a:buChar char="•"/>
            </a:pPr>
            <a:r>
              <a:rPr lang="es-UY" sz="1200" b="0" i="0" kern="1200" dirty="0" smtClean="0">
                <a:solidFill>
                  <a:schemeClr val="tx1"/>
                </a:solidFill>
                <a:effectLst/>
                <a:latin typeface="+mn-lt"/>
                <a:ea typeface="+mn-ea"/>
                <a:cs typeface="+mn-cs"/>
              </a:rPr>
              <a:t>“Ir haciendo”: Encargar trabajo para ir avanzando algo no definido y así no tener paradas a las personas.</a:t>
            </a:r>
          </a:p>
          <a:p>
            <a:pPr marL="171450" indent="-171450">
              <a:buFont typeface="Arial" panose="020B0604020202020204" pitchFamily="34" charset="0"/>
              <a:buChar char="•"/>
            </a:pPr>
            <a:r>
              <a:rPr lang="es-UY" sz="1200" b="0" i="0" kern="1200" dirty="0" smtClean="0">
                <a:solidFill>
                  <a:schemeClr val="tx1"/>
                </a:solidFill>
                <a:effectLst/>
                <a:latin typeface="+mn-lt"/>
                <a:ea typeface="+mn-ea"/>
                <a:cs typeface="+mn-cs"/>
              </a:rPr>
              <a:t>Desajustes de capacidad: Personas de gran talento asignadas a tareas rutinarias, y viceversa.</a:t>
            </a:r>
          </a:p>
          <a:p>
            <a:pPr marL="171450" indent="-171450">
              <a:buFont typeface="Arial" panose="020B0604020202020204" pitchFamily="34" charset="0"/>
              <a:buChar char="•"/>
            </a:pPr>
            <a:r>
              <a:rPr lang="es-UY" sz="1200" b="0" i="0" kern="1200" dirty="0" smtClean="0">
                <a:solidFill>
                  <a:schemeClr val="tx1"/>
                </a:solidFill>
                <a:effectLst/>
                <a:latin typeface="+mn-lt"/>
                <a:ea typeface="+mn-ea"/>
                <a:cs typeface="+mn-cs"/>
              </a:rPr>
              <a:t>Errores: Retrabajo por bugs.</a:t>
            </a:r>
          </a:p>
          <a:p>
            <a:pPr marL="171450" indent="-171450">
              <a:buFont typeface="Arial" panose="020B0604020202020204" pitchFamily="34" charset="0"/>
              <a:buChar char="•"/>
            </a:pPr>
            <a:r>
              <a:rPr lang="es-UY" sz="1200" b="0" i="0" kern="1200" dirty="0" smtClean="0">
                <a:solidFill>
                  <a:schemeClr val="tx1"/>
                </a:solidFill>
                <a:effectLst/>
                <a:latin typeface="+mn-lt"/>
                <a:ea typeface="+mn-ea"/>
                <a:cs typeface="+mn-cs"/>
              </a:rPr>
              <a:t>Capacidad intelectual desperdiciada.</a:t>
            </a:r>
          </a:p>
          <a:p>
            <a:r>
              <a:rPr lang="es-UY" sz="1200" b="0" i="0" kern="1200" dirty="0" smtClean="0">
                <a:solidFill>
                  <a:schemeClr val="tx1"/>
                </a:solidFill>
                <a:effectLst/>
                <a:latin typeface="+mn-lt"/>
                <a:ea typeface="+mn-ea"/>
                <a:cs typeface="+mn-cs"/>
              </a:rPr>
              <a:t/>
            </a:r>
            <a:br>
              <a:rPr lang="es-UY" sz="1200" b="0" i="0" kern="1200" dirty="0" smtClean="0">
                <a:solidFill>
                  <a:schemeClr val="tx1"/>
                </a:solidFill>
                <a:effectLst/>
                <a:latin typeface="+mn-lt"/>
                <a:ea typeface="+mn-ea"/>
                <a:cs typeface="+mn-cs"/>
              </a:rPr>
            </a:br>
            <a:r>
              <a:rPr lang="es-UY" sz="1200" b="1" i="0" kern="1200" dirty="0" smtClean="0">
                <a:solidFill>
                  <a:schemeClr val="tx1"/>
                </a:solidFill>
                <a:effectLst/>
                <a:latin typeface="+mn-lt"/>
                <a:ea typeface="+mn-ea"/>
                <a:cs typeface="+mn-cs"/>
              </a:rPr>
              <a:t>Factores determinantes de Mura y Muri. </a:t>
            </a:r>
            <a:r>
              <a:rPr lang="es-UY" sz="1200" b="0" i="0" kern="1200" dirty="0" smtClean="0">
                <a:solidFill>
                  <a:schemeClr val="tx1"/>
                </a:solidFill>
                <a:effectLst/>
                <a:latin typeface="+mn-lt"/>
                <a:ea typeface="+mn-ea"/>
                <a:cs typeface="+mn-cs"/>
              </a:rPr>
              <a:t>Cada organización tiene sus propias características en cuanto a:</a:t>
            </a:r>
          </a:p>
          <a:p>
            <a:pPr marL="171450" indent="-171450">
              <a:buFont typeface="Arial" panose="020B0604020202020204" pitchFamily="34" charset="0"/>
              <a:buChar char="•"/>
            </a:pPr>
            <a:r>
              <a:rPr lang="es-UY" sz="1200" b="0" i="0" kern="1200" dirty="0" smtClean="0">
                <a:solidFill>
                  <a:schemeClr val="tx1"/>
                </a:solidFill>
                <a:effectLst/>
                <a:latin typeface="+mn-lt"/>
                <a:ea typeface="+mn-ea"/>
                <a:cs typeface="+mn-cs"/>
              </a:rPr>
              <a:t>Secuencia de las tareas.</a:t>
            </a:r>
          </a:p>
          <a:p>
            <a:pPr marL="171450" indent="-171450">
              <a:buFont typeface="Arial" panose="020B0604020202020204" pitchFamily="34" charset="0"/>
              <a:buChar char="•"/>
            </a:pPr>
            <a:r>
              <a:rPr lang="es-UY" sz="1200" b="0" i="0" kern="1200" dirty="0" smtClean="0">
                <a:solidFill>
                  <a:schemeClr val="tx1"/>
                </a:solidFill>
                <a:effectLst/>
                <a:latin typeface="+mn-lt"/>
                <a:ea typeface="+mn-ea"/>
                <a:cs typeface="+mn-cs"/>
              </a:rPr>
              <a:t>Polivalencia de los miembros del equipo.</a:t>
            </a:r>
          </a:p>
          <a:p>
            <a:r>
              <a:rPr lang="es-UY" sz="1200" b="0" i="0" kern="1200" dirty="0" smtClean="0">
                <a:solidFill>
                  <a:schemeClr val="tx1"/>
                </a:solidFill>
                <a:effectLst/>
                <a:latin typeface="+mn-lt"/>
                <a:ea typeface="+mn-ea"/>
                <a:cs typeface="+mn-cs"/>
              </a:rPr>
              <a:t>Y estos son los factores que en cada caso determinan la dificultad o no para lograr un flujo continuo de desarrollo. Como ya se ha visto, los equipos que trabajan con tareas no secuenciales y en proyectos en los que pueden trabajar de forma polivalente, son los que más fácilmente pueden conseguir un flujo de entrega constante. Cuando surgen las dificultades las variables que se deben combinar, según las posibilidades en cada caso, son:</a:t>
            </a:r>
          </a:p>
          <a:p>
            <a:pPr marL="171450" indent="-171450">
              <a:buFont typeface="Arial" panose="020B0604020202020204" pitchFamily="34" charset="0"/>
              <a:buChar char="•"/>
            </a:pPr>
            <a:r>
              <a:rPr lang="es-UY" sz="1200" b="0" i="0" kern="1200" dirty="0" smtClean="0">
                <a:solidFill>
                  <a:schemeClr val="tx1"/>
                </a:solidFill>
                <a:effectLst/>
                <a:latin typeface="+mn-lt"/>
                <a:ea typeface="+mn-ea"/>
                <a:cs typeface="+mn-cs"/>
              </a:rPr>
              <a:t>Volumen de demanda.</a:t>
            </a:r>
          </a:p>
          <a:p>
            <a:pPr marL="171450" indent="-171450">
              <a:buFont typeface="Arial" panose="020B0604020202020204" pitchFamily="34" charset="0"/>
              <a:buChar char="•"/>
            </a:pPr>
            <a:r>
              <a:rPr lang="es-UY" sz="1200" b="0" i="0" kern="1200" dirty="0" smtClean="0">
                <a:solidFill>
                  <a:schemeClr val="tx1"/>
                </a:solidFill>
                <a:effectLst/>
                <a:latin typeface="+mn-lt"/>
                <a:ea typeface="+mn-ea"/>
                <a:cs typeface="+mn-cs"/>
              </a:rPr>
              <a:t>Orden del backlog o pila de historias de usuario: si se va a producir un cuello de botella en una fase, procurar que la próxima historia que va a entrar al tablero requiera poco esfuerzo de esa fase.</a:t>
            </a:r>
          </a:p>
          <a:p>
            <a:pPr marL="171450" indent="-171450">
              <a:buFont typeface="Arial" panose="020B0604020202020204" pitchFamily="34" charset="0"/>
              <a:buChar char="•"/>
            </a:pPr>
            <a:r>
              <a:rPr lang="es-UY" sz="1200" b="0" i="0" kern="1200" dirty="0" smtClean="0">
                <a:solidFill>
                  <a:schemeClr val="tx1"/>
                </a:solidFill>
                <a:effectLst/>
                <a:latin typeface="+mn-lt"/>
                <a:ea typeface="+mn-ea"/>
                <a:cs typeface="+mn-cs"/>
              </a:rPr>
              <a:t>WIP o límite de tareas en una determinada fase.</a:t>
            </a:r>
          </a:p>
          <a:p>
            <a:pPr marL="171450" indent="-171450">
              <a:buFont typeface="Arial" panose="020B0604020202020204" pitchFamily="34" charset="0"/>
              <a:buChar char="•"/>
            </a:pPr>
            <a:r>
              <a:rPr lang="es-UY" sz="1200" b="0" i="0" kern="1200" dirty="0" smtClean="0">
                <a:solidFill>
                  <a:schemeClr val="tx1"/>
                </a:solidFill>
                <a:effectLst/>
                <a:latin typeface="+mn-lt"/>
                <a:ea typeface="+mn-ea"/>
                <a:cs typeface="+mn-cs"/>
              </a:rPr>
              <a:t>Staffing: Tamaño del equipo y especialización o polivalencia.</a:t>
            </a:r>
          </a:p>
          <a:p>
            <a:r>
              <a:rPr lang="es-UY" sz="1200" b="0" i="0" kern="1200" dirty="0" smtClean="0">
                <a:solidFill>
                  <a:schemeClr val="tx1"/>
                </a:solidFill>
                <a:effectLst/>
                <a:latin typeface="+mn-lt"/>
                <a:ea typeface="+mn-ea"/>
                <a:cs typeface="+mn-cs"/>
              </a:rPr>
              <a:t/>
            </a:r>
            <a:br>
              <a:rPr lang="es-UY" sz="1200" b="0" i="0" kern="1200" dirty="0" smtClean="0">
                <a:solidFill>
                  <a:schemeClr val="tx1"/>
                </a:solidFill>
                <a:effectLst/>
                <a:latin typeface="+mn-lt"/>
                <a:ea typeface="+mn-ea"/>
                <a:cs typeface="+mn-cs"/>
              </a:rPr>
            </a:br>
            <a:r>
              <a:rPr lang="es-UY" sz="1200" b="1" i="0" kern="1200" dirty="0" smtClean="0">
                <a:solidFill>
                  <a:schemeClr val="tx1"/>
                </a:solidFill>
                <a:effectLst/>
                <a:latin typeface="+mn-lt"/>
                <a:ea typeface="+mn-ea"/>
                <a:cs typeface="+mn-cs"/>
              </a:rPr>
              <a:t>Muri</a:t>
            </a:r>
          </a:p>
          <a:p>
            <a:r>
              <a:rPr lang="es-UY" sz="1200" b="0" i="0" kern="1200" dirty="0" smtClean="0">
                <a:solidFill>
                  <a:schemeClr val="tx1"/>
                </a:solidFill>
                <a:effectLst/>
                <a:latin typeface="+mn-lt"/>
                <a:ea typeface="+mn-ea"/>
                <a:cs typeface="+mn-cs"/>
              </a:rPr>
              <a:t>Analicemos cómo el WIP se convierte en un método para ajustar los cuellos de botella (Muri): Al emplear kanban como técnica con la que regular un incremento continuo desaparece el concepto de sprint. El incremento no es en este caso el resultado de un sprint, sino cada historia de usuario que se termina y entrega. Para lograr un flujo continuo de funcionalidades que, una a una van aportando incrementos de forma sostenida, es necesario evitar la aparición de cuellos de botella (Muri): la acumulación de tareas en una determinada fase del proceso. Una técnica muy útil es limitar la cantidad de trabajo que puede acumularse en las fases y generan cuellos de botella.</a:t>
            </a:r>
          </a:p>
          <a:p>
            <a:r>
              <a:rPr lang="es-UY" sz="1200" b="0" i="0" kern="1200" dirty="0" smtClean="0">
                <a:solidFill>
                  <a:schemeClr val="tx1"/>
                </a:solidFill>
                <a:effectLst/>
                <a:latin typeface="+mn-lt"/>
                <a:ea typeface="+mn-ea"/>
                <a:cs typeface="+mn-cs"/>
              </a:rPr>
              <a:t>Al parámetro que indica el número máximo de tareas en un área del tablero kanban se le denomina WIP: Work In Process, o bien “in-process inventory” (inventario en el proceso). No se debe confundir con Work in progress (trabajo en progreso) término que designa un trabajo que ha comenzado pero aún no está terminado. Un valor “WIP” demasiado bajo puede producir cuellos de botella en otras fases, en especial si el sistema es demasiado rígido (tareas secuenciales y equipo de especialistas). No es aconsejable trabajar con tareas de tamaño que se prevea superior a un día de trabajo, y si esto ocurre lo aconsejable es dividirlas en otras de menor tamaño. </a:t>
            </a:r>
          </a:p>
        </p:txBody>
      </p:sp>
    </p:spTree>
    <p:extLst>
      <p:ext uri="{BB962C8B-B14F-4D97-AF65-F5344CB8AC3E}">
        <p14:creationId xmlns:p14="http://schemas.microsoft.com/office/powerpoint/2010/main" val="13621420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sz="1200" b="0" i="0" kern="1200" dirty="0" smtClean="0">
              <a:solidFill>
                <a:schemeClr val="tx1"/>
              </a:solidFill>
              <a:effectLst/>
              <a:latin typeface="+mn-lt"/>
              <a:ea typeface="+mn-ea"/>
              <a:cs typeface="+mn-cs"/>
            </a:endParaRPr>
          </a:p>
          <a:p>
            <a:r>
              <a:rPr lang="es-ES" sz="1200" b="0" i="0" kern="1200" dirty="0" smtClean="0">
                <a:solidFill>
                  <a:schemeClr val="tx1"/>
                </a:solidFill>
                <a:effectLst/>
                <a:latin typeface="+mn-lt"/>
                <a:ea typeface="+mn-ea"/>
                <a:cs typeface="+mn-cs"/>
              </a:rPr>
              <a:t>Hasta hace poco el lema era –la satisfacción del cliente --, con este modelo, hoy un cliente satisfecho espera más; hay que sorprenderlo y deleitarlo. El modelo plantea : el cliente:</a:t>
            </a:r>
          </a:p>
          <a:p>
            <a:pPr marL="171450" indent="-171450">
              <a:buFont typeface="Arial" panose="020B0604020202020204" pitchFamily="34" charset="0"/>
              <a:buChar char="•"/>
            </a:pPr>
            <a:r>
              <a:rPr lang="es-ES" sz="1200" b="0" i="0" kern="1200" dirty="0" smtClean="0">
                <a:solidFill>
                  <a:schemeClr val="tx1"/>
                </a:solidFill>
                <a:effectLst/>
                <a:latin typeface="+mn-lt"/>
                <a:ea typeface="+mn-ea"/>
                <a:cs typeface="+mn-cs"/>
              </a:rPr>
              <a:t>Exige ( calidad de base ).</a:t>
            </a:r>
          </a:p>
          <a:p>
            <a:pPr marL="171450" indent="-171450">
              <a:buFont typeface="Arial" panose="020B0604020202020204" pitchFamily="34" charset="0"/>
              <a:buChar char="•"/>
            </a:pPr>
            <a:r>
              <a:rPr lang="es-ES" sz="1200" b="0" i="0" kern="1200" dirty="0" smtClean="0">
                <a:solidFill>
                  <a:schemeClr val="tx1"/>
                </a:solidFill>
                <a:effectLst/>
                <a:latin typeface="+mn-lt"/>
                <a:ea typeface="+mn-ea"/>
                <a:cs typeface="+mn-cs"/>
              </a:rPr>
              <a:t>Espera o requiere ( calidad de desempeño ).</a:t>
            </a:r>
          </a:p>
          <a:p>
            <a:pPr marL="171450" indent="-171450">
              <a:buFont typeface="Arial" panose="020B0604020202020204" pitchFamily="34" charset="0"/>
              <a:buChar char="•"/>
            </a:pPr>
            <a:r>
              <a:rPr lang="es-ES" sz="1200" b="0" i="0" kern="1200" dirty="0" smtClean="0">
                <a:solidFill>
                  <a:schemeClr val="tx1"/>
                </a:solidFill>
                <a:effectLst/>
                <a:latin typeface="+mn-lt"/>
                <a:ea typeface="+mn-ea"/>
                <a:cs typeface="+mn-cs"/>
              </a:rPr>
              <a:t>Descubre ( calidad de exaltación ).</a:t>
            </a:r>
          </a:p>
          <a:p>
            <a:r>
              <a:rPr lang="es-ES" sz="1200" b="0" i="0" kern="1200" dirty="0" smtClean="0">
                <a:solidFill>
                  <a:schemeClr val="tx1"/>
                </a:solidFill>
                <a:effectLst/>
                <a:latin typeface="+mn-lt"/>
                <a:ea typeface="+mn-ea"/>
                <a:cs typeface="+mn-cs"/>
              </a:rPr>
              <a:t>El propósito es el de reforzar las especificaciones y así obtener un rendimiento sobre las necesidades y cualidades del producto para causar una mayor satisfacción del cliente.</a:t>
            </a:r>
          </a:p>
          <a:p>
            <a:r>
              <a:rPr lang="es-ES" sz="1200" b="0" i="0" kern="1200" dirty="0" smtClean="0">
                <a:solidFill>
                  <a:schemeClr val="tx1"/>
                </a:solidFill>
                <a:effectLst/>
                <a:latin typeface="+mn-lt"/>
                <a:ea typeface="+mn-ea"/>
                <a:cs typeface="+mn-cs"/>
              </a:rPr>
              <a:t/>
            </a:r>
            <a:br>
              <a:rPr lang="es-ES" sz="1200" b="0" i="0" kern="1200" dirty="0" smtClean="0">
                <a:solidFill>
                  <a:schemeClr val="tx1"/>
                </a:solidFill>
                <a:effectLst/>
                <a:latin typeface="+mn-lt"/>
                <a:ea typeface="+mn-ea"/>
                <a:cs typeface="+mn-cs"/>
              </a:rPr>
            </a:br>
            <a:r>
              <a:rPr lang="es-ES" sz="1200" b="0" i="0" kern="1200" dirty="0" smtClean="0">
                <a:solidFill>
                  <a:schemeClr val="tx1"/>
                </a:solidFill>
                <a:effectLst/>
                <a:latin typeface="+mn-lt"/>
                <a:ea typeface="+mn-ea"/>
                <a:cs typeface="+mn-cs"/>
              </a:rPr>
              <a:t>Visualiza los atributos o características del producto.</a:t>
            </a:r>
          </a:p>
          <a:p>
            <a:pPr marL="171450" indent="-171450">
              <a:buFont typeface="Arial" panose="020B0604020202020204" pitchFamily="34" charset="0"/>
              <a:buChar char="•"/>
            </a:pPr>
            <a:r>
              <a:rPr lang="es-ES" sz="1200" b="0" i="0" kern="1200" dirty="0" smtClean="0">
                <a:solidFill>
                  <a:schemeClr val="tx1"/>
                </a:solidFill>
                <a:effectLst/>
                <a:latin typeface="+mn-lt"/>
                <a:ea typeface="+mn-ea"/>
                <a:cs typeface="+mn-cs"/>
              </a:rPr>
              <a:t>Es una herramienta para :</a:t>
            </a:r>
          </a:p>
          <a:p>
            <a:pPr marL="628650" lvl="1" indent="-171450">
              <a:buFont typeface="Arial" panose="020B0604020202020204" pitchFamily="34" charset="0"/>
              <a:buChar char="•"/>
            </a:pPr>
            <a:r>
              <a:rPr lang="es-ES" sz="1200" b="0" i="0" kern="1200" dirty="0" smtClean="0">
                <a:solidFill>
                  <a:schemeClr val="tx1"/>
                </a:solidFill>
                <a:effectLst/>
                <a:latin typeface="+mn-lt"/>
                <a:ea typeface="+mn-ea"/>
                <a:cs typeface="+mn-cs"/>
              </a:rPr>
              <a:t>La evaluación de ideas nuevas.</a:t>
            </a:r>
          </a:p>
          <a:p>
            <a:pPr marL="628650" lvl="1" indent="-171450">
              <a:buFont typeface="Arial" panose="020B0604020202020204" pitchFamily="34" charset="0"/>
              <a:buChar char="•"/>
            </a:pPr>
            <a:r>
              <a:rPr lang="es-ES" sz="1200" b="0" i="0" kern="1200" dirty="0" smtClean="0">
                <a:solidFill>
                  <a:schemeClr val="tx1"/>
                </a:solidFill>
                <a:effectLst/>
                <a:latin typeface="+mn-lt"/>
                <a:ea typeface="+mn-ea"/>
                <a:cs typeface="+mn-cs"/>
              </a:rPr>
              <a:t>Para el desarrollo de conceptos de nuevos productos.</a:t>
            </a:r>
          </a:p>
          <a:p>
            <a:pPr marL="171450" indent="-171450">
              <a:buFont typeface="Arial" panose="020B0604020202020204" pitchFamily="34" charset="0"/>
              <a:buChar char="•"/>
            </a:pPr>
            <a:r>
              <a:rPr lang="es-ES" sz="1200" b="0" i="0" kern="1200" dirty="0" smtClean="0">
                <a:solidFill>
                  <a:schemeClr val="tx1"/>
                </a:solidFill>
                <a:effectLst/>
                <a:latin typeface="+mn-lt"/>
                <a:ea typeface="+mn-ea"/>
                <a:cs typeface="+mn-cs"/>
              </a:rPr>
              <a:t>El modelo ofrece una metodología para localizar las respuestas del consumidor.</a:t>
            </a:r>
          </a:p>
          <a:p>
            <a:pPr marL="171450" indent="-171450">
              <a:buFont typeface="Arial" panose="020B0604020202020204" pitchFamily="34" charset="0"/>
              <a:buChar char="•"/>
            </a:pPr>
            <a:r>
              <a:rPr lang="es-ES" sz="1200" b="0" i="0" kern="1200" dirty="0" smtClean="0">
                <a:solidFill>
                  <a:schemeClr val="tx1"/>
                </a:solidFill>
                <a:effectLst/>
                <a:latin typeface="+mn-lt"/>
                <a:ea typeface="+mn-ea"/>
                <a:cs typeface="+mn-cs"/>
              </a:rPr>
              <a:t>El modelo es un instrumento para:</a:t>
            </a:r>
          </a:p>
          <a:p>
            <a:pPr marL="628650" lvl="1" indent="-171450">
              <a:buFont typeface="Arial" panose="020B0604020202020204" pitchFamily="34" charset="0"/>
              <a:buChar char="•"/>
            </a:pPr>
            <a:r>
              <a:rPr lang="es-ES" sz="1200" b="0" i="0" kern="1200" dirty="0" smtClean="0">
                <a:solidFill>
                  <a:schemeClr val="tx1"/>
                </a:solidFill>
                <a:effectLst/>
                <a:latin typeface="+mn-lt"/>
                <a:ea typeface="+mn-ea"/>
                <a:cs typeface="+mn-cs"/>
              </a:rPr>
              <a:t>Identificar y</a:t>
            </a:r>
          </a:p>
          <a:p>
            <a:pPr marL="628650" lvl="1" indent="-171450">
              <a:buFont typeface="Arial" panose="020B0604020202020204" pitchFamily="34" charset="0"/>
              <a:buChar char="•"/>
            </a:pPr>
            <a:r>
              <a:rPr lang="es-ES" sz="1200" b="0" i="0" kern="1200" dirty="0" smtClean="0">
                <a:solidFill>
                  <a:schemeClr val="tx1"/>
                </a:solidFill>
                <a:effectLst/>
                <a:latin typeface="+mn-lt"/>
                <a:ea typeface="+mn-ea"/>
                <a:cs typeface="+mn-cs"/>
              </a:rPr>
              <a:t>Clasificar las características y las propiedades del producto que aportan satisfacción al cliente.</a:t>
            </a:r>
          </a:p>
          <a:p>
            <a:endParaRPr lang="es-ES" sz="1200" b="0" i="0" kern="1200" dirty="0" smtClean="0">
              <a:solidFill>
                <a:schemeClr val="tx1"/>
              </a:solidFill>
              <a:effectLst/>
              <a:latin typeface="+mn-lt"/>
              <a:ea typeface="+mn-ea"/>
              <a:cs typeface="+mn-cs"/>
            </a:endParaRPr>
          </a:p>
        </p:txBody>
      </p:sp>
    </p:spTree>
    <p:extLst>
      <p:ext uri="{BB962C8B-B14F-4D97-AF65-F5344CB8AC3E}">
        <p14:creationId xmlns:p14="http://schemas.microsoft.com/office/powerpoint/2010/main" val="164486297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de título">
    <p:bg>
      <p:bgPr>
        <a:blipFill dpi="0" rotWithShape="1">
          <a:blip r:embed="rId2" cstate="print">
            <a:lum/>
          </a:blip>
          <a:srcRect/>
          <a:stretch>
            <a:fillRect l="-2000" r="-2000"/>
          </a:stretch>
        </a:blipFill>
        <a:effectLst/>
      </p:bgPr>
    </p:bg>
    <p:spTree>
      <p:nvGrpSpPr>
        <p:cNvPr id="1" name=""/>
        <p:cNvGrpSpPr/>
        <p:nvPr/>
      </p:nvGrpSpPr>
      <p:grpSpPr>
        <a:xfrm>
          <a:off x="0" y="0"/>
          <a:ext cx="0" cy="0"/>
          <a:chOff x="0" y="0"/>
          <a:chExt cx="0" cy="0"/>
        </a:xfrm>
      </p:grpSpPr>
      <p:sp>
        <p:nvSpPr>
          <p:cNvPr id="4" name="Marcador de fecha 3"/>
          <p:cNvSpPr>
            <a:spLocks noGrp="1"/>
          </p:cNvSpPr>
          <p:nvPr>
            <p:ph type="dt" sz="quarter" idx="2"/>
          </p:nvPr>
        </p:nvSpPr>
        <p:spPr>
          <a:xfrm>
            <a:off x="0" y="6453336"/>
            <a:ext cx="467544" cy="187878"/>
          </a:xfrm>
          <a:prstGeom prst="rect">
            <a:avLst/>
          </a:prstGeom>
        </p:spPr>
        <p:txBody>
          <a:bodyPr/>
          <a:lstStyle>
            <a:lvl1pPr algn="l">
              <a:defRPr sz="900">
                <a:solidFill>
                  <a:schemeClr val="bg1"/>
                </a:solidFill>
              </a:defRPr>
            </a:lvl1pPr>
          </a:lstStyle>
          <a:p>
            <a:pPr>
              <a:defRPr/>
            </a:pPr>
            <a:fld id="{FBC45718-C23A-45CE-A751-10A5AEE55B10}" type="datetime10">
              <a:rPr lang="es-ES" smtClean="0"/>
              <a:pPr>
                <a:defRPr/>
              </a:pPr>
              <a:t>12:29</a:t>
            </a:fld>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iapositiva de título">
    <p:bg>
      <p:bgPr>
        <a:blipFill dpi="0" rotWithShape="1">
          <a:blip r:embed="rId2" cstate="print">
            <a:lum/>
          </a:blip>
          <a:srcRect/>
          <a:stretch>
            <a:fillRect l="-2000" r="-2000"/>
          </a:stretch>
        </a:blipFill>
        <a:effectLst/>
      </p:bgPr>
    </p:bg>
    <p:spTree>
      <p:nvGrpSpPr>
        <p:cNvPr id="1" name=""/>
        <p:cNvGrpSpPr/>
        <p:nvPr/>
      </p:nvGrpSpPr>
      <p:grpSpPr>
        <a:xfrm>
          <a:off x="0" y="0"/>
          <a:ext cx="0" cy="0"/>
          <a:chOff x="0" y="0"/>
          <a:chExt cx="0" cy="0"/>
        </a:xfrm>
      </p:grpSpPr>
      <p:sp>
        <p:nvSpPr>
          <p:cNvPr id="4" name="Marcador de fecha 3"/>
          <p:cNvSpPr>
            <a:spLocks noGrp="1"/>
          </p:cNvSpPr>
          <p:nvPr>
            <p:ph type="dt" sz="quarter" idx="2"/>
          </p:nvPr>
        </p:nvSpPr>
        <p:spPr>
          <a:xfrm>
            <a:off x="0" y="6453336"/>
            <a:ext cx="467544" cy="187878"/>
          </a:xfrm>
          <a:prstGeom prst="rect">
            <a:avLst/>
          </a:prstGeom>
        </p:spPr>
        <p:txBody>
          <a:bodyPr/>
          <a:lstStyle>
            <a:lvl1pPr algn="l">
              <a:defRPr sz="900">
                <a:solidFill>
                  <a:schemeClr val="bg1"/>
                </a:solidFill>
              </a:defRPr>
            </a:lvl1pPr>
          </a:lstStyle>
          <a:p>
            <a:pPr>
              <a:defRPr/>
            </a:pPr>
            <a:fld id="{FBC45718-C23A-45CE-A751-10A5AEE55B10}" type="datetime10">
              <a:rPr lang="es-ES" smtClean="0"/>
              <a:pPr>
                <a:defRPr/>
              </a:pPr>
              <a:t>12:29</a:t>
            </a:fld>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ítulo y objetos">
    <p:bg>
      <p:bgPr>
        <a:blipFill dpi="0" rotWithShape="1">
          <a:blip r:embed="rId2" cstate="print">
            <a:lum/>
          </a:blip>
          <a:srcRect/>
          <a:stretch>
            <a:fillRect l="-2000" r="-2000"/>
          </a:stretch>
        </a:blipFill>
        <a:effectLst/>
      </p:bgPr>
    </p:bg>
    <p:spTree>
      <p:nvGrpSpPr>
        <p:cNvPr id="1" name=""/>
        <p:cNvGrpSpPr/>
        <p:nvPr/>
      </p:nvGrpSpPr>
      <p:grpSpPr>
        <a:xfrm>
          <a:off x="0" y="0"/>
          <a:ext cx="0" cy="0"/>
          <a:chOff x="0" y="0"/>
          <a:chExt cx="0" cy="0"/>
        </a:xfrm>
      </p:grpSpPr>
      <p:sp>
        <p:nvSpPr>
          <p:cNvPr id="2" name="Marcador de fecha 3"/>
          <p:cNvSpPr>
            <a:spLocks noGrp="1"/>
          </p:cNvSpPr>
          <p:nvPr>
            <p:ph type="dt" sz="quarter" idx="2"/>
          </p:nvPr>
        </p:nvSpPr>
        <p:spPr>
          <a:xfrm>
            <a:off x="0" y="6453336"/>
            <a:ext cx="467544" cy="187878"/>
          </a:xfrm>
          <a:prstGeom prst="rect">
            <a:avLst/>
          </a:prstGeom>
        </p:spPr>
        <p:txBody>
          <a:bodyPr/>
          <a:lstStyle>
            <a:lvl1pPr algn="l">
              <a:defRPr sz="900">
                <a:solidFill>
                  <a:schemeClr val="bg1"/>
                </a:solidFill>
              </a:defRPr>
            </a:lvl1pPr>
          </a:lstStyle>
          <a:p>
            <a:pPr>
              <a:defRPr/>
            </a:pPr>
            <a:fld id="{FBC45718-C23A-45CE-A751-10A5AEE55B10}" type="datetime10">
              <a:rPr lang="es-ES" smtClean="0"/>
              <a:pPr>
                <a:defRPr/>
              </a:pPr>
              <a:t>12:29</a:t>
            </a:fld>
            <a:endParaRPr lang="en-US"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ítulo y objetos">
    <p:bg>
      <p:bgPr>
        <a:blipFill dpi="0" rotWithShape="1">
          <a:blip r:embed="rId2" cstate="print">
            <a:lum/>
          </a:blip>
          <a:srcRect/>
          <a:stretch>
            <a:fillRect l="-2000" r="-2000"/>
          </a:stretch>
        </a:blipFill>
        <a:effectLst/>
      </p:bgPr>
    </p:bg>
    <p:spTree>
      <p:nvGrpSpPr>
        <p:cNvPr id="1" name=""/>
        <p:cNvGrpSpPr/>
        <p:nvPr/>
      </p:nvGrpSpPr>
      <p:grpSpPr>
        <a:xfrm>
          <a:off x="0" y="0"/>
          <a:ext cx="0" cy="0"/>
          <a:chOff x="0" y="0"/>
          <a:chExt cx="0" cy="0"/>
        </a:xfrm>
      </p:grpSpPr>
      <p:sp>
        <p:nvSpPr>
          <p:cNvPr id="4" name="Marcador de fecha 3"/>
          <p:cNvSpPr>
            <a:spLocks noGrp="1"/>
          </p:cNvSpPr>
          <p:nvPr>
            <p:ph type="dt" sz="quarter" idx="2"/>
          </p:nvPr>
        </p:nvSpPr>
        <p:spPr>
          <a:xfrm>
            <a:off x="0" y="6453336"/>
            <a:ext cx="467544" cy="187878"/>
          </a:xfrm>
          <a:prstGeom prst="rect">
            <a:avLst/>
          </a:prstGeom>
        </p:spPr>
        <p:txBody>
          <a:bodyPr/>
          <a:lstStyle>
            <a:lvl1pPr algn="l">
              <a:defRPr sz="900">
                <a:solidFill>
                  <a:schemeClr val="bg1"/>
                </a:solidFill>
              </a:defRPr>
            </a:lvl1pPr>
          </a:lstStyle>
          <a:p>
            <a:pPr>
              <a:defRPr/>
            </a:pPr>
            <a:fld id="{FBC45718-C23A-45CE-A751-10A5AEE55B10}" type="datetime10">
              <a:rPr lang="es-ES" smtClean="0"/>
              <a:pPr>
                <a:defRPr/>
              </a:pPr>
              <a:t>12:29</a:t>
            </a:fld>
            <a:endParaRPr lang="en-US"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Título y objetos">
    <p:bg>
      <p:bgPr>
        <a:blipFill dpi="0" rotWithShape="1">
          <a:blip r:embed="rId2" cstate="print">
            <a:lum/>
          </a:blip>
          <a:srcRect/>
          <a:stretch>
            <a:fillRect l="-2000" r="-2000"/>
          </a:stretch>
        </a:blipFill>
        <a:effectLst/>
      </p:bgPr>
    </p:bg>
    <p:spTree>
      <p:nvGrpSpPr>
        <p:cNvPr id="1" name=""/>
        <p:cNvGrpSpPr/>
        <p:nvPr/>
      </p:nvGrpSpPr>
      <p:grpSpPr>
        <a:xfrm>
          <a:off x="0" y="0"/>
          <a:ext cx="0" cy="0"/>
          <a:chOff x="0" y="0"/>
          <a:chExt cx="0" cy="0"/>
        </a:xfrm>
      </p:grpSpPr>
      <p:sp>
        <p:nvSpPr>
          <p:cNvPr id="5" name="Marcador de fecha 3"/>
          <p:cNvSpPr>
            <a:spLocks noGrp="1"/>
          </p:cNvSpPr>
          <p:nvPr>
            <p:ph type="dt" sz="quarter" idx="2"/>
          </p:nvPr>
        </p:nvSpPr>
        <p:spPr>
          <a:xfrm>
            <a:off x="0" y="6453336"/>
            <a:ext cx="467544" cy="187878"/>
          </a:xfrm>
          <a:prstGeom prst="rect">
            <a:avLst/>
          </a:prstGeom>
        </p:spPr>
        <p:txBody>
          <a:bodyPr/>
          <a:lstStyle>
            <a:lvl1pPr algn="l">
              <a:defRPr sz="900">
                <a:solidFill>
                  <a:schemeClr val="bg1"/>
                </a:solidFill>
              </a:defRPr>
            </a:lvl1pPr>
          </a:lstStyle>
          <a:p>
            <a:pPr>
              <a:defRPr/>
            </a:pPr>
            <a:fld id="{FBC45718-C23A-45CE-A751-10A5AEE55B10}" type="datetime10">
              <a:rPr lang="es-ES" smtClean="0"/>
              <a:pPr>
                <a:defRPr/>
              </a:pPr>
              <a:t>12:29</a:t>
            </a:fld>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obj">
  <p:cSld name="3_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7772400" cy="1066800"/>
          </a:xfrm>
          <a:prstGeom prst="rect">
            <a:avLst/>
          </a:prstGeom>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a:xfrm>
            <a:off x="685800" y="1524000"/>
            <a:ext cx="7772400" cy="4267200"/>
          </a:xfrm>
          <a:prstGeom prst="rect">
            <a:avLst/>
          </a:prstGeo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Marcador de fecha 3"/>
          <p:cNvSpPr>
            <a:spLocks noGrp="1"/>
          </p:cNvSpPr>
          <p:nvPr>
            <p:ph type="dt" sz="quarter" idx="2"/>
          </p:nvPr>
        </p:nvSpPr>
        <p:spPr>
          <a:xfrm>
            <a:off x="72008" y="6337466"/>
            <a:ext cx="467544" cy="187878"/>
          </a:xfrm>
          <a:prstGeom prst="rect">
            <a:avLst/>
          </a:prstGeom>
        </p:spPr>
        <p:txBody>
          <a:bodyPr/>
          <a:lstStyle>
            <a:lvl1pPr algn="l">
              <a:defRPr sz="900">
                <a:solidFill>
                  <a:schemeClr val="bg1"/>
                </a:solidFill>
              </a:defRPr>
            </a:lvl1pPr>
          </a:lstStyle>
          <a:p>
            <a:pPr>
              <a:defRPr/>
            </a:pPr>
            <a:fld id="{FBC45718-C23A-45CE-A751-10A5AEE55B10}" type="datetime10">
              <a:rPr lang="es-ES" smtClean="0"/>
              <a:pPr>
                <a:defRPr/>
              </a:pPr>
              <a:t>12:29</a:t>
            </a:fld>
            <a:endParaRPr lang="en-US" dirty="0"/>
          </a:p>
        </p:txBody>
      </p:sp>
    </p:spTree>
    <p:extLst>
      <p:ext uri="{BB962C8B-B14F-4D97-AF65-F5344CB8AC3E}">
        <p14:creationId xmlns:p14="http://schemas.microsoft.com/office/powerpoint/2010/main" val="375405044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8" cstate="print">
            <a:lum/>
          </a:blip>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52" r:id="rId4"/>
    <p:sldLayoutId id="2147483653" r:id="rId5"/>
    <p:sldLayoutId id="2147483654" r:id="rId6"/>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1.xml"/><Relationship Id="rId1" Type="http://schemas.openxmlformats.org/officeDocument/2006/relationships/slideLayout" Target="../slideLayouts/slideLayout3.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12.jpg"/><Relationship Id="rId7" Type="http://schemas.openxmlformats.org/officeDocument/2006/relationships/diagramColors" Target="../diagrams/colors4.xml"/><Relationship Id="rId2" Type="http://schemas.openxmlformats.org/officeDocument/2006/relationships/notesSlide" Target="../notesSlides/notesSlide13.xml"/><Relationship Id="rId1" Type="http://schemas.openxmlformats.org/officeDocument/2006/relationships/slideLayout" Target="../slideLayouts/slideLayout3.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hyperlink" Target="https://www.youtube.com/watch?v=mWh0cSsNmGY" TargetMode="External"/><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image" Target="../media/image16.jpeg"/></Relationships>
</file>

<file path=ppt/slides/_rels/slide1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8" Type="http://schemas.openxmlformats.org/officeDocument/2006/relationships/slide" Target="slide34.xml"/><Relationship Id="rId3" Type="http://schemas.openxmlformats.org/officeDocument/2006/relationships/image" Target="../media/image3.png"/><Relationship Id="rId7" Type="http://schemas.openxmlformats.org/officeDocument/2006/relationships/slide" Target="slide24.xml"/><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slide" Target="slide5.xml"/><Relationship Id="rId5" Type="http://schemas.openxmlformats.org/officeDocument/2006/relationships/slide" Target="slide3.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2.xml"/><Relationship Id="rId1" Type="http://schemas.openxmlformats.org/officeDocument/2006/relationships/slideLayout" Target="../slideLayouts/slideLayout3.xml"/><Relationship Id="rId4" Type="http://schemas.openxmlformats.org/officeDocument/2006/relationships/image" Target="../media/image21.jpeg"/></Relationships>
</file>

<file path=ppt/slides/_rels/slide23.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image" Target="../media/image22.jpeg"/><Relationship Id="rId7" Type="http://schemas.openxmlformats.org/officeDocument/2006/relationships/diagramColors" Target="../diagrams/colors5.xml"/><Relationship Id="rId2" Type="http://schemas.openxmlformats.org/officeDocument/2006/relationships/notesSlide" Target="../notesSlides/notesSlide23.xml"/><Relationship Id="rId1" Type="http://schemas.openxmlformats.org/officeDocument/2006/relationships/slideLayout" Target="../slideLayouts/slideLayout3.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s>
</file>

<file path=ppt/slides/_rels/slide2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24.jpeg"/><Relationship Id="rId7" Type="http://schemas.openxmlformats.org/officeDocument/2006/relationships/image" Target="../media/image28.jpeg"/><Relationship Id="rId2" Type="http://schemas.openxmlformats.org/officeDocument/2006/relationships/notesSlide" Target="../notesSlides/notesSlide25.xml"/><Relationship Id="rId1" Type="http://schemas.openxmlformats.org/officeDocument/2006/relationships/slideLayout" Target="../slideLayouts/slideLayout3.xml"/><Relationship Id="rId6" Type="http://schemas.openxmlformats.org/officeDocument/2006/relationships/image" Target="../media/image27.jpeg"/><Relationship Id="rId5" Type="http://schemas.openxmlformats.org/officeDocument/2006/relationships/image" Target="../media/image26.png"/><Relationship Id="rId4" Type="http://schemas.openxmlformats.org/officeDocument/2006/relationships/image" Target="../media/image25.jpeg"/></Relationships>
</file>

<file path=ppt/slides/_rels/slide26.xml.rels><?xml version="1.0" encoding="UTF-8" standalone="yes"?>
<Relationships xmlns="http://schemas.openxmlformats.org/package/2006/relationships"><Relationship Id="rId8" Type="http://schemas.openxmlformats.org/officeDocument/2006/relationships/image" Target="../media/image29.jpeg"/><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26.xml"/><Relationship Id="rId1" Type="http://schemas.openxmlformats.org/officeDocument/2006/relationships/slideLayout" Target="../slideLayouts/slideLayout3.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2.xml"/><Relationship Id="rId1" Type="http://schemas.openxmlformats.org/officeDocument/2006/relationships/slideLayout" Target="../slideLayouts/slideLayout3.xml"/><Relationship Id="rId4" Type="http://schemas.openxmlformats.org/officeDocument/2006/relationships/image" Target="../media/image36.png"/></Relationships>
</file>

<file path=ppt/slides/_rels/slide3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5.xml"/><Relationship Id="rId1" Type="http://schemas.openxmlformats.org/officeDocument/2006/relationships/slideLayout" Target="../slideLayouts/slideLayout3.xml"/><Relationship Id="rId5" Type="http://schemas.openxmlformats.org/officeDocument/2006/relationships/hyperlink" Target="http://uy.linkedin.com/in/arturopenasrial/es" TargetMode="External"/><Relationship Id="rId4" Type="http://schemas.openxmlformats.org/officeDocument/2006/relationships/image" Target="../media/image40.pn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hyperlink" Target="Theory%20of%20Constraints%20(TOC)%203%20Bottle%20Oiled%20Wheels%20Demonstration.mp4" TargetMode="External"/><Relationship Id="rId7" Type="http://schemas.openxmlformats.org/officeDocument/2006/relationships/diagramColors" Target="../diagrams/colors1.xml"/><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2" name="1 Título"/>
          <p:cNvSpPr>
            <a:spLocks noGrp="1"/>
          </p:cNvSpPr>
          <p:nvPr>
            <p:ph type="ctrTitle" idx="4294967295"/>
          </p:nvPr>
        </p:nvSpPr>
        <p:spPr>
          <a:xfrm>
            <a:off x="685800" y="2130425"/>
            <a:ext cx="7772400" cy="1470025"/>
          </a:xfrm>
          <a:prstGeom prst="rect">
            <a:avLst/>
          </a:prstGeom>
        </p:spPr>
        <p:txBody>
          <a:bodyPr/>
          <a:lstStyle/>
          <a:p>
            <a:r>
              <a:rPr lang="es-ES" altLang="es-UY" dirty="0">
                <a:solidFill>
                  <a:schemeClr val="bg1"/>
                </a:solidFill>
              </a:rPr>
              <a:t>Gestión de “Lean” de Proyectos </a:t>
            </a:r>
            <a:r>
              <a:rPr lang="es-ES" altLang="es-UY" dirty="0" smtClean="0">
                <a:solidFill>
                  <a:schemeClr val="bg1"/>
                </a:solidFill>
              </a:rPr>
              <a:t>Tecnológicos.</a:t>
            </a:r>
            <a:endParaRPr lang="es-ES" dirty="0"/>
          </a:p>
        </p:txBody>
      </p:sp>
      <p:sp>
        <p:nvSpPr>
          <p:cNvPr id="3" name="2 Subtítulo"/>
          <p:cNvSpPr>
            <a:spLocks noGrp="1"/>
          </p:cNvSpPr>
          <p:nvPr>
            <p:ph type="subTitle" idx="4294967295"/>
          </p:nvPr>
        </p:nvSpPr>
        <p:spPr>
          <a:xfrm>
            <a:off x="1371600" y="3886200"/>
            <a:ext cx="6400800" cy="1752600"/>
          </a:xfrm>
          <a:prstGeom prst="rect">
            <a:avLst/>
          </a:prstGeom>
        </p:spPr>
        <p:txBody>
          <a:bodyPr/>
          <a:lstStyle/>
          <a:p>
            <a:pPr marL="0" indent="0">
              <a:buNone/>
            </a:pPr>
            <a:r>
              <a:rPr lang="es-ES" altLang="es-UY" i="1" dirty="0" smtClean="0">
                <a:solidFill>
                  <a:srgbClr val="FFC000"/>
                </a:solidFill>
              </a:rPr>
              <a:t>Potenciando negocios y competitividad.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4294967295"/>
          </p:nvPr>
        </p:nvSpPr>
        <p:spPr>
          <a:xfrm>
            <a:off x="684000" y="1524000"/>
            <a:ext cx="7772400" cy="4267200"/>
          </a:xfrm>
          <a:prstGeom prst="rect">
            <a:avLst/>
          </a:prstGeom>
        </p:spPr>
        <p:txBody>
          <a:bodyPr/>
          <a:lstStyle/>
          <a:p>
            <a:endParaRPr lang="es-ES" dirty="0" smtClean="0"/>
          </a:p>
          <a:p>
            <a:endParaRPr lang="es-ES" dirty="0"/>
          </a:p>
          <a:p>
            <a:endParaRPr lang="es-ES" dirty="0" smtClean="0"/>
          </a:p>
          <a:p>
            <a:endParaRPr lang="es-ES" dirty="0"/>
          </a:p>
          <a:p>
            <a:endParaRPr lang="es-ES" dirty="0" smtClean="0"/>
          </a:p>
          <a:p>
            <a:pPr marL="0" indent="0">
              <a:buNone/>
            </a:pPr>
            <a:endParaRPr lang="es-ES" sz="2400" dirty="0"/>
          </a:p>
        </p:txBody>
      </p:sp>
      <p:sp>
        <p:nvSpPr>
          <p:cNvPr id="8" name="Marcador de fecha 7"/>
          <p:cNvSpPr>
            <a:spLocks noGrp="1"/>
          </p:cNvSpPr>
          <p:nvPr>
            <p:ph type="dt" sz="quarter" idx="2"/>
          </p:nvPr>
        </p:nvSpPr>
        <p:spPr>
          <a:xfrm>
            <a:off x="0" y="6453336"/>
            <a:ext cx="2209800" cy="228600"/>
          </a:xfrm>
          <a:prstGeom prst="rect">
            <a:avLst/>
          </a:prstGeom>
        </p:spPr>
        <p:txBody>
          <a:bodyPr/>
          <a:lstStyle/>
          <a:p>
            <a:pPr>
              <a:defRPr/>
            </a:pPr>
            <a:fld id="{408F10EC-ABB4-4E45-A5D1-5CA0C467ED86}" type="datetime10">
              <a:rPr lang="es-ES" smtClean="0"/>
              <a:pPr>
                <a:defRPr/>
              </a:pPr>
              <a:t>12:29</a:t>
            </a:fld>
            <a:endParaRPr lang="en-US" dirty="0"/>
          </a:p>
        </p:txBody>
      </p:sp>
      <p:pic>
        <p:nvPicPr>
          <p:cNvPr id="4" name="Imagen 3" descr="http://www.pdcahome.com/wp-content/uploads/2012/05/kano12.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25783" y="980728"/>
            <a:ext cx="6930593" cy="4556607"/>
          </a:xfrm>
          <a:prstGeom prst="rect">
            <a:avLst/>
          </a:prstGeom>
          <a:noFill/>
          <a:ln>
            <a:noFill/>
          </a:ln>
        </p:spPr>
      </p:pic>
      <p:sp>
        <p:nvSpPr>
          <p:cNvPr id="5" name="Llamada rectangular 4"/>
          <p:cNvSpPr/>
          <p:nvPr/>
        </p:nvSpPr>
        <p:spPr bwMode="auto">
          <a:xfrm>
            <a:off x="684000" y="2204864"/>
            <a:ext cx="2121300" cy="432048"/>
          </a:xfrm>
          <a:prstGeom prst="wedgeRectCallout">
            <a:avLst/>
          </a:prstGeom>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s-ES" b="0" i="0" u="none" strike="noStrike" cap="none" normalizeH="0" baseline="0" dirty="0" smtClean="0">
                <a:ln>
                  <a:noFill/>
                </a:ln>
                <a:solidFill>
                  <a:schemeClr val="bg1"/>
                </a:solidFill>
                <a:effectLst/>
                <a:latin typeface="Arial (Cuerpo)"/>
              </a:rPr>
              <a:t>Sorprende y gusta</a:t>
            </a:r>
          </a:p>
        </p:txBody>
      </p:sp>
      <p:sp>
        <p:nvSpPr>
          <p:cNvPr id="6" name="Llamada rectangular 5"/>
          <p:cNvSpPr/>
          <p:nvPr/>
        </p:nvSpPr>
        <p:spPr bwMode="auto">
          <a:xfrm>
            <a:off x="4570200" y="1844824"/>
            <a:ext cx="2090032" cy="432048"/>
          </a:xfrm>
          <a:prstGeom prst="wedgeRectCallout">
            <a:avLst/>
          </a:prstGeom>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s-ES" b="0" i="0" u="none" strike="noStrike" cap="none" normalizeH="0" baseline="0" dirty="0" smtClean="0">
                <a:ln>
                  <a:noFill/>
                </a:ln>
                <a:solidFill>
                  <a:schemeClr val="bg1"/>
                </a:solidFill>
                <a:effectLst/>
                <a:latin typeface="Arial (Cuerpo)"/>
              </a:rPr>
              <a:t>Cuanto mas mejor</a:t>
            </a:r>
          </a:p>
        </p:txBody>
      </p:sp>
      <p:sp>
        <p:nvSpPr>
          <p:cNvPr id="7" name="Llamada rectangular 6"/>
          <p:cNvSpPr/>
          <p:nvPr/>
        </p:nvSpPr>
        <p:spPr bwMode="auto">
          <a:xfrm>
            <a:off x="7018638" y="4581128"/>
            <a:ext cx="1779545" cy="432048"/>
          </a:xfrm>
          <a:prstGeom prst="wedgeRectCallout">
            <a:avLst/>
          </a:prstGeom>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s-ES" b="0" i="0" u="none" strike="noStrike" cap="none" normalizeH="0" baseline="0" dirty="0" smtClean="0">
                <a:ln>
                  <a:noFill/>
                </a:ln>
                <a:solidFill>
                  <a:schemeClr val="bg1"/>
                </a:solidFill>
                <a:effectLst/>
                <a:latin typeface="Arial (Cuerpo)"/>
              </a:rPr>
              <a:t>Deben de estar</a:t>
            </a:r>
          </a:p>
        </p:txBody>
      </p:sp>
      <p:sp>
        <p:nvSpPr>
          <p:cNvPr id="10" name="Llamada rectangular 9"/>
          <p:cNvSpPr/>
          <p:nvPr/>
        </p:nvSpPr>
        <p:spPr bwMode="auto">
          <a:xfrm>
            <a:off x="684000" y="5537335"/>
            <a:ext cx="7772400" cy="663049"/>
          </a:xfrm>
          <a:prstGeom prst="wedgeRectCallout">
            <a:avLst/>
          </a:prstGeom>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vert="horz" wrap="square" lIns="91440" tIns="45720" rIns="91440" bIns="45720" numCol="1" rtlCol="0" anchor="t" anchorCtr="0" compatLnSpc="1">
            <a:prstTxWarp prst="textNoShape">
              <a:avLst/>
            </a:prstTxWarp>
          </a:bodyPr>
          <a:lstStyle/>
          <a:p>
            <a:r>
              <a:rPr lang="es-ES" dirty="0" smtClean="0"/>
              <a:t>Criterios para </a:t>
            </a:r>
            <a:r>
              <a:rPr lang="es-ES" i="1" dirty="0" smtClean="0">
                <a:solidFill>
                  <a:srgbClr val="FFFF00"/>
                </a:solidFill>
              </a:rPr>
              <a:t>definir funciones y características</a:t>
            </a:r>
            <a:r>
              <a:rPr lang="es-ES" dirty="0" smtClean="0"/>
              <a:t>  requeridas, inversión y tipo MVP</a:t>
            </a:r>
            <a:r>
              <a:rPr lang="es-ES" dirty="0"/>
              <a:t>. </a:t>
            </a:r>
            <a:r>
              <a:rPr lang="es-ES" dirty="0" smtClean="0"/>
              <a:t>En necesario contemplar también los </a:t>
            </a:r>
            <a:r>
              <a:rPr lang="es-ES" i="1" dirty="0" smtClean="0">
                <a:solidFill>
                  <a:srgbClr val="FFFF00"/>
                </a:solidFill>
              </a:rPr>
              <a:t>beneficios, problemas, esfuerzo</a:t>
            </a:r>
            <a:r>
              <a:rPr lang="es-ES" dirty="0" smtClean="0"/>
              <a:t>.</a:t>
            </a:r>
            <a:endParaRPr lang="es-ES" dirty="0"/>
          </a:p>
        </p:txBody>
      </p:sp>
    </p:spTree>
    <p:extLst>
      <p:ext uri="{BB962C8B-B14F-4D97-AF65-F5344CB8AC3E}">
        <p14:creationId xmlns:p14="http://schemas.microsoft.com/office/powerpoint/2010/main" val="350335323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fecha 2"/>
          <p:cNvSpPr>
            <a:spLocks noGrp="1"/>
          </p:cNvSpPr>
          <p:nvPr>
            <p:ph type="dt" sz="quarter" idx="2"/>
          </p:nvPr>
        </p:nvSpPr>
        <p:spPr>
          <a:xfrm>
            <a:off x="0" y="6453336"/>
            <a:ext cx="2209800" cy="228600"/>
          </a:xfrm>
          <a:prstGeom prst="rect">
            <a:avLst/>
          </a:prstGeom>
        </p:spPr>
        <p:txBody>
          <a:bodyPr/>
          <a:lstStyle/>
          <a:p>
            <a:pPr>
              <a:defRPr/>
            </a:pPr>
            <a:fld id="{97F710ED-FF63-4993-AFDB-369EC7C97791}" type="datetime10">
              <a:rPr lang="es-ES" smtClean="0"/>
              <a:pPr>
                <a:defRPr/>
              </a:pPr>
              <a:t>12:29</a:t>
            </a:fld>
            <a:endParaRPr lang="en-US" dirty="0"/>
          </a:p>
        </p:txBody>
      </p:sp>
      <p:sp>
        <p:nvSpPr>
          <p:cNvPr id="7" name="CuadroTexto 6"/>
          <p:cNvSpPr txBox="1"/>
          <p:nvPr/>
        </p:nvSpPr>
        <p:spPr>
          <a:xfrm>
            <a:off x="4150955" y="2276872"/>
            <a:ext cx="4200128" cy="707886"/>
          </a:xfrm>
          <a:prstGeom prst="rect">
            <a:avLst/>
          </a:prstGeom>
          <a:noFill/>
        </p:spPr>
        <p:txBody>
          <a:bodyPr wrap="square" rtlCol="0">
            <a:spAutoFit/>
          </a:bodyPr>
          <a:lstStyle/>
          <a:p>
            <a:pPr algn="ctr"/>
            <a:r>
              <a:rPr lang="es-ES" sz="2000" b="1" dirty="0" smtClean="0">
                <a:solidFill>
                  <a:srgbClr val="0070C0"/>
                </a:solidFill>
              </a:rPr>
              <a:t>Costo de implementación</a:t>
            </a:r>
            <a:r>
              <a:rPr lang="es-ES" sz="2000" dirty="0" smtClean="0">
                <a:solidFill>
                  <a:srgbClr val="002060"/>
                </a:solidFill>
              </a:rPr>
              <a:t> </a:t>
            </a:r>
          </a:p>
          <a:p>
            <a:pPr algn="ctr"/>
            <a:r>
              <a:rPr lang="es-ES" sz="2000" dirty="0" smtClean="0">
                <a:solidFill>
                  <a:srgbClr val="0070C0"/>
                </a:solidFill>
              </a:rPr>
              <a:t>(- .. +)</a:t>
            </a:r>
            <a:endParaRPr lang="es-ES" sz="2000" dirty="0">
              <a:solidFill>
                <a:srgbClr val="0070C0"/>
              </a:solidFill>
            </a:endParaRPr>
          </a:p>
        </p:txBody>
      </p:sp>
      <p:sp>
        <p:nvSpPr>
          <p:cNvPr id="8" name="CuadroTexto 7"/>
          <p:cNvSpPr txBox="1"/>
          <p:nvPr/>
        </p:nvSpPr>
        <p:spPr>
          <a:xfrm rot="16200000">
            <a:off x="2094469" y="4083556"/>
            <a:ext cx="2712303" cy="1015663"/>
          </a:xfrm>
          <a:prstGeom prst="rect">
            <a:avLst/>
          </a:prstGeom>
          <a:noFill/>
        </p:spPr>
        <p:txBody>
          <a:bodyPr wrap="square" rtlCol="0">
            <a:spAutoFit/>
          </a:bodyPr>
          <a:lstStyle/>
          <a:p>
            <a:pPr algn="ctr"/>
            <a:r>
              <a:rPr lang="es-ES" sz="2000" b="1" dirty="0" smtClean="0">
                <a:solidFill>
                  <a:srgbClr val="0070C0"/>
                </a:solidFill>
              </a:rPr>
              <a:t>Relevancia de requerimientos </a:t>
            </a:r>
          </a:p>
          <a:p>
            <a:pPr algn="ctr"/>
            <a:r>
              <a:rPr lang="es-ES" sz="2000" dirty="0" smtClean="0">
                <a:solidFill>
                  <a:srgbClr val="0070C0"/>
                </a:solidFill>
              </a:rPr>
              <a:t>(- </a:t>
            </a:r>
            <a:r>
              <a:rPr lang="es-ES" sz="2000" dirty="0">
                <a:solidFill>
                  <a:srgbClr val="0070C0"/>
                </a:solidFill>
              </a:rPr>
              <a:t>.. </a:t>
            </a:r>
            <a:r>
              <a:rPr lang="es-ES" sz="2000" dirty="0" smtClean="0">
                <a:solidFill>
                  <a:srgbClr val="0070C0"/>
                </a:solidFill>
              </a:rPr>
              <a:t>+)</a:t>
            </a:r>
            <a:endParaRPr lang="es-ES" sz="2000" dirty="0">
              <a:solidFill>
                <a:srgbClr val="0070C0"/>
              </a:solidFill>
            </a:endParaRPr>
          </a:p>
        </p:txBody>
      </p:sp>
      <p:graphicFrame>
        <p:nvGraphicFramePr>
          <p:cNvPr id="9" name="Diagrama 8"/>
          <p:cNvGraphicFramePr>
            <a:graphicFrameLocks noChangeAspect="1"/>
          </p:cNvGraphicFramePr>
          <p:nvPr>
            <p:extLst>
              <p:ext uri="{D42A27DB-BD31-4B8C-83A1-F6EECF244321}">
                <p14:modId xmlns:p14="http://schemas.microsoft.com/office/powerpoint/2010/main" val="889144352"/>
              </p:ext>
            </p:extLst>
          </p:nvPr>
        </p:nvGraphicFramePr>
        <p:xfrm>
          <a:off x="4150955" y="3235236"/>
          <a:ext cx="4200128" cy="271230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Flecha derecha 9"/>
          <p:cNvSpPr/>
          <p:nvPr/>
        </p:nvSpPr>
        <p:spPr bwMode="auto">
          <a:xfrm>
            <a:off x="4150955" y="2827194"/>
            <a:ext cx="4200128" cy="312033"/>
          </a:xfrm>
          <a:prstGeom prst="rightArrow">
            <a:avLst/>
          </a:prstGeom>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dirty="0" smtClean="0">
              <a:ln>
                <a:noFill/>
              </a:ln>
              <a:solidFill>
                <a:schemeClr val="tx1"/>
              </a:solidFill>
              <a:effectLst/>
              <a:latin typeface="Times" charset="0"/>
            </a:endParaRPr>
          </a:p>
        </p:txBody>
      </p:sp>
      <p:sp>
        <p:nvSpPr>
          <p:cNvPr id="11" name="Flecha arriba 10"/>
          <p:cNvSpPr/>
          <p:nvPr/>
        </p:nvSpPr>
        <p:spPr bwMode="auto">
          <a:xfrm>
            <a:off x="3790915" y="3235236"/>
            <a:ext cx="320078" cy="2712303"/>
          </a:xfrm>
          <a:prstGeom prst="upArrow">
            <a:avLst/>
          </a:prstGeom>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dirty="0" smtClean="0">
              <a:ln>
                <a:noFill/>
              </a:ln>
              <a:solidFill>
                <a:schemeClr val="tx1"/>
              </a:solidFill>
              <a:effectLst/>
              <a:latin typeface="Times" charset="0"/>
            </a:endParaRPr>
          </a:p>
        </p:txBody>
      </p:sp>
      <p:sp>
        <p:nvSpPr>
          <p:cNvPr id="13" name="Flecha izquierda 12"/>
          <p:cNvSpPr/>
          <p:nvPr/>
        </p:nvSpPr>
        <p:spPr bwMode="auto">
          <a:xfrm>
            <a:off x="5868144" y="3578898"/>
            <a:ext cx="648072" cy="504056"/>
          </a:xfrm>
          <a:prstGeom prst="leftArrow">
            <a:avLst/>
          </a:prstGeom>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dirty="0" smtClean="0">
              <a:ln>
                <a:noFill/>
              </a:ln>
              <a:solidFill>
                <a:schemeClr val="tx1"/>
              </a:solidFill>
              <a:effectLst/>
              <a:latin typeface="Times" charset="0"/>
            </a:endParaRPr>
          </a:p>
        </p:txBody>
      </p:sp>
      <p:sp>
        <p:nvSpPr>
          <p:cNvPr id="14" name="Flecha izquierda 13"/>
          <p:cNvSpPr/>
          <p:nvPr/>
        </p:nvSpPr>
        <p:spPr bwMode="auto">
          <a:xfrm rot="5400000">
            <a:off x="4836287" y="4293096"/>
            <a:ext cx="648072" cy="504056"/>
          </a:xfrm>
          <a:prstGeom prst="leftArrow">
            <a:avLst/>
          </a:prstGeom>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dirty="0" smtClean="0">
              <a:ln>
                <a:noFill/>
              </a:ln>
              <a:solidFill>
                <a:schemeClr val="tx1"/>
              </a:solidFill>
              <a:effectLst/>
              <a:latin typeface="Times" charset="0"/>
            </a:endParaRPr>
          </a:p>
        </p:txBody>
      </p:sp>
      <p:sp>
        <p:nvSpPr>
          <p:cNvPr id="12" name="Llamada rectangular 11"/>
          <p:cNvSpPr/>
          <p:nvPr/>
        </p:nvSpPr>
        <p:spPr bwMode="auto">
          <a:xfrm>
            <a:off x="685812" y="3379251"/>
            <a:ext cx="2256977" cy="2426013"/>
          </a:xfrm>
          <a:prstGeom prst="wedgeRectCallout">
            <a:avLst/>
          </a:prstGeom>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342900" indent="-342900" eaLnBrk="0" hangingPunct="0">
              <a:buFont typeface="Arial" panose="020B0604020202020204" pitchFamily="34" charset="0"/>
              <a:buChar char="•"/>
            </a:pPr>
            <a:r>
              <a:rPr lang="es-ES" sz="1900" i="1" dirty="0" smtClean="0">
                <a:solidFill>
                  <a:srgbClr val="FFFF00"/>
                </a:solidFill>
                <a:cs typeface="Times" panose="02020603050405020304" pitchFamily="18" charset="0"/>
              </a:rPr>
              <a:t>Problemas</a:t>
            </a:r>
            <a:r>
              <a:rPr lang="es-ES" sz="1900" i="1" dirty="0" smtClean="0">
                <a:solidFill>
                  <a:schemeClr val="bg1"/>
                </a:solidFill>
                <a:cs typeface="Times" panose="02020603050405020304" pitchFamily="18" charset="0"/>
              </a:rPr>
              <a:t> </a:t>
            </a:r>
            <a:r>
              <a:rPr lang="es-ES" sz="1900" i="1" dirty="0">
                <a:solidFill>
                  <a:schemeClr val="bg1"/>
                </a:solidFill>
                <a:cs typeface="Times" panose="02020603050405020304" pitchFamily="18" charset="0"/>
              </a:rPr>
              <a:t>(gravedad)</a:t>
            </a:r>
          </a:p>
          <a:p>
            <a:pPr marL="342900" indent="-342900" eaLnBrk="0" hangingPunct="0">
              <a:buFont typeface="Arial" panose="020B0604020202020204" pitchFamily="34" charset="0"/>
              <a:buChar char="•"/>
            </a:pPr>
            <a:r>
              <a:rPr lang="es-ES" sz="1900" i="1" dirty="0" smtClean="0">
                <a:solidFill>
                  <a:srgbClr val="FFFF00"/>
                </a:solidFill>
                <a:cs typeface="Times" panose="02020603050405020304" pitchFamily="18" charset="0"/>
              </a:rPr>
              <a:t>Beneficios</a:t>
            </a:r>
            <a:r>
              <a:rPr lang="es-ES" sz="1900" i="1" dirty="0" smtClean="0">
                <a:solidFill>
                  <a:schemeClr val="bg1"/>
                </a:solidFill>
                <a:cs typeface="Times" panose="02020603050405020304" pitchFamily="18" charset="0"/>
              </a:rPr>
              <a:t> </a:t>
            </a:r>
            <a:r>
              <a:rPr lang="es-ES" sz="1900" i="1" dirty="0">
                <a:solidFill>
                  <a:schemeClr val="bg1"/>
                </a:solidFill>
                <a:cs typeface="Times" panose="02020603050405020304" pitchFamily="18" charset="0"/>
              </a:rPr>
              <a:t>(tiempo, dinero, </a:t>
            </a:r>
            <a:r>
              <a:rPr lang="es-ES" sz="1900" i="1" dirty="0" smtClean="0">
                <a:solidFill>
                  <a:schemeClr val="bg1"/>
                </a:solidFill>
                <a:cs typeface="Times" panose="02020603050405020304" pitchFamily="18" charset="0"/>
              </a:rPr>
              <a:t>mejora servicio)</a:t>
            </a:r>
          </a:p>
          <a:p>
            <a:pPr marL="342900" indent="-342900" eaLnBrk="0" hangingPunct="0">
              <a:buFont typeface="Arial" panose="020B0604020202020204" pitchFamily="34" charset="0"/>
              <a:buChar char="•"/>
            </a:pPr>
            <a:r>
              <a:rPr lang="es-ES" sz="1900" i="1" dirty="0">
                <a:solidFill>
                  <a:srgbClr val="FFFF00"/>
                </a:solidFill>
                <a:cs typeface="Times" panose="02020603050405020304" pitchFamily="18" charset="0"/>
              </a:rPr>
              <a:t>Frecuencia</a:t>
            </a:r>
          </a:p>
          <a:p>
            <a:pPr marL="342900" indent="-342900" eaLnBrk="0" hangingPunct="0">
              <a:buFont typeface="Arial" panose="020B0604020202020204" pitchFamily="34" charset="0"/>
              <a:buChar char="•"/>
            </a:pPr>
            <a:r>
              <a:rPr lang="es-ES" sz="1900" i="1" dirty="0">
                <a:solidFill>
                  <a:srgbClr val="FFFF00"/>
                </a:solidFill>
                <a:cs typeface="Times" panose="02020603050405020304" pitchFamily="18" charset="0"/>
              </a:rPr>
              <a:t>Cobertura</a:t>
            </a:r>
            <a:r>
              <a:rPr lang="es-ES" sz="1900" i="1" dirty="0">
                <a:solidFill>
                  <a:schemeClr val="bg1"/>
                </a:solidFill>
                <a:cs typeface="Times" panose="02020603050405020304" pitchFamily="18" charset="0"/>
              </a:rPr>
              <a:t> (# afectados)</a:t>
            </a:r>
          </a:p>
          <a:p>
            <a:pPr eaLnBrk="0" hangingPunct="0"/>
            <a:endParaRPr kumimoji="0" lang="es-ES" sz="1900" b="0" i="1" u="none" strike="noStrike" cap="none" normalizeH="0" baseline="0" dirty="0" smtClean="0">
              <a:ln>
                <a:noFill/>
              </a:ln>
              <a:solidFill>
                <a:schemeClr val="bg1"/>
              </a:solidFill>
              <a:effectLst/>
              <a:latin typeface="+mn-lt"/>
              <a:cs typeface="Times" panose="02020603050405020304" pitchFamily="18" charset="0"/>
            </a:endParaRPr>
          </a:p>
        </p:txBody>
      </p:sp>
      <p:sp>
        <p:nvSpPr>
          <p:cNvPr id="16" name="Llamada rectangular 15"/>
          <p:cNvSpPr/>
          <p:nvPr/>
        </p:nvSpPr>
        <p:spPr bwMode="auto">
          <a:xfrm>
            <a:off x="683571" y="1557790"/>
            <a:ext cx="7667512" cy="431050"/>
          </a:xfrm>
          <a:prstGeom prst="wedgeRectCallout">
            <a:avLst/>
          </a:prstGeom>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vert="horz" wrap="square" lIns="91440" tIns="45720" rIns="91440" bIns="45720" numCol="1" rtlCol="0" anchor="t" anchorCtr="0" compatLnSpc="1">
            <a:prstTxWarp prst="textNoShape">
              <a:avLst/>
            </a:prstTxWarp>
          </a:bodyPr>
          <a:lstStyle/>
          <a:p>
            <a:r>
              <a:rPr lang="es-ES" dirty="0" smtClean="0"/>
              <a:t>Criterios </a:t>
            </a:r>
            <a:r>
              <a:rPr lang="es-ES" i="1" dirty="0" smtClean="0">
                <a:solidFill>
                  <a:srgbClr val="FFFF00"/>
                </a:solidFill>
              </a:rPr>
              <a:t>estables </a:t>
            </a:r>
            <a:r>
              <a:rPr lang="es-ES" dirty="0" smtClean="0"/>
              <a:t>para </a:t>
            </a:r>
            <a:r>
              <a:rPr lang="es-ES" i="1" dirty="0" smtClean="0">
                <a:solidFill>
                  <a:srgbClr val="FFFF00"/>
                </a:solidFill>
              </a:rPr>
              <a:t>reducir y priorizar</a:t>
            </a:r>
            <a:r>
              <a:rPr lang="es-ES" dirty="0" smtClean="0"/>
              <a:t> los requerimientos por valor y costo.</a:t>
            </a:r>
            <a:endParaRPr lang="es-ES" dirty="0"/>
          </a:p>
        </p:txBody>
      </p:sp>
    </p:spTree>
    <p:extLst>
      <p:ext uri="{BB962C8B-B14F-4D97-AF65-F5344CB8AC3E}">
        <p14:creationId xmlns:p14="http://schemas.microsoft.com/office/powerpoint/2010/main" val="202860777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a 4"/>
          <p:cNvGraphicFramePr>
            <a:graphicFrameLocks noGrp="1"/>
          </p:cNvGraphicFramePr>
          <p:nvPr>
            <p:extLst>
              <p:ext uri="{D42A27DB-BD31-4B8C-83A1-F6EECF244321}">
                <p14:modId xmlns:p14="http://schemas.microsoft.com/office/powerpoint/2010/main" val="3224601607"/>
              </p:ext>
            </p:extLst>
          </p:nvPr>
        </p:nvGraphicFramePr>
        <p:xfrm>
          <a:off x="683568" y="1522423"/>
          <a:ext cx="7772397" cy="3933986"/>
        </p:xfrm>
        <a:graphic>
          <a:graphicData uri="http://schemas.openxmlformats.org/drawingml/2006/table">
            <a:tbl>
              <a:tblPr firstRow="1" firstCol="1" bandRow="1">
                <a:tableStyleId>{9DCAF9ED-07DC-4A11-8D7F-57B35C25682E}</a:tableStyleId>
              </a:tblPr>
              <a:tblGrid>
                <a:gridCol w="1656184">
                  <a:extLst>
                    <a:ext uri="{9D8B030D-6E8A-4147-A177-3AD203B41FA5}">
                      <a16:colId xmlns:a16="http://schemas.microsoft.com/office/drawing/2014/main" xmlns="" val="680376955"/>
                    </a:ext>
                  </a:extLst>
                </a:gridCol>
                <a:gridCol w="6116213">
                  <a:extLst>
                    <a:ext uri="{9D8B030D-6E8A-4147-A177-3AD203B41FA5}">
                      <a16:colId xmlns:a16="http://schemas.microsoft.com/office/drawing/2014/main" xmlns="" val="1001389430"/>
                    </a:ext>
                  </a:extLst>
                </a:gridCol>
              </a:tblGrid>
              <a:tr h="312552">
                <a:tc>
                  <a:txBody>
                    <a:bodyPr/>
                    <a:lstStyle/>
                    <a:p>
                      <a:pPr>
                        <a:lnSpc>
                          <a:spcPct val="107000"/>
                        </a:lnSpc>
                        <a:spcAft>
                          <a:spcPts val="0"/>
                        </a:spcAft>
                      </a:pPr>
                      <a:r>
                        <a:rPr lang="es-ES" sz="1600" dirty="0">
                          <a:effectLst/>
                        </a:rPr>
                        <a:t> </a:t>
                      </a: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6254" marR="56254" marT="0" marB="0"/>
                </a:tc>
                <a:tc>
                  <a:txBody>
                    <a:bodyPr/>
                    <a:lstStyle/>
                    <a:p>
                      <a:pPr>
                        <a:lnSpc>
                          <a:spcPct val="107000"/>
                        </a:lnSpc>
                        <a:spcAft>
                          <a:spcPts val="0"/>
                        </a:spcAft>
                      </a:pPr>
                      <a:r>
                        <a:rPr lang="es-ES" sz="2000" dirty="0">
                          <a:effectLst/>
                        </a:rPr>
                        <a:t>Gestión </a:t>
                      </a:r>
                      <a:r>
                        <a:rPr lang="es-ES" sz="2000" dirty="0" smtClean="0">
                          <a:effectLst/>
                        </a:rPr>
                        <a:t>orientada </a:t>
                      </a:r>
                      <a:r>
                        <a:rPr lang="es-ES" sz="2000" dirty="0">
                          <a:effectLst/>
                        </a:rPr>
                        <a:t>a los grupos de interés</a:t>
                      </a:r>
                      <a:endParaRPr lang="es-ES" sz="2000" b="1"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56254" marR="56254" marT="0" marB="0"/>
                </a:tc>
                <a:extLst>
                  <a:ext uri="{0D108BD9-81ED-4DB2-BD59-A6C34878D82A}">
                    <a16:rowId xmlns:a16="http://schemas.microsoft.com/office/drawing/2014/main" xmlns="" val="2996155504"/>
                  </a:ext>
                </a:extLst>
              </a:tr>
              <a:tr h="562545">
                <a:tc>
                  <a:txBody>
                    <a:bodyPr/>
                    <a:lstStyle/>
                    <a:p>
                      <a:pPr>
                        <a:lnSpc>
                          <a:spcPct val="107000"/>
                        </a:lnSpc>
                        <a:spcAft>
                          <a:spcPts val="0"/>
                        </a:spcAft>
                      </a:pPr>
                      <a:r>
                        <a:rPr lang="es-ES" sz="1800" dirty="0" smtClean="0">
                          <a:solidFill>
                            <a:srgbClr val="455560"/>
                          </a:solidFill>
                          <a:effectLst/>
                        </a:rPr>
                        <a:t>Percepción</a:t>
                      </a:r>
                      <a:endParaRPr lang="es-ES" sz="1800" dirty="0">
                        <a:solidFill>
                          <a:srgbClr val="455560"/>
                        </a:solidFill>
                        <a:effectLst/>
                        <a:latin typeface="Calibri" panose="020F0502020204030204" pitchFamily="34" charset="0"/>
                        <a:ea typeface="Calibri" panose="020F0502020204030204" pitchFamily="34" charset="0"/>
                        <a:cs typeface="Times New Roman" panose="02020603050405020304" pitchFamily="18" charset="0"/>
                      </a:endParaRPr>
                    </a:p>
                  </a:txBody>
                  <a:tcPr marL="56254" marR="56254" marT="0" marB="0"/>
                </a:tc>
                <a:tc>
                  <a:txBody>
                    <a:bodyPr/>
                    <a:lstStyle/>
                    <a:p>
                      <a:pPr marL="171450" indent="-171450">
                        <a:lnSpc>
                          <a:spcPct val="107000"/>
                        </a:lnSpc>
                        <a:spcAft>
                          <a:spcPts val="0"/>
                        </a:spcAft>
                        <a:buFont typeface="Arial" panose="020B0604020202020204" pitchFamily="34" charset="0"/>
                        <a:buChar char="•"/>
                      </a:pPr>
                      <a:r>
                        <a:rPr lang="es-ES" sz="1800" dirty="0" smtClean="0">
                          <a:solidFill>
                            <a:srgbClr val="455560"/>
                          </a:solidFill>
                          <a:effectLst/>
                        </a:rPr>
                        <a:t>Las </a:t>
                      </a:r>
                      <a:r>
                        <a:rPr lang="es-ES" sz="1800" dirty="0">
                          <a:solidFill>
                            <a:srgbClr val="455560"/>
                          </a:solidFill>
                          <a:effectLst/>
                        </a:rPr>
                        <a:t>partes interesadas son una </a:t>
                      </a:r>
                      <a:r>
                        <a:rPr lang="es-ES" sz="1800" i="1" dirty="0">
                          <a:solidFill>
                            <a:srgbClr val="0070C0"/>
                          </a:solidFill>
                          <a:effectLst/>
                        </a:rPr>
                        <a:t>fuente de </a:t>
                      </a:r>
                      <a:r>
                        <a:rPr lang="es-ES" sz="1800" i="1" dirty="0" smtClean="0">
                          <a:solidFill>
                            <a:srgbClr val="0070C0"/>
                          </a:solidFill>
                          <a:effectLst/>
                        </a:rPr>
                        <a:t>ideas</a:t>
                      </a:r>
                      <a:r>
                        <a:rPr lang="es-ES" sz="1800" dirty="0" smtClean="0">
                          <a:solidFill>
                            <a:srgbClr val="455560"/>
                          </a:solidFill>
                          <a:effectLst/>
                        </a:rPr>
                        <a:t>. Contempla d</a:t>
                      </a:r>
                      <a:r>
                        <a:rPr lang="es-ES" i="0" dirty="0" smtClean="0">
                          <a:solidFill>
                            <a:schemeClr val="tx1"/>
                          </a:solidFill>
                          <a:cs typeface="Times" panose="02020603050405020304" pitchFamily="18" charset="0"/>
                        </a:rPr>
                        <a:t>iversidad, conflictos y oportunidades</a:t>
                      </a:r>
                      <a:r>
                        <a:rPr lang="es-ES" i="1" dirty="0" smtClean="0">
                          <a:solidFill>
                            <a:schemeClr val="tx1"/>
                          </a:solidFill>
                          <a:cs typeface="Times" panose="02020603050405020304" pitchFamily="18" charset="0"/>
                        </a:rPr>
                        <a:t>. </a:t>
                      </a:r>
                      <a:endParaRPr lang="es-ES" sz="1800" i="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254" marR="56254" marT="0" marB="0"/>
                </a:tc>
                <a:extLst>
                  <a:ext uri="{0D108BD9-81ED-4DB2-BD59-A6C34878D82A}">
                    <a16:rowId xmlns:a16="http://schemas.microsoft.com/office/drawing/2014/main" xmlns="" val="297419147"/>
                  </a:ext>
                </a:extLst>
              </a:tr>
              <a:tr h="1125090">
                <a:tc>
                  <a:txBody>
                    <a:bodyPr/>
                    <a:lstStyle/>
                    <a:p>
                      <a:pPr>
                        <a:lnSpc>
                          <a:spcPct val="107000"/>
                        </a:lnSpc>
                        <a:spcAft>
                          <a:spcPts val="0"/>
                        </a:spcAft>
                      </a:pPr>
                      <a:r>
                        <a:rPr lang="es-ES" sz="1800" dirty="0">
                          <a:solidFill>
                            <a:srgbClr val="455560"/>
                          </a:solidFill>
                          <a:effectLst/>
                        </a:rPr>
                        <a:t>Gama de partes </a:t>
                      </a:r>
                      <a:r>
                        <a:rPr lang="es-ES" sz="1800" dirty="0" smtClean="0">
                          <a:solidFill>
                            <a:srgbClr val="455560"/>
                          </a:solidFill>
                          <a:effectLst/>
                        </a:rPr>
                        <a:t>interesadas</a:t>
                      </a:r>
                      <a:endParaRPr lang="es-ES" sz="1800" dirty="0">
                        <a:solidFill>
                          <a:srgbClr val="455560"/>
                        </a:solidFill>
                        <a:effectLst/>
                        <a:latin typeface="Calibri" panose="020F0502020204030204" pitchFamily="34" charset="0"/>
                        <a:ea typeface="Calibri" panose="020F0502020204030204" pitchFamily="34" charset="0"/>
                        <a:cs typeface="Times New Roman" panose="02020603050405020304" pitchFamily="18" charset="0"/>
                      </a:endParaRPr>
                    </a:p>
                  </a:txBody>
                  <a:tcPr marL="56254" marR="56254" marT="0" marB="0"/>
                </a:tc>
                <a:tc>
                  <a:txBody>
                    <a:bodyPr/>
                    <a:lstStyle/>
                    <a:p>
                      <a:pPr marL="171450" indent="-171450">
                        <a:lnSpc>
                          <a:spcPct val="107000"/>
                        </a:lnSpc>
                        <a:spcAft>
                          <a:spcPts val="0"/>
                        </a:spcAft>
                        <a:buFont typeface="Arial" panose="020B0604020202020204" pitchFamily="34" charset="0"/>
                        <a:buChar char="•"/>
                      </a:pPr>
                      <a:r>
                        <a:rPr lang="es-ES" sz="1800" dirty="0" smtClean="0">
                          <a:solidFill>
                            <a:srgbClr val="455560"/>
                          </a:solidFill>
                          <a:effectLst/>
                        </a:rPr>
                        <a:t>Inclusivo: </a:t>
                      </a:r>
                      <a:r>
                        <a:rPr lang="es-ES" sz="1800" dirty="0">
                          <a:solidFill>
                            <a:srgbClr val="455560"/>
                          </a:solidFill>
                          <a:effectLst/>
                        </a:rPr>
                        <a:t>Muchos </a:t>
                      </a:r>
                      <a:r>
                        <a:rPr lang="es-ES" sz="1800" dirty="0" smtClean="0">
                          <a:solidFill>
                            <a:srgbClr val="455560"/>
                          </a:solidFill>
                          <a:effectLst/>
                        </a:rPr>
                        <a:t>interesados, se </a:t>
                      </a:r>
                      <a:r>
                        <a:rPr lang="es-ES" sz="1800" dirty="0">
                          <a:solidFill>
                            <a:srgbClr val="455560"/>
                          </a:solidFill>
                          <a:effectLst/>
                        </a:rPr>
                        <a:t>consideran todos sus </a:t>
                      </a:r>
                      <a:r>
                        <a:rPr lang="es-ES" sz="1800" i="1" dirty="0">
                          <a:solidFill>
                            <a:srgbClr val="0070C0"/>
                          </a:solidFill>
                          <a:effectLst/>
                        </a:rPr>
                        <a:t>diferentes intereses </a:t>
                      </a:r>
                      <a:r>
                        <a:rPr lang="es-ES" sz="1800" dirty="0" smtClean="0">
                          <a:solidFill>
                            <a:srgbClr val="455560"/>
                          </a:solidFill>
                          <a:effectLst/>
                        </a:rPr>
                        <a:t>y se recogen.</a:t>
                      </a:r>
                      <a:endParaRPr lang="es-ES" sz="1800" dirty="0">
                        <a:solidFill>
                          <a:srgbClr val="455560"/>
                        </a:solidFill>
                        <a:effectLst/>
                      </a:endParaRPr>
                    </a:p>
                    <a:p>
                      <a:pPr marL="171450" indent="-171450">
                        <a:lnSpc>
                          <a:spcPct val="107000"/>
                        </a:lnSpc>
                        <a:spcAft>
                          <a:spcPts val="0"/>
                        </a:spcAft>
                        <a:buFont typeface="Arial" panose="020B0604020202020204" pitchFamily="34" charset="0"/>
                        <a:buChar char="•"/>
                      </a:pPr>
                      <a:r>
                        <a:rPr lang="es-ES" sz="1800" dirty="0">
                          <a:solidFill>
                            <a:srgbClr val="455560"/>
                          </a:solidFill>
                          <a:effectLst/>
                        </a:rPr>
                        <a:t>Las diferentes partes interesadas están invitados explícitamente como </a:t>
                      </a:r>
                      <a:r>
                        <a:rPr lang="es-ES" sz="1800" i="1" dirty="0" smtClean="0">
                          <a:solidFill>
                            <a:srgbClr val="0070C0"/>
                          </a:solidFill>
                          <a:effectLst/>
                        </a:rPr>
                        <a:t>co-creadores</a:t>
                      </a:r>
                      <a:r>
                        <a:rPr lang="es-ES" sz="1800" dirty="0" smtClean="0">
                          <a:solidFill>
                            <a:srgbClr val="455560"/>
                          </a:solidFill>
                          <a:effectLst/>
                        </a:rPr>
                        <a:t>.</a:t>
                      </a:r>
                      <a:endParaRPr lang="es-ES" sz="1800" dirty="0">
                        <a:solidFill>
                          <a:srgbClr val="455560"/>
                        </a:solidFill>
                        <a:effectLst/>
                        <a:latin typeface="Calibri" panose="020F0502020204030204" pitchFamily="34" charset="0"/>
                        <a:ea typeface="Calibri" panose="020F0502020204030204" pitchFamily="34" charset="0"/>
                        <a:cs typeface="Times New Roman" panose="02020603050405020304" pitchFamily="18" charset="0"/>
                      </a:endParaRPr>
                    </a:p>
                  </a:txBody>
                  <a:tcPr marL="56254" marR="56254" marT="0" marB="0"/>
                </a:tc>
                <a:extLst>
                  <a:ext uri="{0D108BD9-81ED-4DB2-BD59-A6C34878D82A}">
                    <a16:rowId xmlns:a16="http://schemas.microsoft.com/office/drawing/2014/main" xmlns="" val="1036834619"/>
                  </a:ext>
                </a:extLst>
              </a:tr>
              <a:tr h="1125090">
                <a:tc>
                  <a:txBody>
                    <a:bodyPr/>
                    <a:lstStyle/>
                    <a:p>
                      <a:pPr>
                        <a:lnSpc>
                          <a:spcPct val="107000"/>
                        </a:lnSpc>
                        <a:spcAft>
                          <a:spcPts val="0"/>
                        </a:spcAft>
                      </a:pPr>
                      <a:r>
                        <a:rPr lang="es-ES" sz="1800" dirty="0">
                          <a:solidFill>
                            <a:srgbClr val="455560"/>
                          </a:solidFill>
                          <a:effectLst/>
                        </a:rPr>
                        <a:t>Valores</a:t>
                      </a:r>
                      <a:endParaRPr lang="es-ES" sz="1800" dirty="0">
                        <a:solidFill>
                          <a:srgbClr val="455560"/>
                        </a:solidFill>
                        <a:effectLst/>
                        <a:latin typeface="Calibri" panose="020F0502020204030204" pitchFamily="34" charset="0"/>
                        <a:ea typeface="Calibri" panose="020F0502020204030204" pitchFamily="34" charset="0"/>
                        <a:cs typeface="Times New Roman" panose="02020603050405020304" pitchFamily="18" charset="0"/>
                      </a:endParaRPr>
                    </a:p>
                  </a:txBody>
                  <a:tcPr marL="56254" marR="56254" marT="0" marB="0"/>
                </a:tc>
                <a:tc>
                  <a:txBody>
                    <a:bodyPr/>
                    <a:lstStyle/>
                    <a:p>
                      <a:pPr marL="171450" indent="-171450">
                        <a:lnSpc>
                          <a:spcPct val="107000"/>
                        </a:lnSpc>
                        <a:spcAft>
                          <a:spcPts val="0"/>
                        </a:spcAft>
                        <a:buFont typeface="Arial" panose="020B0604020202020204" pitchFamily="34" charset="0"/>
                        <a:buChar char="•"/>
                      </a:pPr>
                      <a:r>
                        <a:rPr lang="es-ES" sz="1800" dirty="0" smtClean="0">
                          <a:solidFill>
                            <a:srgbClr val="455560"/>
                          </a:solidFill>
                          <a:effectLst/>
                        </a:rPr>
                        <a:t>Ética (imparcialidad</a:t>
                      </a:r>
                      <a:r>
                        <a:rPr lang="es-ES" sz="1800" dirty="0">
                          <a:solidFill>
                            <a:srgbClr val="455560"/>
                          </a:solidFill>
                          <a:effectLst/>
                        </a:rPr>
                        <a:t>, </a:t>
                      </a:r>
                      <a:r>
                        <a:rPr lang="es-ES" sz="1800" dirty="0" smtClean="0">
                          <a:solidFill>
                            <a:srgbClr val="455560"/>
                          </a:solidFill>
                          <a:effectLst/>
                        </a:rPr>
                        <a:t>transparencia, participación).</a:t>
                      </a:r>
                      <a:endParaRPr lang="es-ES" sz="1800" dirty="0">
                        <a:solidFill>
                          <a:srgbClr val="455560"/>
                        </a:solidFill>
                        <a:effectLst/>
                      </a:endParaRPr>
                    </a:p>
                    <a:p>
                      <a:pPr marL="171450" indent="-171450">
                        <a:lnSpc>
                          <a:spcPct val="107000"/>
                        </a:lnSpc>
                        <a:spcAft>
                          <a:spcPts val="0"/>
                        </a:spcAft>
                        <a:buFont typeface="Arial" panose="020B0604020202020204" pitchFamily="34" charset="0"/>
                        <a:buChar char="•"/>
                      </a:pPr>
                      <a:r>
                        <a:rPr lang="es-ES" sz="1800" i="1" dirty="0">
                          <a:solidFill>
                            <a:srgbClr val="0070C0"/>
                          </a:solidFill>
                          <a:effectLst/>
                        </a:rPr>
                        <a:t>Equilibrio entre los intereses </a:t>
                      </a:r>
                      <a:r>
                        <a:rPr lang="es-ES" sz="1800" dirty="0">
                          <a:solidFill>
                            <a:srgbClr val="455560"/>
                          </a:solidFill>
                          <a:effectLst/>
                        </a:rPr>
                        <a:t>económicos, ecológicos y </a:t>
                      </a:r>
                      <a:r>
                        <a:rPr lang="es-ES" sz="1800" dirty="0" smtClean="0">
                          <a:solidFill>
                            <a:srgbClr val="455560"/>
                          </a:solidFill>
                          <a:effectLst/>
                        </a:rPr>
                        <a:t>sociales.</a:t>
                      </a:r>
                      <a:endParaRPr lang="es-ES" sz="1800" dirty="0">
                        <a:solidFill>
                          <a:srgbClr val="455560"/>
                        </a:solidFill>
                        <a:effectLst/>
                      </a:endParaRPr>
                    </a:p>
                    <a:p>
                      <a:pPr marL="171450" indent="-171450">
                        <a:lnSpc>
                          <a:spcPct val="107000"/>
                        </a:lnSpc>
                        <a:spcAft>
                          <a:spcPts val="0"/>
                        </a:spcAft>
                        <a:buFont typeface="Arial" panose="020B0604020202020204" pitchFamily="34" charset="0"/>
                        <a:buChar char="•"/>
                      </a:pPr>
                      <a:r>
                        <a:rPr lang="es-ES" sz="1800" dirty="0" smtClean="0">
                          <a:solidFill>
                            <a:srgbClr val="455560"/>
                          </a:solidFill>
                          <a:effectLst/>
                        </a:rPr>
                        <a:t>Orientada a </a:t>
                      </a:r>
                      <a:r>
                        <a:rPr lang="es-ES" sz="1800" i="1" dirty="0">
                          <a:solidFill>
                            <a:srgbClr val="0070C0"/>
                          </a:solidFill>
                          <a:effectLst/>
                        </a:rPr>
                        <a:t>corto plazo y </a:t>
                      </a:r>
                      <a:r>
                        <a:rPr lang="es-ES" sz="1800" i="1" dirty="0" smtClean="0">
                          <a:solidFill>
                            <a:srgbClr val="0070C0"/>
                          </a:solidFill>
                          <a:effectLst/>
                        </a:rPr>
                        <a:t>largo </a:t>
                      </a:r>
                      <a:r>
                        <a:rPr lang="es-ES" sz="1800" i="1" dirty="0">
                          <a:solidFill>
                            <a:srgbClr val="0070C0"/>
                          </a:solidFill>
                          <a:effectLst/>
                        </a:rPr>
                        <a:t>plazo</a:t>
                      </a:r>
                      <a:r>
                        <a:rPr lang="es-ES" sz="1800" dirty="0">
                          <a:solidFill>
                            <a:srgbClr val="455560"/>
                          </a:solidFill>
                          <a:effectLst/>
                        </a:rPr>
                        <a:t>, </a:t>
                      </a:r>
                      <a:r>
                        <a:rPr lang="es-ES" sz="1800" dirty="0" smtClean="0">
                          <a:solidFill>
                            <a:srgbClr val="455560"/>
                          </a:solidFill>
                          <a:effectLst/>
                        </a:rPr>
                        <a:t>consideración </a:t>
                      </a:r>
                      <a:r>
                        <a:rPr lang="es-ES" sz="1800" dirty="0">
                          <a:solidFill>
                            <a:srgbClr val="455560"/>
                          </a:solidFill>
                          <a:effectLst/>
                        </a:rPr>
                        <a:t>del </a:t>
                      </a:r>
                      <a:r>
                        <a:rPr lang="es-ES" sz="1800" i="1" dirty="0">
                          <a:solidFill>
                            <a:srgbClr val="0070C0"/>
                          </a:solidFill>
                          <a:effectLst/>
                        </a:rPr>
                        <a:t>impacto </a:t>
                      </a:r>
                      <a:r>
                        <a:rPr lang="es-ES" sz="1800" i="1" dirty="0" smtClean="0">
                          <a:solidFill>
                            <a:srgbClr val="0070C0"/>
                          </a:solidFill>
                          <a:effectLst/>
                        </a:rPr>
                        <a:t>posterior al </a:t>
                      </a:r>
                      <a:r>
                        <a:rPr lang="es-ES" sz="1800" i="1" dirty="0">
                          <a:solidFill>
                            <a:srgbClr val="0070C0"/>
                          </a:solidFill>
                          <a:effectLst/>
                        </a:rPr>
                        <a:t>proyecto</a:t>
                      </a:r>
                      <a:r>
                        <a:rPr lang="es-ES" sz="1800" dirty="0">
                          <a:solidFill>
                            <a:srgbClr val="455560"/>
                          </a:solidFill>
                          <a:effectLst/>
                        </a:rPr>
                        <a:t>.</a:t>
                      </a:r>
                      <a:endParaRPr lang="es-ES" sz="1800" dirty="0">
                        <a:solidFill>
                          <a:srgbClr val="455560"/>
                        </a:solidFill>
                        <a:effectLst/>
                        <a:latin typeface="Calibri" panose="020F0502020204030204" pitchFamily="34" charset="0"/>
                        <a:ea typeface="Calibri" panose="020F0502020204030204" pitchFamily="34" charset="0"/>
                        <a:cs typeface="Times New Roman" panose="02020603050405020304" pitchFamily="18" charset="0"/>
                      </a:endParaRPr>
                    </a:p>
                  </a:txBody>
                  <a:tcPr marL="56254" marR="56254" marT="0" marB="0"/>
                </a:tc>
                <a:extLst>
                  <a:ext uri="{0D108BD9-81ED-4DB2-BD59-A6C34878D82A}">
                    <a16:rowId xmlns:a16="http://schemas.microsoft.com/office/drawing/2014/main" xmlns="" val="3306808694"/>
                  </a:ext>
                </a:extLst>
              </a:tr>
              <a:tr h="725515">
                <a:tc>
                  <a:txBody>
                    <a:bodyPr/>
                    <a:lstStyle/>
                    <a:p>
                      <a:pPr>
                        <a:lnSpc>
                          <a:spcPct val="107000"/>
                        </a:lnSpc>
                        <a:spcAft>
                          <a:spcPts val="0"/>
                        </a:spcAft>
                      </a:pPr>
                      <a:r>
                        <a:rPr lang="es-ES" sz="1800" dirty="0">
                          <a:solidFill>
                            <a:srgbClr val="455560"/>
                          </a:solidFill>
                          <a:effectLst/>
                        </a:rPr>
                        <a:t>Potenciales</a:t>
                      </a:r>
                      <a:endParaRPr lang="es-ES" sz="1800" dirty="0">
                        <a:solidFill>
                          <a:srgbClr val="455560"/>
                        </a:solidFill>
                        <a:effectLst/>
                        <a:latin typeface="Calibri" panose="020F0502020204030204" pitchFamily="34" charset="0"/>
                        <a:ea typeface="Calibri" panose="020F0502020204030204" pitchFamily="34" charset="0"/>
                        <a:cs typeface="Times New Roman" panose="02020603050405020304" pitchFamily="18" charset="0"/>
                      </a:endParaRPr>
                    </a:p>
                  </a:txBody>
                  <a:tcPr marL="56254" marR="56254" marT="0" marB="0"/>
                </a:tc>
                <a:tc>
                  <a:txBody>
                    <a:bodyPr/>
                    <a:lstStyle/>
                    <a:p>
                      <a:pPr marL="171450" indent="-171450">
                        <a:lnSpc>
                          <a:spcPct val="107000"/>
                        </a:lnSpc>
                        <a:spcAft>
                          <a:spcPts val="0"/>
                        </a:spcAft>
                        <a:buFont typeface="Arial" panose="020B0604020202020204" pitchFamily="34" charset="0"/>
                        <a:buChar char="•"/>
                      </a:pPr>
                      <a:r>
                        <a:rPr lang="es-ES" sz="1800" dirty="0" smtClean="0">
                          <a:solidFill>
                            <a:srgbClr val="455560"/>
                          </a:solidFill>
                          <a:effectLst/>
                        </a:rPr>
                        <a:t>Resultados que </a:t>
                      </a:r>
                      <a:r>
                        <a:rPr lang="es-ES" sz="1800" i="1" dirty="0">
                          <a:solidFill>
                            <a:srgbClr val="0070C0"/>
                          </a:solidFill>
                          <a:effectLst/>
                        </a:rPr>
                        <a:t>benefician </a:t>
                      </a:r>
                      <a:r>
                        <a:rPr lang="es-ES" sz="1800" i="1" dirty="0" smtClean="0">
                          <a:solidFill>
                            <a:srgbClr val="0070C0"/>
                          </a:solidFill>
                          <a:effectLst/>
                        </a:rPr>
                        <a:t>a amplia </a:t>
                      </a:r>
                      <a:r>
                        <a:rPr lang="es-ES" sz="1800" i="1" dirty="0">
                          <a:solidFill>
                            <a:srgbClr val="0070C0"/>
                          </a:solidFill>
                          <a:effectLst/>
                        </a:rPr>
                        <a:t>gama de </a:t>
                      </a:r>
                      <a:r>
                        <a:rPr lang="es-ES" sz="1800" i="1" dirty="0" smtClean="0">
                          <a:solidFill>
                            <a:srgbClr val="0070C0"/>
                          </a:solidFill>
                          <a:effectLst/>
                        </a:rPr>
                        <a:t>interesados</a:t>
                      </a:r>
                      <a:r>
                        <a:rPr lang="es-ES" sz="1800" dirty="0" smtClean="0">
                          <a:solidFill>
                            <a:srgbClr val="455560"/>
                          </a:solidFill>
                          <a:effectLst/>
                        </a:rPr>
                        <a:t>.</a:t>
                      </a:r>
                      <a:endParaRPr lang="es-ES" sz="1800" dirty="0">
                        <a:solidFill>
                          <a:srgbClr val="455560"/>
                        </a:solidFill>
                        <a:effectLst/>
                      </a:endParaRPr>
                    </a:p>
                    <a:p>
                      <a:pPr marL="171450" indent="-171450">
                        <a:lnSpc>
                          <a:spcPct val="107000"/>
                        </a:lnSpc>
                        <a:spcAft>
                          <a:spcPts val="0"/>
                        </a:spcAft>
                        <a:buFont typeface="Arial" panose="020B0604020202020204" pitchFamily="34" charset="0"/>
                        <a:buChar char="•"/>
                      </a:pPr>
                      <a:r>
                        <a:rPr lang="es-ES" sz="1800" dirty="0">
                          <a:solidFill>
                            <a:srgbClr val="455560"/>
                          </a:solidFill>
                          <a:effectLst/>
                        </a:rPr>
                        <a:t>Adecuado para lograr objetivos de </a:t>
                      </a:r>
                      <a:r>
                        <a:rPr lang="es-ES" sz="1800" i="1" dirty="0">
                          <a:solidFill>
                            <a:srgbClr val="0070C0"/>
                          </a:solidFill>
                          <a:effectLst/>
                        </a:rPr>
                        <a:t>desarrollo </a:t>
                      </a:r>
                      <a:r>
                        <a:rPr lang="es-ES" sz="1800" i="1" dirty="0" smtClean="0">
                          <a:solidFill>
                            <a:srgbClr val="0070C0"/>
                          </a:solidFill>
                          <a:effectLst/>
                        </a:rPr>
                        <a:t>sostenible</a:t>
                      </a:r>
                      <a:r>
                        <a:rPr lang="es-ES" sz="1800" dirty="0" smtClean="0">
                          <a:solidFill>
                            <a:srgbClr val="455560"/>
                          </a:solidFill>
                          <a:effectLst/>
                        </a:rPr>
                        <a:t>.</a:t>
                      </a:r>
                      <a:endParaRPr lang="es-ES" sz="1800" i="1" dirty="0">
                        <a:solidFill>
                          <a:srgbClr val="455560"/>
                        </a:solidFill>
                        <a:effectLst/>
                        <a:latin typeface="Calibri" panose="020F0502020204030204" pitchFamily="34" charset="0"/>
                        <a:ea typeface="Calibri" panose="020F0502020204030204" pitchFamily="34" charset="0"/>
                        <a:cs typeface="Times New Roman" panose="02020603050405020304" pitchFamily="18" charset="0"/>
                      </a:endParaRPr>
                    </a:p>
                  </a:txBody>
                  <a:tcPr marL="56254" marR="56254" marT="0" marB="0"/>
                </a:tc>
                <a:extLst>
                  <a:ext uri="{0D108BD9-81ED-4DB2-BD59-A6C34878D82A}">
                    <a16:rowId xmlns:a16="http://schemas.microsoft.com/office/drawing/2014/main" xmlns="" val="2999876790"/>
                  </a:ext>
                </a:extLst>
              </a:tr>
            </a:tbl>
          </a:graphicData>
        </a:graphic>
      </p:graphicFrame>
      <p:sp>
        <p:nvSpPr>
          <p:cNvPr id="4" name="Marcador de fecha 3"/>
          <p:cNvSpPr txBox="1">
            <a:spLocks/>
          </p:cNvSpPr>
          <p:nvPr/>
        </p:nvSpPr>
        <p:spPr>
          <a:xfrm>
            <a:off x="0" y="6453336"/>
            <a:ext cx="467544" cy="187878"/>
          </a:xfrm>
          <a:prstGeom prst="rect">
            <a:avLst/>
          </a:prstGeom>
        </p:spPr>
        <p:txBody>
          <a:bodyPr/>
          <a:lstStyle>
            <a:defPPr>
              <a:defRPr lang="es-ES"/>
            </a:defPPr>
            <a:lvl1pPr marL="0" algn="l"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FBC45718-C23A-45CE-A751-10A5AEE55B10}" type="datetime10">
              <a:rPr lang="es-ES" smtClean="0"/>
              <a:pPr>
                <a:defRPr/>
              </a:pPr>
              <a:t>12:29</a:t>
            </a:fld>
            <a:endParaRPr lang="en-US" dirty="0"/>
          </a:p>
        </p:txBody>
      </p:sp>
      <p:sp>
        <p:nvSpPr>
          <p:cNvPr id="9" name="Llamada rectangular 8"/>
          <p:cNvSpPr/>
          <p:nvPr/>
        </p:nvSpPr>
        <p:spPr bwMode="auto">
          <a:xfrm>
            <a:off x="683568" y="5517232"/>
            <a:ext cx="7772397" cy="648072"/>
          </a:xfrm>
          <a:prstGeom prst="wedgeRectCallout">
            <a:avLst/>
          </a:prstGeom>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vert="horz" wrap="square" lIns="91440" tIns="45720" rIns="91440" bIns="45720" numCol="1" rtlCol="0" anchor="t" anchorCtr="0" compatLnSpc="1">
            <a:prstTxWarp prst="textNoShape">
              <a:avLst/>
            </a:prstTxWarp>
          </a:bodyPr>
          <a:lstStyle/>
          <a:p>
            <a:r>
              <a:rPr lang="es-ES" dirty="0" smtClean="0"/>
              <a:t>Enfoque </a:t>
            </a:r>
            <a:r>
              <a:rPr lang="es-ES" dirty="0"/>
              <a:t>en la </a:t>
            </a:r>
            <a:r>
              <a:rPr lang="es-ES" i="1" dirty="0">
                <a:solidFill>
                  <a:srgbClr val="FFFF00"/>
                </a:solidFill>
              </a:rPr>
              <a:t>gestión con los </a:t>
            </a:r>
            <a:r>
              <a:rPr lang="es-ES" i="1" dirty="0" smtClean="0">
                <a:solidFill>
                  <a:srgbClr val="FFFF00"/>
                </a:solidFill>
              </a:rPr>
              <a:t>interesados</a:t>
            </a:r>
            <a:r>
              <a:rPr lang="es-ES" dirty="0" smtClean="0"/>
              <a:t> basado en: responsabilidad</a:t>
            </a:r>
            <a:r>
              <a:rPr lang="es-ES" dirty="0"/>
              <a:t>, influencia, cercanía, dependencia, </a:t>
            </a:r>
            <a:r>
              <a:rPr lang="es-ES" dirty="0" smtClean="0"/>
              <a:t>representación). </a:t>
            </a:r>
            <a:endParaRPr lang="es-ES" dirty="0"/>
          </a:p>
        </p:txBody>
      </p:sp>
    </p:spTree>
    <p:extLst>
      <p:ext uri="{BB962C8B-B14F-4D97-AF65-F5344CB8AC3E}">
        <p14:creationId xmlns:p14="http://schemas.microsoft.com/office/powerpoint/2010/main" val="396613620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1221351"/>
            <a:ext cx="9144000" cy="4871945"/>
          </a:xfrm>
          <a:prstGeom prst="rect">
            <a:avLst/>
          </a:prstGeom>
        </p:spPr>
      </p:pic>
      <p:sp>
        <p:nvSpPr>
          <p:cNvPr id="2" name="Marcador de fecha 1"/>
          <p:cNvSpPr>
            <a:spLocks noGrp="1"/>
          </p:cNvSpPr>
          <p:nvPr>
            <p:ph type="dt" sz="quarter" idx="2"/>
          </p:nvPr>
        </p:nvSpPr>
        <p:spPr>
          <a:xfrm>
            <a:off x="0" y="6453336"/>
            <a:ext cx="2209800" cy="228600"/>
          </a:xfrm>
          <a:prstGeom prst="rect">
            <a:avLst/>
          </a:prstGeom>
        </p:spPr>
        <p:txBody>
          <a:bodyPr/>
          <a:lstStyle/>
          <a:p>
            <a:pPr>
              <a:defRPr/>
            </a:pPr>
            <a:fld id="{8E6B0EE4-2BE4-432F-A2D1-84B9180D8439}" type="datetime10">
              <a:rPr lang="es-ES" smtClean="0"/>
              <a:t>12:29</a:t>
            </a:fld>
            <a:endParaRPr lang="en-US" dirty="0"/>
          </a:p>
        </p:txBody>
      </p:sp>
      <p:sp>
        <p:nvSpPr>
          <p:cNvPr id="5" name="Llamada rectangular 4"/>
          <p:cNvSpPr/>
          <p:nvPr/>
        </p:nvSpPr>
        <p:spPr bwMode="auto">
          <a:xfrm>
            <a:off x="246743" y="1528027"/>
            <a:ext cx="8537725" cy="676837"/>
          </a:xfrm>
          <a:prstGeom prst="wedgeRectCallout">
            <a:avLst/>
          </a:prstGeom>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eaLnBrk="0" hangingPunct="0"/>
            <a:r>
              <a:rPr lang="es-ES" sz="2000" dirty="0" smtClean="0"/>
              <a:t>El </a:t>
            </a:r>
            <a:r>
              <a:rPr lang="es-ES" sz="2000" dirty="0"/>
              <a:t>tabular a los interesados o grupos en relación al tipo de </a:t>
            </a:r>
            <a:r>
              <a:rPr lang="es-ES" sz="2000" dirty="0" smtClean="0"/>
              <a:t>relación </a:t>
            </a:r>
            <a:r>
              <a:rPr lang="es-ES" sz="2000" dirty="0"/>
              <a:t>y el nivel de acuerdo, permite </a:t>
            </a:r>
            <a:r>
              <a:rPr lang="es-ES" sz="2000" i="1" dirty="0">
                <a:solidFill>
                  <a:srgbClr val="FFFF00"/>
                </a:solidFill>
              </a:rPr>
              <a:t>definir acciones especificas de </a:t>
            </a:r>
            <a:r>
              <a:rPr lang="es-ES" sz="2000" i="1" dirty="0" smtClean="0">
                <a:solidFill>
                  <a:srgbClr val="FFFF00"/>
                </a:solidFill>
              </a:rPr>
              <a:t>transformación</a:t>
            </a:r>
            <a:r>
              <a:rPr lang="es-ES" sz="2000" dirty="0" smtClean="0"/>
              <a:t>.</a:t>
            </a:r>
            <a:endParaRPr lang="es-ES" sz="2000" dirty="0"/>
          </a:p>
          <a:p>
            <a:pPr eaLnBrk="0" hangingPunct="0"/>
            <a:endParaRPr kumimoji="0" lang="es-ES" sz="2000" b="0" i="1" u="none" strike="noStrike" cap="none" normalizeH="0" baseline="0" dirty="0" smtClean="0">
              <a:ln>
                <a:noFill/>
              </a:ln>
              <a:solidFill>
                <a:schemeClr val="bg1"/>
              </a:solidFill>
              <a:effectLst/>
              <a:latin typeface="+mn-lt"/>
              <a:cs typeface="Times" panose="02020603050405020304" pitchFamily="18" charset="0"/>
            </a:endParaRPr>
          </a:p>
        </p:txBody>
      </p:sp>
      <p:graphicFrame>
        <p:nvGraphicFramePr>
          <p:cNvPr id="8" name="Diagrama 7"/>
          <p:cNvGraphicFramePr>
            <a:graphicFrameLocks noChangeAspect="1"/>
          </p:cNvGraphicFramePr>
          <p:nvPr>
            <p:extLst>
              <p:ext uri="{D42A27DB-BD31-4B8C-83A1-F6EECF244321}">
                <p14:modId xmlns:p14="http://schemas.microsoft.com/office/powerpoint/2010/main" val="2432252465"/>
              </p:ext>
            </p:extLst>
          </p:nvPr>
        </p:nvGraphicFramePr>
        <p:xfrm>
          <a:off x="2627784" y="3236977"/>
          <a:ext cx="4200128" cy="271230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9" name="Flecha derecha 8"/>
          <p:cNvSpPr/>
          <p:nvPr/>
        </p:nvSpPr>
        <p:spPr bwMode="auto">
          <a:xfrm>
            <a:off x="2627784" y="2258229"/>
            <a:ext cx="4200128" cy="882739"/>
          </a:xfrm>
          <a:prstGeom prst="rightArrow">
            <a:avLst/>
          </a:prstGeom>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s-ES" sz="2000" b="0" i="0" u="none" strike="noStrike" cap="none" normalizeH="0" baseline="0" dirty="0" smtClean="0">
                <a:ln>
                  <a:noFill/>
                </a:ln>
                <a:solidFill>
                  <a:schemeClr val="bg1"/>
                </a:solidFill>
                <a:effectLst/>
                <a:latin typeface="Calibri (Cuerpo)"/>
              </a:rPr>
              <a:t>Tipo de relación</a:t>
            </a:r>
          </a:p>
        </p:txBody>
      </p:sp>
      <p:sp>
        <p:nvSpPr>
          <p:cNvPr id="11" name="Flecha doblada hacia arriba 10"/>
          <p:cNvSpPr/>
          <p:nvPr/>
        </p:nvSpPr>
        <p:spPr bwMode="auto">
          <a:xfrm>
            <a:off x="3733800" y="3870768"/>
            <a:ext cx="2350368" cy="1432181"/>
          </a:xfrm>
          <a:prstGeom prst="bentUpArrow">
            <a:avLst/>
          </a:prstGeom>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dirty="0" smtClean="0">
              <a:ln>
                <a:noFill/>
              </a:ln>
              <a:solidFill>
                <a:schemeClr val="tx1"/>
              </a:solidFill>
              <a:effectLst/>
              <a:latin typeface="Times" charset="0"/>
            </a:endParaRPr>
          </a:p>
        </p:txBody>
      </p:sp>
      <p:sp>
        <p:nvSpPr>
          <p:cNvPr id="12" name="Flecha derecha 11"/>
          <p:cNvSpPr/>
          <p:nvPr/>
        </p:nvSpPr>
        <p:spPr bwMode="auto">
          <a:xfrm rot="16200000">
            <a:off x="436850" y="4161935"/>
            <a:ext cx="2732657" cy="882739"/>
          </a:xfrm>
          <a:prstGeom prst="rightArrow">
            <a:avLst/>
          </a:prstGeom>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s-ES" sz="2000" b="0" i="0" u="none" strike="noStrike" cap="none" normalizeH="0" baseline="0" dirty="0" smtClean="0">
                <a:ln>
                  <a:noFill/>
                </a:ln>
                <a:solidFill>
                  <a:schemeClr val="bg1"/>
                </a:solidFill>
                <a:effectLst/>
                <a:latin typeface="Calibri (Cuerpo)"/>
              </a:rPr>
              <a:t>Nivel de acuerdo</a:t>
            </a:r>
          </a:p>
        </p:txBody>
      </p:sp>
    </p:spTree>
    <p:extLst>
      <p:ext uri="{BB962C8B-B14F-4D97-AF65-F5344CB8AC3E}">
        <p14:creationId xmlns:p14="http://schemas.microsoft.com/office/powerpoint/2010/main" val="228463932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Marcador de contenido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5579213" y="3872475"/>
            <a:ext cx="2878088" cy="191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ítulo 1"/>
          <p:cNvSpPr>
            <a:spLocks noGrp="1"/>
          </p:cNvSpPr>
          <p:nvPr>
            <p:ph type="title" idx="4294967295"/>
          </p:nvPr>
        </p:nvSpPr>
        <p:spPr>
          <a:xfrm>
            <a:off x="684000" y="900000"/>
            <a:ext cx="7772400" cy="539080"/>
          </a:xfrm>
          <a:prstGeom prst="rect">
            <a:avLst/>
          </a:prstGeom>
        </p:spPr>
        <p:txBody>
          <a:bodyPr/>
          <a:lstStyle/>
          <a:p>
            <a:pPr algn="l"/>
            <a:r>
              <a:rPr lang="es-ES" sz="3600" dirty="0" smtClean="0"/>
              <a:t>(2) </a:t>
            </a:r>
            <a:r>
              <a:rPr lang="es-ES" sz="3600" dirty="0"/>
              <a:t>Identificar el flujo del </a:t>
            </a:r>
            <a:r>
              <a:rPr lang="es-ES" sz="3600" dirty="0" smtClean="0"/>
              <a:t>valor</a:t>
            </a:r>
            <a:endParaRPr lang="es-ES" sz="3600" dirty="0"/>
          </a:p>
        </p:txBody>
      </p:sp>
      <p:sp>
        <p:nvSpPr>
          <p:cNvPr id="3" name="Marcador de contenido 2"/>
          <p:cNvSpPr>
            <a:spLocks noGrp="1"/>
          </p:cNvSpPr>
          <p:nvPr>
            <p:ph idx="4294967295"/>
          </p:nvPr>
        </p:nvSpPr>
        <p:spPr>
          <a:xfrm>
            <a:off x="684000" y="1524000"/>
            <a:ext cx="7772400" cy="4267200"/>
          </a:xfrm>
          <a:prstGeom prst="rect">
            <a:avLst/>
          </a:prstGeom>
        </p:spPr>
        <p:txBody>
          <a:bodyPr/>
          <a:lstStyle/>
          <a:p>
            <a:r>
              <a:rPr lang="es-ES" sz="2800" dirty="0" smtClean="0"/>
              <a:t>Tareas </a:t>
            </a:r>
            <a:r>
              <a:rPr lang="es-ES" sz="2800" dirty="0"/>
              <a:t>necesarias a ser completadas para entregar el producto o servicio al cliente, considerando:</a:t>
            </a:r>
          </a:p>
          <a:p>
            <a:pPr lvl="1"/>
            <a:r>
              <a:rPr lang="es-ES" sz="2400" i="1" dirty="0">
                <a:solidFill>
                  <a:srgbClr val="0070C0"/>
                </a:solidFill>
              </a:rPr>
              <a:t>Solución de problemas</a:t>
            </a:r>
            <a:r>
              <a:rPr lang="es-ES" sz="2400" dirty="0"/>
              <a:t>, concepción, </a:t>
            </a:r>
            <a:r>
              <a:rPr lang="es-ES" sz="2400" dirty="0" smtClean="0"/>
              <a:t>diseño y el lanzamiento</a:t>
            </a:r>
            <a:r>
              <a:rPr lang="es-ES" sz="2400" dirty="0"/>
              <a:t>.</a:t>
            </a:r>
          </a:p>
          <a:p>
            <a:pPr lvl="1"/>
            <a:r>
              <a:rPr lang="es-ES" sz="2400" i="1" dirty="0">
                <a:solidFill>
                  <a:srgbClr val="0070C0"/>
                </a:solidFill>
              </a:rPr>
              <a:t>Gestión de la información</a:t>
            </a:r>
            <a:r>
              <a:rPr lang="es-ES" sz="2400" dirty="0"/>
              <a:t>, desde el pedido a </a:t>
            </a:r>
            <a:r>
              <a:rPr lang="es-ES" sz="2400" dirty="0" smtClean="0"/>
              <a:t>entrega</a:t>
            </a:r>
            <a:r>
              <a:rPr lang="es-ES" sz="2400" dirty="0"/>
              <a:t>.</a:t>
            </a:r>
          </a:p>
          <a:p>
            <a:pPr lvl="1"/>
            <a:r>
              <a:rPr lang="es-ES" sz="2400" i="1" dirty="0" smtClean="0">
                <a:solidFill>
                  <a:srgbClr val="0070C0"/>
                </a:solidFill>
              </a:rPr>
              <a:t>Producción/Transformación/Entrega/Mantenimiento</a:t>
            </a:r>
            <a:r>
              <a:rPr lang="es-ES" sz="2400" dirty="0" smtClean="0"/>
              <a:t>.</a:t>
            </a:r>
          </a:p>
          <a:p>
            <a:r>
              <a:rPr lang="es-ES" sz="2400" i="1" dirty="0" smtClean="0">
                <a:solidFill>
                  <a:srgbClr val="0070C0"/>
                </a:solidFill>
              </a:rPr>
              <a:t>Redefinir funciones, áreas y  procesos</a:t>
            </a:r>
            <a:r>
              <a:rPr lang="es-ES" sz="2400" dirty="0" smtClean="0"/>
              <a:t>, 		              de </a:t>
            </a:r>
            <a:r>
              <a:rPr lang="es-ES" sz="2400" dirty="0"/>
              <a:t>modo </a:t>
            </a:r>
            <a:r>
              <a:rPr lang="es-ES" sz="2400" dirty="0" smtClean="0"/>
              <a:t>que contribuyan al valor</a:t>
            </a:r>
            <a:r>
              <a:rPr lang="es-ES" sz="2400" dirty="0"/>
              <a:t>.</a:t>
            </a:r>
          </a:p>
        </p:txBody>
      </p:sp>
      <p:sp>
        <p:nvSpPr>
          <p:cNvPr id="4" name="Marcador de fecha 3"/>
          <p:cNvSpPr>
            <a:spLocks noGrp="1"/>
          </p:cNvSpPr>
          <p:nvPr>
            <p:ph type="dt" sz="quarter" idx="2"/>
          </p:nvPr>
        </p:nvSpPr>
        <p:spPr>
          <a:xfrm>
            <a:off x="0" y="6453336"/>
            <a:ext cx="2209800" cy="228600"/>
          </a:xfrm>
          <a:prstGeom prst="rect">
            <a:avLst/>
          </a:prstGeom>
        </p:spPr>
        <p:txBody>
          <a:bodyPr/>
          <a:lstStyle/>
          <a:p>
            <a:pPr>
              <a:defRPr/>
            </a:pPr>
            <a:fld id="{81637540-C884-4927-A96B-4AEDC638A790}" type="datetime10">
              <a:rPr lang="es-ES" smtClean="0"/>
              <a:pPr>
                <a:defRPr/>
              </a:pPr>
              <a:t>12:29</a:t>
            </a:fld>
            <a:endParaRPr lang="en-US" dirty="0"/>
          </a:p>
        </p:txBody>
      </p:sp>
      <p:sp>
        <p:nvSpPr>
          <p:cNvPr id="7" name="Llamada rectangular 6"/>
          <p:cNvSpPr/>
          <p:nvPr/>
        </p:nvSpPr>
        <p:spPr bwMode="auto">
          <a:xfrm>
            <a:off x="1106700" y="5013176"/>
            <a:ext cx="4471612" cy="730285"/>
          </a:xfrm>
          <a:prstGeom prst="wedgeRectCallout">
            <a:avLst/>
          </a:prstGeom>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eaLnBrk="0" hangingPunct="0"/>
            <a:r>
              <a:rPr lang="es-ES" sz="2000" i="1" dirty="0" smtClean="0">
                <a:solidFill>
                  <a:schemeClr val="bg1"/>
                </a:solidFill>
                <a:cs typeface="Times" panose="02020603050405020304" pitchFamily="18" charset="0"/>
              </a:rPr>
              <a:t>Asegurar la perspectiva del cliente a través del </a:t>
            </a:r>
            <a:r>
              <a:rPr lang="es-ES" sz="2000" i="1" dirty="0" smtClean="0">
                <a:solidFill>
                  <a:srgbClr val="FFFF00"/>
                </a:solidFill>
                <a:cs typeface="Times" panose="02020603050405020304" pitchFamily="18" charset="0"/>
              </a:rPr>
              <a:t>diseño de su experiencia</a:t>
            </a:r>
            <a:r>
              <a:rPr lang="es-ES" sz="2000" i="1" dirty="0" smtClean="0">
                <a:solidFill>
                  <a:schemeClr val="bg1"/>
                </a:solidFill>
                <a:cs typeface="Times" panose="02020603050405020304" pitchFamily="18" charset="0"/>
              </a:rPr>
              <a:t>.</a:t>
            </a:r>
            <a:endParaRPr kumimoji="0" lang="es-ES" sz="2000" b="0" i="1" u="none" strike="noStrike" cap="none" normalizeH="0" baseline="0" dirty="0" smtClean="0">
              <a:ln>
                <a:noFill/>
              </a:ln>
              <a:solidFill>
                <a:schemeClr val="bg1"/>
              </a:solidFill>
              <a:effectLst/>
              <a:cs typeface="Times" panose="02020603050405020304" pitchFamily="18" charset="0"/>
            </a:endParaRPr>
          </a:p>
        </p:txBody>
      </p:sp>
    </p:spTree>
    <p:extLst>
      <p:ext uri="{BB962C8B-B14F-4D97-AF65-F5344CB8AC3E}">
        <p14:creationId xmlns:p14="http://schemas.microsoft.com/office/powerpoint/2010/main" val="233535277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4294967295"/>
          </p:nvPr>
        </p:nvSpPr>
        <p:spPr>
          <a:xfrm>
            <a:off x="684000" y="1524000"/>
            <a:ext cx="7772400" cy="4267200"/>
          </a:xfrm>
          <a:prstGeom prst="rect">
            <a:avLst/>
          </a:prstGeom>
        </p:spPr>
        <p:txBody>
          <a:bodyPr/>
          <a:lstStyle/>
          <a:p>
            <a:r>
              <a:rPr lang="es-ES" sz="2800" dirty="0"/>
              <a:t>¿Qué es un </a:t>
            </a:r>
            <a:r>
              <a:rPr lang="es-ES" sz="2800" i="1" dirty="0">
                <a:solidFill>
                  <a:srgbClr val="0070C0"/>
                </a:solidFill>
              </a:rPr>
              <a:t>mapa de la experiencia del Cliente</a:t>
            </a:r>
            <a:r>
              <a:rPr lang="es-ES" sz="2800" dirty="0"/>
              <a:t>? Diagrama que muestra los pasos que sigue el cliente al relacionarse con la organización.</a:t>
            </a:r>
          </a:p>
          <a:p>
            <a:pPr lvl="1"/>
            <a:r>
              <a:rPr lang="es-ES" sz="2400" i="1" dirty="0">
                <a:solidFill>
                  <a:srgbClr val="0070C0"/>
                </a:solidFill>
              </a:rPr>
              <a:t>Entender y rediseñar la experiencia de los clientes</a:t>
            </a:r>
            <a:r>
              <a:rPr lang="es-ES" sz="2400" dirty="0"/>
              <a:t>.</a:t>
            </a:r>
          </a:p>
          <a:p>
            <a:pPr lvl="1"/>
            <a:r>
              <a:rPr lang="es-ES" sz="2400" i="1" dirty="0">
                <a:solidFill>
                  <a:srgbClr val="0070C0"/>
                </a:solidFill>
              </a:rPr>
              <a:t>Alinear la visión externa y la interna</a:t>
            </a:r>
            <a:r>
              <a:rPr lang="es-ES" sz="2400" dirty="0"/>
              <a:t>: Analizar la cooperación de procesos de 			     soporte, nos ayudará a crear un			 ciclo de experiencia más natural</a:t>
            </a:r>
            <a:r>
              <a:rPr lang="es-ES" sz="2400" dirty="0" smtClean="0"/>
              <a:t>.</a:t>
            </a:r>
          </a:p>
          <a:p>
            <a:pPr marL="457200" lvl="1" indent="0">
              <a:buNone/>
            </a:pPr>
            <a:endParaRPr lang="es-ES" dirty="0"/>
          </a:p>
          <a:p>
            <a:pPr lvl="1"/>
            <a:endParaRPr lang="es-ES" dirty="0" smtClean="0"/>
          </a:p>
        </p:txBody>
      </p:sp>
      <p:sp>
        <p:nvSpPr>
          <p:cNvPr id="5" name="Marcador de fecha 4"/>
          <p:cNvSpPr>
            <a:spLocks noGrp="1"/>
          </p:cNvSpPr>
          <p:nvPr>
            <p:ph type="dt" sz="quarter" idx="2"/>
          </p:nvPr>
        </p:nvSpPr>
        <p:spPr>
          <a:xfrm>
            <a:off x="0" y="6453336"/>
            <a:ext cx="2209800" cy="228600"/>
          </a:xfrm>
          <a:prstGeom prst="rect">
            <a:avLst/>
          </a:prstGeom>
        </p:spPr>
        <p:txBody>
          <a:bodyPr/>
          <a:lstStyle/>
          <a:p>
            <a:pPr>
              <a:defRPr/>
            </a:pPr>
            <a:fld id="{0C6703CA-7922-4254-9A09-61E7F274BEC8}" type="datetime10">
              <a:rPr lang="es-ES" smtClean="0"/>
              <a:pPr>
                <a:defRPr/>
              </a:pPr>
              <a:t>12:29</a:t>
            </a:fld>
            <a:endParaRPr lang="en-US" dirty="0"/>
          </a:p>
        </p:txBody>
      </p:sp>
      <p:pic>
        <p:nvPicPr>
          <p:cNvPr id="4" name="Imagen 3" descr="I:\Repositorio\Personal\Documentos\PMI\2016\Articulos\Lean Start-Up-TI\hands-with-plant-dirt4.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71262" y="3933056"/>
            <a:ext cx="2686937" cy="1800200"/>
          </a:xfrm>
          <a:prstGeom prst="rect">
            <a:avLst/>
          </a:prstGeom>
          <a:noFill/>
          <a:ln>
            <a:noFill/>
          </a:ln>
        </p:spPr>
      </p:pic>
      <p:sp>
        <p:nvSpPr>
          <p:cNvPr id="6" name="Llamada rectangular 5"/>
          <p:cNvSpPr/>
          <p:nvPr/>
        </p:nvSpPr>
        <p:spPr bwMode="auto">
          <a:xfrm>
            <a:off x="1185824" y="4941168"/>
            <a:ext cx="4394288" cy="792088"/>
          </a:xfrm>
          <a:prstGeom prst="wedgeRectCallout">
            <a:avLst/>
          </a:prstGeom>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lvl="1" eaLnBrk="0" hangingPunct="0"/>
            <a:r>
              <a:rPr lang="es-ES" sz="2000" dirty="0"/>
              <a:t>Las necesidades del usuario </a:t>
            </a:r>
            <a:r>
              <a:rPr lang="es-ES" sz="2000" dirty="0" smtClean="0"/>
              <a:t>motivan </a:t>
            </a:r>
            <a:r>
              <a:rPr lang="es-ES" sz="2000" dirty="0"/>
              <a:t>el uso del </a:t>
            </a:r>
            <a:r>
              <a:rPr lang="es-ES" sz="2000" dirty="0" smtClean="0"/>
              <a:t>producto </a:t>
            </a:r>
            <a:r>
              <a:rPr lang="es-ES" sz="2000" dirty="0"/>
              <a:t>y </a:t>
            </a:r>
            <a:r>
              <a:rPr lang="es-ES" sz="2000" i="1" dirty="0" smtClean="0">
                <a:solidFill>
                  <a:srgbClr val="FFFF00"/>
                </a:solidFill>
              </a:rPr>
              <a:t>condiciona </a:t>
            </a:r>
            <a:r>
              <a:rPr lang="es-ES" sz="2000" i="1" dirty="0">
                <a:solidFill>
                  <a:srgbClr val="FFFF00"/>
                </a:solidFill>
              </a:rPr>
              <a:t>el diseño</a:t>
            </a:r>
            <a:r>
              <a:rPr lang="es-ES" sz="2000" dirty="0"/>
              <a:t>.</a:t>
            </a:r>
          </a:p>
        </p:txBody>
      </p:sp>
    </p:spTree>
    <p:extLst>
      <p:ext uri="{BB962C8B-B14F-4D97-AF65-F5344CB8AC3E}">
        <p14:creationId xmlns:p14="http://schemas.microsoft.com/office/powerpoint/2010/main" val="47283779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fecha 6"/>
          <p:cNvSpPr>
            <a:spLocks noGrp="1"/>
          </p:cNvSpPr>
          <p:nvPr>
            <p:ph type="dt" sz="quarter" idx="2"/>
          </p:nvPr>
        </p:nvSpPr>
        <p:spPr>
          <a:xfrm>
            <a:off x="0" y="6453336"/>
            <a:ext cx="2209800" cy="228600"/>
          </a:xfrm>
          <a:prstGeom prst="rect">
            <a:avLst/>
          </a:prstGeom>
        </p:spPr>
        <p:txBody>
          <a:bodyPr/>
          <a:lstStyle/>
          <a:p>
            <a:pPr>
              <a:defRPr/>
            </a:pPr>
            <a:fld id="{D3B9981A-C812-417C-B6AF-169FDEEF2410}" type="datetime10">
              <a:rPr lang="es-ES" smtClean="0"/>
              <a:pPr>
                <a:defRPr/>
              </a:pPr>
              <a:t>12:29</a:t>
            </a:fld>
            <a:endParaRPr lang="en-US" dirty="0"/>
          </a:p>
        </p:txBody>
      </p:sp>
      <p:graphicFrame>
        <p:nvGraphicFramePr>
          <p:cNvPr id="3" name="Tabla 2"/>
          <p:cNvGraphicFramePr>
            <a:graphicFrameLocks noGrp="1"/>
          </p:cNvGraphicFramePr>
          <p:nvPr>
            <p:extLst>
              <p:ext uri="{D42A27DB-BD31-4B8C-83A1-F6EECF244321}">
                <p14:modId xmlns:p14="http://schemas.microsoft.com/office/powerpoint/2010/main" val="3424134338"/>
              </p:ext>
            </p:extLst>
          </p:nvPr>
        </p:nvGraphicFramePr>
        <p:xfrm>
          <a:off x="685800" y="1447797"/>
          <a:ext cx="7772400" cy="4309122"/>
        </p:xfrm>
        <a:graphic>
          <a:graphicData uri="http://schemas.openxmlformats.org/drawingml/2006/table">
            <a:tbl>
              <a:tblPr firstRow="1" firstCol="1" bandRow="1">
                <a:tableStyleId>{9DCAF9ED-07DC-4A11-8D7F-57B35C25682E}</a:tableStyleId>
              </a:tblPr>
              <a:tblGrid>
                <a:gridCol w="1869976">
                  <a:extLst>
                    <a:ext uri="{9D8B030D-6E8A-4147-A177-3AD203B41FA5}">
                      <a16:colId xmlns:a16="http://schemas.microsoft.com/office/drawing/2014/main" xmlns="" val="20000"/>
                    </a:ext>
                  </a:extLst>
                </a:gridCol>
                <a:gridCol w="1368152">
                  <a:extLst>
                    <a:ext uri="{9D8B030D-6E8A-4147-A177-3AD203B41FA5}">
                      <a16:colId xmlns:a16="http://schemas.microsoft.com/office/drawing/2014/main" xmlns="" val="20001"/>
                    </a:ext>
                  </a:extLst>
                </a:gridCol>
                <a:gridCol w="1152128">
                  <a:extLst>
                    <a:ext uri="{9D8B030D-6E8A-4147-A177-3AD203B41FA5}">
                      <a16:colId xmlns:a16="http://schemas.microsoft.com/office/drawing/2014/main" xmlns="" val="20002"/>
                    </a:ext>
                  </a:extLst>
                </a:gridCol>
                <a:gridCol w="1152128">
                  <a:extLst>
                    <a:ext uri="{9D8B030D-6E8A-4147-A177-3AD203B41FA5}">
                      <a16:colId xmlns:a16="http://schemas.microsoft.com/office/drawing/2014/main" xmlns="" val="20003"/>
                    </a:ext>
                  </a:extLst>
                </a:gridCol>
                <a:gridCol w="1080120">
                  <a:extLst>
                    <a:ext uri="{9D8B030D-6E8A-4147-A177-3AD203B41FA5}">
                      <a16:colId xmlns:a16="http://schemas.microsoft.com/office/drawing/2014/main" xmlns="" val="20004"/>
                    </a:ext>
                  </a:extLst>
                </a:gridCol>
                <a:gridCol w="1149896">
                  <a:extLst>
                    <a:ext uri="{9D8B030D-6E8A-4147-A177-3AD203B41FA5}">
                      <a16:colId xmlns:a16="http://schemas.microsoft.com/office/drawing/2014/main" xmlns="" val="20005"/>
                    </a:ext>
                  </a:extLst>
                </a:gridCol>
              </a:tblGrid>
              <a:tr h="566170">
                <a:tc>
                  <a:txBody>
                    <a:bodyPr/>
                    <a:lstStyle/>
                    <a:p>
                      <a:pPr marL="0" marR="0" indent="0" algn="l" defTabSz="914400" rtl="0" eaLnBrk="1" fontAlgn="auto" latinLnBrk="0" hangingPunct="1">
                        <a:lnSpc>
                          <a:spcPct val="107000"/>
                        </a:lnSpc>
                        <a:spcBef>
                          <a:spcPts val="0"/>
                        </a:spcBef>
                        <a:spcAft>
                          <a:spcPts val="0"/>
                        </a:spcAft>
                        <a:buClrTx/>
                        <a:buSzTx/>
                        <a:buFontTx/>
                        <a:buNone/>
                        <a:tabLst/>
                        <a:defRPr/>
                      </a:pPr>
                      <a:r>
                        <a:rPr lang="es-ES" sz="1700" dirty="0" smtClean="0">
                          <a:effectLst/>
                        </a:rPr>
                        <a:t>Cliente (1)</a:t>
                      </a:r>
                      <a:endParaRPr lang="es-ES" sz="1700" dirty="0" smtClean="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indent="0" algn="l" defTabSz="914400" rtl="0" eaLnBrk="1" fontAlgn="auto" latinLnBrk="0" hangingPunct="1">
                        <a:lnSpc>
                          <a:spcPct val="107000"/>
                        </a:lnSpc>
                        <a:spcBef>
                          <a:spcPts val="0"/>
                        </a:spcBef>
                        <a:spcAft>
                          <a:spcPts val="0"/>
                        </a:spcAft>
                        <a:buClrTx/>
                        <a:buSzTx/>
                        <a:buFontTx/>
                        <a:buNone/>
                        <a:tabLst/>
                        <a:defRPr/>
                      </a:pPr>
                      <a:r>
                        <a:rPr lang="es-ES" sz="1700" dirty="0" smtClean="0">
                          <a:effectLst/>
                        </a:rPr>
                        <a:t>(2) Descubre</a:t>
                      </a:r>
                      <a:endParaRPr lang="es-ES" sz="17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indent="0" algn="l" defTabSz="914400" rtl="0" eaLnBrk="1" fontAlgn="auto" latinLnBrk="0" hangingPunct="1">
                        <a:lnSpc>
                          <a:spcPct val="107000"/>
                        </a:lnSpc>
                        <a:spcBef>
                          <a:spcPts val="0"/>
                        </a:spcBef>
                        <a:spcAft>
                          <a:spcPts val="0"/>
                        </a:spcAft>
                        <a:buClrTx/>
                        <a:buSzTx/>
                        <a:buFontTx/>
                        <a:buNone/>
                        <a:tabLst/>
                        <a:defRPr/>
                      </a:pPr>
                      <a:r>
                        <a:rPr lang="es-ES" sz="1700" dirty="0" smtClean="0">
                          <a:effectLst/>
                        </a:rPr>
                        <a:t>Evaluación</a:t>
                      </a:r>
                    </a:p>
                    <a:p>
                      <a:pPr>
                        <a:lnSpc>
                          <a:spcPct val="107000"/>
                        </a:lnSpc>
                        <a:spcAft>
                          <a:spcPts val="0"/>
                        </a:spcAft>
                      </a:pPr>
                      <a:endParaRPr lang="es-ES" sz="17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indent="0" algn="l" defTabSz="914400" rtl="0" eaLnBrk="1" fontAlgn="auto" latinLnBrk="0" hangingPunct="1">
                        <a:lnSpc>
                          <a:spcPct val="107000"/>
                        </a:lnSpc>
                        <a:spcBef>
                          <a:spcPts val="0"/>
                        </a:spcBef>
                        <a:spcAft>
                          <a:spcPts val="0"/>
                        </a:spcAft>
                        <a:buClrTx/>
                        <a:buSzTx/>
                        <a:buFontTx/>
                        <a:buNone/>
                        <a:tabLst/>
                        <a:defRPr/>
                      </a:pPr>
                      <a:r>
                        <a:rPr lang="es-ES" sz="1700" dirty="0" smtClean="0">
                          <a:effectLst/>
                        </a:rPr>
                        <a:t>Interacción</a:t>
                      </a:r>
                    </a:p>
                    <a:p>
                      <a:pPr>
                        <a:lnSpc>
                          <a:spcPct val="107000"/>
                        </a:lnSpc>
                        <a:spcAft>
                          <a:spcPts val="0"/>
                        </a:spcAft>
                      </a:pPr>
                      <a:endParaRPr lang="es-ES" sz="17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ES" sz="1700" dirty="0">
                          <a:effectLst/>
                        </a:rPr>
                        <a:t>Retención</a:t>
                      </a:r>
                      <a:endParaRPr lang="es-ES" sz="17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ES" sz="1700" dirty="0">
                          <a:effectLst/>
                        </a:rPr>
                        <a:t>Referencia</a:t>
                      </a:r>
                      <a:endParaRPr lang="es-ES" sz="17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0000"/>
                  </a:ext>
                </a:extLst>
              </a:tr>
              <a:tr h="566170">
                <a:tc>
                  <a:txBody>
                    <a:bodyPr/>
                    <a:lstStyle/>
                    <a:p>
                      <a:pPr>
                        <a:lnSpc>
                          <a:spcPct val="107000"/>
                        </a:lnSpc>
                        <a:spcAft>
                          <a:spcPts val="0"/>
                        </a:spcAft>
                      </a:pPr>
                      <a:r>
                        <a:rPr lang="es-ES" sz="1700" dirty="0" smtClean="0">
                          <a:solidFill>
                            <a:srgbClr val="455560"/>
                          </a:solidFill>
                          <a:effectLst/>
                          <a:latin typeface="+mn-lt"/>
                        </a:rPr>
                        <a:t>Motivaciones y Dudas (3)</a:t>
                      </a:r>
                      <a:endParaRPr lang="es-ES" sz="1700" dirty="0" smtClean="0">
                        <a:solidFill>
                          <a:srgbClr val="455560"/>
                        </a:solidFill>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ES" sz="1600" dirty="0">
                          <a:effectLst/>
                        </a:rPr>
                        <a:t> </a:t>
                      </a:r>
                      <a:endParaRPr lang="es-ES" sz="1600" dirty="0">
                        <a:solidFill>
                          <a:srgbClr val="4555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ES" sz="1600" dirty="0">
                          <a:effectLst/>
                        </a:rPr>
                        <a:t> </a:t>
                      </a: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ES" sz="1600" dirty="0">
                          <a:effectLst/>
                        </a:rPr>
                        <a:t> </a:t>
                      </a: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ES" sz="1600" dirty="0">
                          <a:effectLst/>
                        </a:rPr>
                        <a:t> </a:t>
                      </a: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0001"/>
                  </a:ext>
                </a:extLst>
              </a:tr>
              <a:tr h="596519">
                <a:tc>
                  <a:txBody>
                    <a:bodyPr/>
                    <a:lstStyle/>
                    <a:p>
                      <a:pPr>
                        <a:lnSpc>
                          <a:spcPct val="107000"/>
                        </a:lnSpc>
                        <a:spcAft>
                          <a:spcPts val="0"/>
                        </a:spcAft>
                      </a:pPr>
                      <a:r>
                        <a:rPr lang="es-ES" sz="1700" dirty="0" smtClean="0">
                          <a:solidFill>
                            <a:srgbClr val="455560"/>
                          </a:solidFill>
                          <a:effectLst/>
                          <a:latin typeface="+mn-lt"/>
                        </a:rPr>
                        <a:t>Punto de contacto: Positivo </a:t>
                      </a:r>
                      <a:r>
                        <a:rPr lang="es-ES" sz="1700" dirty="0">
                          <a:solidFill>
                            <a:srgbClr val="455560"/>
                          </a:solidFill>
                          <a:effectLst/>
                          <a:latin typeface="+mn-lt"/>
                        </a:rPr>
                        <a:t>(4)</a:t>
                      </a:r>
                      <a:endParaRPr lang="es-ES" sz="1700" dirty="0">
                        <a:solidFill>
                          <a:srgbClr val="455560"/>
                        </a:solidFill>
                        <a:effectLst/>
                        <a:latin typeface="+mn-lt"/>
                        <a:ea typeface="Calibri" panose="020F0502020204030204" pitchFamily="34" charset="0"/>
                        <a:cs typeface="Times New Roman" panose="02020603050405020304" pitchFamily="18" charset="0"/>
                      </a:endParaRPr>
                    </a:p>
                  </a:txBody>
                  <a:tcPr marL="68580" marR="68580" marT="0" marB="0">
                    <a:solidFill>
                      <a:srgbClr val="92D050"/>
                    </a:solidFill>
                  </a:tcPr>
                </a:tc>
                <a:tc>
                  <a:txBody>
                    <a:bodyPr/>
                    <a:lstStyle/>
                    <a:p>
                      <a:pPr>
                        <a:lnSpc>
                          <a:spcPct val="107000"/>
                        </a:lnSpc>
                        <a:spcAft>
                          <a:spcPts val="0"/>
                        </a:spcAft>
                      </a:pPr>
                      <a:r>
                        <a:rPr lang="es-ES" sz="1600" dirty="0">
                          <a:effectLst/>
                        </a:rPr>
                        <a:t> </a:t>
                      </a:r>
                      <a:endParaRPr lang="es-ES" sz="1600" dirty="0">
                        <a:solidFill>
                          <a:srgbClr val="4555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92D050"/>
                    </a:solidFill>
                  </a:tcPr>
                </a:tc>
                <a:tc>
                  <a:txBody>
                    <a:bodyPr/>
                    <a:lstStyle/>
                    <a:p>
                      <a:pPr>
                        <a:lnSpc>
                          <a:spcPct val="107000"/>
                        </a:lnSpc>
                        <a:spcAft>
                          <a:spcPts val="0"/>
                        </a:spcAft>
                      </a:pPr>
                      <a:r>
                        <a:rPr lang="es-ES" sz="1600" dirty="0">
                          <a:effectLst/>
                        </a:rPr>
                        <a:t> </a:t>
                      </a: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92D050"/>
                    </a:solidFill>
                  </a:tcPr>
                </a:tc>
                <a:tc>
                  <a:txBody>
                    <a:bodyPr/>
                    <a:lstStyle/>
                    <a:p>
                      <a:pPr>
                        <a:lnSpc>
                          <a:spcPct val="107000"/>
                        </a:lnSpc>
                        <a:spcAft>
                          <a:spcPts val="0"/>
                        </a:spcAft>
                      </a:pP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92D050"/>
                    </a:solidFill>
                  </a:tcPr>
                </a:tc>
                <a:tc>
                  <a:txBody>
                    <a:bodyPr/>
                    <a:lstStyle/>
                    <a:p>
                      <a:pPr>
                        <a:lnSpc>
                          <a:spcPct val="107000"/>
                        </a:lnSpc>
                        <a:spcAft>
                          <a:spcPts val="0"/>
                        </a:spcAft>
                      </a:pPr>
                      <a:r>
                        <a:rPr lang="es-ES" sz="1600" dirty="0">
                          <a:effectLst/>
                        </a:rPr>
                        <a:t> </a:t>
                      </a: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92D050"/>
                    </a:solidFill>
                  </a:tcPr>
                </a:tc>
                <a:tc>
                  <a:txBody>
                    <a:bodyPr/>
                    <a:lstStyle/>
                    <a:p>
                      <a:pPr>
                        <a:lnSpc>
                          <a:spcPct val="107000"/>
                        </a:lnSpc>
                        <a:spcAft>
                          <a:spcPts val="0"/>
                        </a:spcAft>
                      </a:pPr>
                      <a:r>
                        <a:rPr lang="es-ES" sz="1600" dirty="0">
                          <a:effectLst/>
                        </a:rPr>
                        <a:t> </a:t>
                      </a: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92D050"/>
                    </a:solidFill>
                  </a:tcPr>
                </a:tc>
                <a:extLst>
                  <a:ext uri="{0D108BD9-81ED-4DB2-BD59-A6C34878D82A}">
                    <a16:rowId xmlns:a16="http://schemas.microsoft.com/office/drawing/2014/main" xmlns="" val="10003"/>
                  </a:ext>
                </a:extLst>
              </a:tr>
              <a:tr h="588207">
                <a:tc>
                  <a:txBody>
                    <a:bodyPr/>
                    <a:lstStyle/>
                    <a:p>
                      <a:pPr marL="0" marR="0" indent="0" algn="l" defTabSz="914400" rtl="0" eaLnBrk="1" fontAlgn="auto" latinLnBrk="0" hangingPunct="1">
                        <a:lnSpc>
                          <a:spcPct val="107000"/>
                        </a:lnSpc>
                        <a:spcBef>
                          <a:spcPts val="0"/>
                        </a:spcBef>
                        <a:spcAft>
                          <a:spcPts val="0"/>
                        </a:spcAft>
                        <a:buClrTx/>
                        <a:buSzTx/>
                        <a:buFontTx/>
                        <a:buNone/>
                        <a:tabLst/>
                        <a:defRPr/>
                      </a:pPr>
                      <a:r>
                        <a:rPr lang="es-ES" sz="1700" dirty="0" smtClean="0">
                          <a:solidFill>
                            <a:srgbClr val="455560"/>
                          </a:solidFill>
                          <a:effectLst/>
                          <a:latin typeface="+mn-lt"/>
                        </a:rPr>
                        <a:t>Punto de contacto: Negativo (4)</a:t>
                      </a:r>
                      <a:endParaRPr lang="es-ES" sz="1700" b="1" dirty="0" smtClean="0">
                        <a:solidFill>
                          <a:srgbClr val="455560"/>
                        </a:solidFill>
                        <a:effectLst/>
                        <a:latin typeface="+mn-lt"/>
                        <a:ea typeface="Calibri" panose="020F0502020204030204" pitchFamily="34" charset="0"/>
                        <a:cs typeface="Times New Roman" panose="02020603050405020304" pitchFamily="18" charset="0"/>
                      </a:endParaRPr>
                    </a:p>
                  </a:txBody>
                  <a:tcPr marL="68580" marR="68580" marT="0" marB="0">
                    <a:solidFill>
                      <a:srgbClr val="FF0000"/>
                    </a:solidFill>
                  </a:tcPr>
                </a:tc>
                <a:tc>
                  <a:txBody>
                    <a:bodyPr/>
                    <a:lstStyle/>
                    <a:p>
                      <a:pPr>
                        <a:lnSpc>
                          <a:spcPct val="107000"/>
                        </a:lnSpc>
                        <a:spcAft>
                          <a:spcPts val="0"/>
                        </a:spcAft>
                      </a:pPr>
                      <a:endParaRPr lang="es-ES" sz="1600" b="1" dirty="0">
                        <a:solidFill>
                          <a:srgbClr val="4555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FF0000"/>
                    </a:solidFill>
                  </a:tcPr>
                </a:tc>
                <a:tc>
                  <a:txBody>
                    <a:bodyPr/>
                    <a:lstStyle/>
                    <a:p>
                      <a:pPr>
                        <a:lnSpc>
                          <a:spcPct val="107000"/>
                        </a:lnSpc>
                        <a:spcAft>
                          <a:spcPts val="0"/>
                        </a:spcAft>
                      </a:pPr>
                      <a:r>
                        <a:rPr lang="es-ES" sz="1600" dirty="0">
                          <a:effectLst/>
                        </a:rPr>
                        <a:t> </a:t>
                      </a: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FF0000"/>
                    </a:solidFill>
                  </a:tcPr>
                </a:tc>
                <a:tc>
                  <a:txBody>
                    <a:bodyPr/>
                    <a:lstStyle/>
                    <a:p>
                      <a:pPr>
                        <a:lnSpc>
                          <a:spcPct val="107000"/>
                        </a:lnSpc>
                        <a:spcAft>
                          <a:spcPts val="0"/>
                        </a:spcAft>
                      </a:pP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FF0000"/>
                    </a:solidFill>
                  </a:tcPr>
                </a:tc>
                <a:tc>
                  <a:txBody>
                    <a:bodyPr/>
                    <a:lstStyle/>
                    <a:p>
                      <a:pPr>
                        <a:lnSpc>
                          <a:spcPct val="107000"/>
                        </a:lnSpc>
                        <a:spcAft>
                          <a:spcPts val="0"/>
                        </a:spcAft>
                      </a:pPr>
                      <a:r>
                        <a:rPr lang="es-ES" sz="1600" dirty="0">
                          <a:effectLst/>
                        </a:rPr>
                        <a:t> </a:t>
                      </a: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FF0000"/>
                    </a:solidFill>
                  </a:tcPr>
                </a:tc>
                <a:tc>
                  <a:txBody>
                    <a:bodyPr/>
                    <a:lstStyle/>
                    <a:p>
                      <a:pPr>
                        <a:lnSpc>
                          <a:spcPct val="107000"/>
                        </a:lnSpc>
                        <a:spcAft>
                          <a:spcPts val="0"/>
                        </a:spcAft>
                      </a:pPr>
                      <a:r>
                        <a:rPr lang="es-ES" sz="1600" dirty="0">
                          <a:effectLst/>
                        </a:rPr>
                        <a:t> </a:t>
                      </a: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FF0000"/>
                    </a:solidFill>
                  </a:tcPr>
                </a:tc>
                <a:extLst>
                  <a:ext uri="{0D108BD9-81ED-4DB2-BD59-A6C34878D82A}">
                    <a16:rowId xmlns:a16="http://schemas.microsoft.com/office/drawing/2014/main" xmlns="" val="10004"/>
                  </a:ext>
                </a:extLst>
              </a:tr>
              <a:tr h="836741">
                <a:tc>
                  <a:txBody>
                    <a:bodyPr/>
                    <a:lstStyle/>
                    <a:p>
                      <a:pPr>
                        <a:lnSpc>
                          <a:spcPct val="107000"/>
                        </a:lnSpc>
                        <a:spcAft>
                          <a:spcPts val="0"/>
                        </a:spcAft>
                      </a:pPr>
                      <a:r>
                        <a:rPr lang="es-ES" sz="1700" dirty="0" smtClean="0">
                          <a:solidFill>
                            <a:srgbClr val="455560"/>
                          </a:solidFill>
                          <a:effectLst/>
                          <a:latin typeface="+mn-lt"/>
                          <a:ea typeface="Calibri" panose="020F0502020204030204" pitchFamily="34" charset="0"/>
                          <a:cs typeface="Times New Roman" panose="02020603050405020304" pitchFamily="18" charset="0"/>
                        </a:rPr>
                        <a:t>Momentos clave (decisión) y sus métricas (5)</a:t>
                      </a:r>
                      <a:endParaRPr lang="es-ES" sz="1700" dirty="0">
                        <a:solidFill>
                          <a:srgbClr val="455560"/>
                        </a:solidFill>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endParaRPr lang="es-ES" sz="1600" b="1" dirty="0">
                        <a:solidFill>
                          <a:srgbClr val="4555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731323684"/>
                  </a:ext>
                </a:extLst>
              </a:tr>
              <a:tr h="589145">
                <a:tc>
                  <a:txBody>
                    <a:bodyPr/>
                    <a:lstStyle/>
                    <a:p>
                      <a:pPr>
                        <a:lnSpc>
                          <a:spcPct val="107000"/>
                        </a:lnSpc>
                        <a:spcAft>
                          <a:spcPts val="0"/>
                        </a:spcAft>
                      </a:pPr>
                      <a:r>
                        <a:rPr lang="es-ES" sz="1700" dirty="0" smtClean="0">
                          <a:solidFill>
                            <a:srgbClr val="455560"/>
                          </a:solidFill>
                          <a:effectLst/>
                          <a:latin typeface="+mn-lt"/>
                        </a:rPr>
                        <a:t>Procesos </a:t>
                      </a:r>
                      <a:r>
                        <a:rPr lang="es-ES" sz="1700" dirty="0">
                          <a:solidFill>
                            <a:srgbClr val="455560"/>
                          </a:solidFill>
                          <a:effectLst/>
                          <a:latin typeface="+mn-lt"/>
                        </a:rPr>
                        <a:t>internos (6)</a:t>
                      </a:r>
                      <a:endParaRPr lang="es-ES" sz="1700" dirty="0">
                        <a:solidFill>
                          <a:srgbClr val="455560"/>
                        </a:solidFill>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ES" sz="1600" dirty="0">
                          <a:effectLst/>
                        </a:rPr>
                        <a:t> </a:t>
                      </a:r>
                      <a:endParaRPr lang="es-ES" sz="1600" b="1" dirty="0">
                        <a:solidFill>
                          <a:srgbClr val="4555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ES" sz="1600" dirty="0">
                          <a:effectLst/>
                        </a:rPr>
                        <a:t> </a:t>
                      </a: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ES" sz="1600" dirty="0">
                          <a:effectLst/>
                        </a:rPr>
                        <a:t> </a:t>
                      </a: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ES" sz="1600" dirty="0">
                          <a:effectLst/>
                        </a:rPr>
                        <a:t> </a:t>
                      </a: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0005"/>
                  </a:ext>
                </a:extLst>
              </a:tr>
              <a:tr h="566170">
                <a:tc>
                  <a:txBody>
                    <a:bodyPr/>
                    <a:lstStyle/>
                    <a:p>
                      <a:pPr>
                        <a:lnSpc>
                          <a:spcPct val="107000"/>
                        </a:lnSpc>
                        <a:spcAft>
                          <a:spcPts val="0"/>
                        </a:spcAft>
                      </a:pPr>
                      <a:r>
                        <a:rPr lang="es-ES" sz="1700" dirty="0" smtClean="0">
                          <a:solidFill>
                            <a:srgbClr val="455560"/>
                          </a:solidFill>
                          <a:effectLst/>
                          <a:latin typeface="+mn-lt"/>
                        </a:rPr>
                        <a:t>Dolores y Oportunidades (7)</a:t>
                      </a:r>
                      <a:endParaRPr lang="es-ES" sz="1700" dirty="0">
                        <a:solidFill>
                          <a:srgbClr val="455560"/>
                        </a:solidFill>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endParaRPr lang="es-ES" sz="1600" b="1" dirty="0">
                        <a:solidFill>
                          <a:srgbClr val="4555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ES" sz="1600" dirty="0">
                          <a:effectLst/>
                        </a:rPr>
                        <a:t> </a:t>
                      </a: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ES" sz="1600" dirty="0">
                          <a:effectLst/>
                        </a:rPr>
                        <a:t> </a:t>
                      </a: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ES" sz="1600" dirty="0">
                          <a:effectLst/>
                        </a:rPr>
                        <a:t> </a:t>
                      </a: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0006"/>
                  </a:ext>
                </a:extLst>
              </a:tr>
            </a:tbl>
          </a:graphicData>
        </a:graphic>
      </p:graphicFrame>
      <p:sp>
        <p:nvSpPr>
          <p:cNvPr id="5" name="Flecha abajo 4"/>
          <p:cNvSpPr/>
          <p:nvPr/>
        </p:nvSpPr>
        <p:spPr>
          <a:xfrm rot="16200000">
            <a:off x="1711301" y="1573361"/>
            <a:ext cx="323850" cy="219075"/>
          </a:xfrm>
          <a:prstGeom prst="downArrow">
            <a:avLst/>
          </a:prstGeom>
          <a:solidFill>
            <a:schemeClr val="accent2"/>
          </a:solidFill>
        </p:spPr>
        <p:style>
          <a:lnRef idx="3">
            <a:schemeClr val="lt1"/>
          </a:lnRef>
          <a:fillRef idx="1">
            <a:schemeClr val="accent1"/>
          </a:fillRef>
          <a:effectRef idx="1">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s-ES" dirty="0"/>
          </a:p>
        </p:txBody>
      </p:sp>
      <p:sp>
        <p:nvSpPr>
          <p:cNvPr id="6" name="Llamada rectangular 5"/>
          <p:cNvSpPr/>
          <p:nvPr/>
        </p:nvSpPr>
        <p:spPr bwMode="auto">
          <a:xfrm>
            <a:off x="2843808" y="2132856"/>
            <a:ext cx="5472608" cy="1368152"/>
          </a:xfrm>
          <a:prstGeom prst="wedgeRectCallout">
            <a:avLst/>
          </a:prstGeom>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eaLnBrk="0" hangingPunct="0"/>
            <a:r>
              <a:rPr lang="es-ES" sz="2000" i="1" dirty="0">
                <a:solidFill>
                  <a:schemeClr val="bg1"/>
                </a:solidFill>
                <a:cs typeface="Times" panose="02020603050405020304" pitchFamily="18" charset="0"/>
              </a:rPr>
              <a:t>En enfoque tradicional de UX en “lean” se </a:t>
            </a:r>
            <a:r>
              <a:rPr lang="es-ES" sz="2000" i="1" dirty="0" smtClean="0">
                <a:solidFill>
                  <a:schemeClr val="bg1"/>
                </a:solidFill>
                <a:cs typeface="Times" panose="02020603050405020304" pitchFamily="18" charset="0"/>
              </a:rPr>
              <a:t>centra en responder </a:t>
            </a:r>
            <a:r>
              <a:rPr lang="es-ES" sz="2000" i="1" dirty="0" smtClean="0">
                <a:solidFill>
                  <a:srgbClr val="FFFF00"/>
                </a:solidFill>
                <a:cs typeface="Times" panose="02020603050405020304" pitchFamily="18" charset="0"/>
              </a:rPr>
              <a:t>si </a:t>
            </a:r>
            <a:r>
              <a:rPr lang="es-ES" sz="2000" i="1" dirty="0">
                <a:solidFill>
                  <a:srgbClr val="FFFF00"/>
                </a:solidFill>
                <a:cs typeface="Times" panose="02020603050405020304" pitchFamily="18" charset="0"/>
              </a:rPr>
              <a:t>estamos haciendo lo correcto</a:t>
            </a:r>
            <a:r>
              <a:rPr lang="es-ES" sz="2000" i="1" dirty="0">
                <a:solidFill>
                  <a:schemeClr val="bg1"/>
                </a:solidFill>
                <a:cs typeface="Times" panose="02020603050405020304" pitchFamily="18" charset="0"/>
              </a:rPr>
              <a:t>? Medir, validar </a:t>
            </a:r>
            <a:r>
              <a:rPr lang="es-ES" sz="2000" i="1" dirty="0" smtClean="0">
                <a:solidFill>
                  <a:schemeClr val="bg1"/>
                </a:solidFill>
                <a:cs typeface="Times" panose="02020603050405020304" pitchFamily="18" charset="0"/>
              </a:rPr>
              <a:t>adecuación </a:t>
            </a:r>
            <a:r>
              <a:rPr lang="es-ES" sz="2000" i="1" dirty="0">
                <a:solidFill>
                  <a:schemeClr val="bg1"/>
                </a:solidFill>
                <a:cs typeface="Times" panose="02020603050405020304" pitchFamily="18" charset="0"/>
              </a:rPr>
              <a:t>mercado - </a:t>
            </a:r>
            <a:r>
              <a:rPr lang="es-ES" sz="2000" i="1" dirty="0" smtClean="0">
                <a:solidFill>
                  <a:schemeClr val="bg1"/>
                </a:solidFill>
                <a:cs typeface="Times" panose="02020603050405020304" pitchFamily="18" charset="0"/>
              </a:rPr>
              <a:t>producto. Foco en </a:t>
            </a:r>
            <a:r>
              <a:rPr lang="es-ES" sz="2000" i="1" dirty="0" smtClean="0">
                <a:solidFill>
                  <a:srgbClr val="FFFF00"/>
                </a:solidFill>
                <a:cs typeface="Times" panose="02020603050405020304" pitchFamily="18" charset="0"/>
              </a:rPr>
              <a:t>valor: solución </a:t>
            </a:r>
            <a:r>
              <a:rPr lang="es-ES" sz="2000" i="1" dirty="0">
                <a:solidFill>
                  <a:srgbClr val="FFFF00"/>
                </a:solidFill>
                <a:cs typeface="Times" panose="02020603050405020304" pitchFamily="18" charset="0"/>
              </a:rPr>
              <a:t>a </a:t>
            </a:r>
            <a:r>
              <a:rPr lang="es-ES" sz="2000" i="1" dirty="0" smtClean="0">
                <a:solidFill>
                  <a:srgbClr val="FFFF00"/>
                </a:solidFill>
                <a:cs typeface="Times" panose="02020603050405020304" pitchFamily="18" charset="0"/>
              </a:rPr>
              <a:t>problema y experiencia de uso</a:t>
            </a:r>
            <a:r>
              <a:rPr lang="es-ES" sz="2000" i="1" dirty="0" smtClean="0">
                <a:solidFill>
                  <a:schemeClr val="bg1"/>
                </a:solidFill>
                <a:cs typeface="Times" panose="02020603050405020304" pitchFamily="18" charset="0"/>
              </a:rPr>
              <a:t>.</a:t>
            </a:r>
          </a:p>
        </p:txBody>
      </p:sp>
      <p:pic>
        <p:nvPicPr>
          <p:cNvPr id="8" name="Imagen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11338" y="3933056"/>
            <a:ext cx="2746862" cy="1823864"/>
          </a:xfrm>
          <a:prstGeom prst="rect">
            <a:avLst/>
          </a:prstGeom>
        </p:spPr>
      </p:pic>
    </p:spTree>
    <p:extLst>
      <p:ext uri="{BB962C8B-B14F-4D97-AF65-F5344CB8AC3E}">
        <p14:creationId xmlns:p14="http://schemas.microsoft.com/office/powerpoint/2010/main" val="389805012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Marcador de contenido 3">
            <a:hlinkClick r:id="rId3"/>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bwMode="auto">
          <a:xfrm>
            <a:off x="5884664" y="3861048"/>
            <a:ext cx="2573536" cy="1930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ítulo 1"/>
          <p:cNvSpPr>
            <a:spLocks noGrp="1"/>
          </p:cNvSpPr>
          <p:nvPr>
            <p:ph type="title" idx="4294967295"/>
          </p:nvPr>
        </p:nvSpPr>
        <p:spPr>
          <a:xfrm>
            <a:off x="684000" y="900000"/>
            <a:ext cx="7772400" cy="539080"/>
          </a:xfrm>
          <a:prstGeom prst="rect">
            <a:avLst/>
          </a:prstGeom>
        </p:spPr>
        <p:txBody>
          <a:bodyPr/>
          <a:lstStyle/>
          <a:p>
            <a:pPr algn="l"/>
            <a:r>
              <a:rPr lang="es-ES" sz="3600" dirty="0" smtClean="0"/>
              <a:t>(3) </a:t>
            </a:r>
            <a:r>
              <a:rPr lang="es-ES" sz="3600" dirty="0"/>
              <a:t>Optimizar el flujo del </a:t>
            </a:r>
            <a:r>
              <a:rPr lang="es-ES" sz="3600" dirty="0" smtClean="0"/>
              <a:t>valor </a:t>
            </a:r>
            <a:endParaRPr lang="es-ES" sz="3600" dirty="0"/>
          </a:p>
        </p:txBody>
      </p:sp>
      <p:sp>
        <p:nvSpPr>
          <p:cNvPr id="3" name="Marcador de contenido 2"/>
          <p:cNvSpPr>
            <a:spLocks noGrp="1"/>
          </p:cNvSpPr>
          <p:nvPr>
            <p:ph idx="4294967295"/>
          </p:nvPr>
        </p:nvSpPr>
        <p:spPr>
          <a:xfrm>
            <a:off x="684000" y="1524000"/>
            <a:ext cx="7772400" cy="4267200"/>
          </a:xfrm>
          <a:prstGeom prst="rect">
            <a:avLst/>
          </a:prstGeom>
        </p:spPr>
        <p:txBody>
          <a:bodyPr/>
          <a:lstStyle/>
          <a:p>
            <a:r>
              <a:rPr lang="es-ES" sz="2400" dirty="0"/>
              <a:t>El </a:t>
            </a:r>
            <a:r>
              <a:rPr lang="es-ES" sz="2400" i="1" dirty="0">
                <a:solidFill>
                  <a:srgbClr val="0070C0"/>
                </a:solidFill>
              </a:rPr>
              <a:t>foco debe de ser siempre sobre la restricción para fomentar el flujo</a:t>
            </a:r>
            <a:r>
              <a:rPr lang="es-ES" sz="2400" dirty="0"/>
              <a:t>. </a:t>
            </a:r>
            <a:endParaRPr lang="es-ES" sz="2400" dirty="0" smtClean="0"/>
          </a:p>
          <a:p>
            <a:pPr lvl="1"/>
            <a:r>
              <a:rPr lang="es-ES" sz="2000" i="1" dirty="0" smtClean="0">
                <a:solidFill>
                  <a:srgbClr val="0070C0"/>
                </a:solidFill>
              </a:rPr>
              <a:t>Identificar </a:t>
            </a:r>
            <a:r>
              <a:rPr lang="es-ES" sz="2000" i="1" dirty="0">
                <a:solidFill>
                  <a:srgbClr val="0070C0"/>
                </a:solidFill>
              </a:rPr>
              <a:t>la restricción del sistema </a:t>
            </a:r>
            <a:r>
              <a:rPr lang="es-ES" sz="2000" dirty="0" smtClean="0"/>
              <a:t>► </a:t>
            </a:r>
            <a:r>
              <a:rPr lang="es-ES" sz="2000" i="1" dirty="0" smtClean="0">
                <a:solidFill>
                  <a:srgbClr val="0070C0"/>
                </a:solidFill>
              </a:rPr>
              <a:t>Decidir </a:t>
            </a:r>
            <a:r>
              <a:rPr lang="es-ES" sz="2000" i="1" dirty="0">
                <a:solidFill>
                  <a:srgbClr val="0070C0"/>
                </a:solidFill>
              </a:rPr>
              <a:t>cómo explotar la restricción </a:t>
            </a:r>
            <a:r>
              <a:rPr lang="es-ES" sz="2000" dirty="0" smtClean="0"/>
              <a:t>► </a:t>
            </a:r>
            <a:r>
              <a:rPr lang="es-ES" sz="2000" i="1" dirty="0" smtClean="0">
                <a:solidFill>
                  <a:srgbClr val="0070C0"/>
                </a:solidFill>
              </a:rPr>
              <a:t>Subordinar </a:t>
            </a:r>
            <a:r>
              <a:rPr lang="es-ES" sz="2000" i="1" dirty="0">
                <a:solidFill>
                  <a:srgbClr val="0070C0"/>
                </a:solidFill>
              </a:rPr>
              <a:t>todo lo demás </a:t>
            </a:r>
            <a:r>
              <a:rPr lang="es-ES" sz="2000" dirty="0" smtClean="0"/>
              <a:t>► </a:t>
            </a:r>
            <a:r>
              <a:rPr lang="es-ES" sz="2000" i="1" dirty="0" smtClean="0">
                <a:solidFill>
                  <a:srgbClr val="0070C0"/>
                </a:solidFill>
              </a:rPr>
              <a:t>Elevar </a:t>
            </a:r>
            <a:r>
              <a:rPr lang="es-ES" sz="2000" i="1" dirty="0">
                <a:solidFill>
                  <a:srgbClr val="0070C0"/>
                </a:solidFill>
              </a:rPr>
              <a:t>la restricción </a:t>
            </a:r>
            <a:r>
              <a:rPr lang="es-ES" sz="2000" dirty="0"/>
              <a:t>► </a:t>
            </a:r>
            <a:r>
              <a:rPr lang="es-ES" sz="2000" dirty="0" smtClean="0"/>
              <a:t> </a:t>
            </a:r>
            <a:r>
              <a:rPr lang="es-ES" sz="2000" dirty="0" smtClean="0">
                <a:solidFill>
                  <a:srgbClr val="0070C0"/>
                </a:solidFill>
              </a:rPr>
              <a:t>Reiniciar</a:t>
            </a:r>
            <a:r>
              <a:rPr lang="es-ES" sz="2000" dirty="0" smtClean="0"/>
              <a:t>. </a:t>
            </a:r>
          </a:p>
          <a:p>
            <a:r>
              <a:rPr lang="es-ES" sz="2400" i="1" dirty="0" smtClean="0">
                <a:solidFill>
                  <a:srgbClr val="0070C0"/>
                </a:solidFill>
              </a:rPr>
              <a:t>Frente </a:t>
            </a:r>
            <a:r>
              <a:rPr lang="es-ES" sz="2400" i="1" dirty="0">
                <a:solidFill>
                  <a:srgbClr val="0070C0"/>
                </a:solidFill>
              </a:rPr>
              <a:t>a barreras, replantear</a:t>
            </a:r>
            <a:r>
              <a:rPr lang="es-ES" sz="2400" dirty="0"/>
              <a:t>:</a:t>
            </a:r>
          </a:p>
          <a:p>
            <a:pPr lvl="1"/>
            <a:r>
              <a:rPr lang="es-ES" sz="2000" dirty="0"/>
              <a:t>Estructura y cultura de la organización</a:t>
            </a:r>
          </a:p>
          <a:p>
            <a:pPr lvl="1"/>
            <a:r>
              <a:rPr lang="es-ES" sz="2000" dirty="0"/>
              <a:t>Personas (roles, capacidades, ...)</a:t>
            </a:r>
          </a:p>
          <a:p>
            <a:pPr lvl="1"/>
            <a:r>
              <a:rPr lang="es-ES" sz="2000" dirty="0"/>
              <a:t>Modelo de gestión (procesos, estilo de </a:t>
            </a:r>
            <a:r>
              <a:rPr lang="es-ES" sz="2000" dirty="0" smtClean="0"/>
              <a:t>		      liderazgo</a:t>
            </a:r>
            <a:r>
              <a:rPr lang="es-ES" sz="2000" dirty="0"/>
              <a:t>, ...)</a:t>
            </a:r>
          </a:p>
          <a:p>
            <a:pPr lvl="1"/>
            <a:r>
              <a:rPr lang="pt-BR" sz="2000" dirty="0"/>
              <a:t>Recursos (TI, logística, insumos</a:t>
            </a:r>
            <a:r>
              <a:rPr lang="pt-BR" sz="2000" dirty="0" smtClean="0"/>
              <a:t>)</a:t>
            </a:r>
            <a:endParaRPr lang="pt-BR" sz="2000" dirty="0"/>
          </a:p>
        </p:txBody>
      </p:sp>
      <p:sp>
        <p:nvSpPr>
          <p:cNvPr id="4" name="Marcador de fecha 3"/>
          <p:cNvSpPr>
            <a:spLocks noGrp="1"/>
          </p:cNvSpPr>
          <p:nvPr>
            <p:ph type="dt" sz="quarter" idx="2"/>
          </p:nvPr>
        </p:nvSpPr>
        <p:spPr>
          <a:xfrm>
            <a:off x="0" y="6453336"/>
            <a:ext cx="2209800" cy="228600"/>
          </a:xfrm>
          <a:prstGeom prst="rect">
            <a:avLst/>
          </a:prstGeom>
        </p:spPr>
        <p:txBody>
          <a:bodyPr/>
          <a:lstStyle/>
          <a:p>
            <a:pPr>
              <a:defRPr/>
            </a:pPr>
            <a:fld id="{9EF3BBE8-35BD-4BF8-A65D-61BE7234708C}" type="datetime10">
              <a:rPr lang="es-ES" smtClean="0"/>
              <a:pPr>
                <a:defRPr/>
              </a:pPr>
              <a:t>12:29</a:t>
            </a:fld>
            <a:endParaRPr lang="en-US" dirty="0"/>
          </a:p>
        </p:txBody>
      </p:sp>
    </p:spTree>
    <p:extLst>
      <p:ext uri="{BB962C8B-B14F-4D97-AF65-F5344CB8AC3E}">
        <p14:creationId xmlns:p14="http://schemas.microsoft.com/office/powerpoint/2010/main" val="128176609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52120" y="3245340"/>
            <a:ext cx="3330887" cy="2487916"/>
          </a:xfrm>
          <a:prstGeom prst="rect">
            <a:avLst/>
          </a:prstGeom>
        </p:spPr>
      </p:pic>
      <p:sp>
        <p:nvSpPr>
          <p:cNvPr id="2" name="Título 1"/>
          <p:cNvSpPr>
            <a:spLocks noGrp="1"/>
          </p:cNvSpPr>
          <p:nvPr>
            <p:ph type="title" idx="4294967295"/>
          </p:nvPr>
        </p:nvSpPr>
        <p:spPr>
          <a:xfrm>
            <a:off x="684000" y="900000"/>
            <a:ext cx="7772400" cy="539080"/>
          </a:xfrm>
          <a:prstGeom prst="rect">
            <a:avLst/>
          </a:prstGeom>
        </p:spPr>
        <p:txBody>
          <a:bodyPr/>
          <a:lstStyle/>
          <a:p>
            <a:pPr algn="l"/>
            <a:r>
              <a:rPr lang="es-ES" sz="3600" dirty="0" smtClean="0"/>
              <a:t>(4) Tirar y apropiar </a:t>
            </a:r>
            <a:r>
              <a:rPr lang="es-ES" sz="3600" dirty="0"/>
              <a:t>el flujo de </a:t>
            </a:r>
            <a:r>
              <a:rPr lang="es-ES" sz="3600" dirty="0" smtClean="0"/>
              <a:t>valor</a:t>
            </a:r>
            <a:endParaRPr lang="es-ES" sz="3600" dirty="0"/>
          </a:p>
        </p:txBody>
      </p:sp>
      <p:sp>
        <p:nvSpPr>
          <p:cNvPr id="4" name="Marcador de fecha 3"/>
          <p:cNvSpPr>
            <a:spLocks noGrp="1"/>
          </p:cNvSpPr>
          <p:nvPr>
            <p:ph type="dt" sz="quarter" idx="2"/>
          </p:nvPr>
        </p:nvSpPr>
        <p:spPr>
          <a:xfrm>
            <a:off x="0" y="6453336"/>
            <a:ext cx="2209800" cy="228600"/>
          </a:xfrm>
          <a:prstGeom prst="rect">
            <a:avLst/>
          </a:prstGeom>
        </p:spPr>
        <p:txBody>
          <a:bodyPr/>
          <a:lstStyle/>
          <a:p>
            <a:pPr>
              <a:defRPr/>
            </a:pPr>
            <a:fld id="{0FCCE349-5C61-4A1D-960B-7D3F820AA3D5}" type="datetime10">
              <a:rPr lang="es-ES" smtClean="0"/>
              <a:pPr>
                <a:defRPr/>
              </a:pPr>
              <a:t>12:29</a:t>
            </a:fld>
            <a:endParaRPr lang="en-US" dirty="0"/>
          </a:p>
        </p:txBody>
      </p:sp>
      <p:sp>
        <p:nvSpPr>
          <p:cNvPr id="8" name="Marcador de contenido 2"/>
          <p:cNvSpPr txBox="1">
            <a:spLocks/>
          </p:cNvSpPr>
          <p:nvPr/>
        </p:nvSpPr>
        <p:spPr>
          <a:xfrm>
            <a:off x="684000" y="1524000"/>
            <a:ext cx="7772400" cy="4267200"/>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s-ES" sz="2800" dirty="0"/>
              <a:t>Es necesario que el cliente </a:t>
            </a:r>
            <a:r>
              <a:rPr lang="es-ES" sz="2800" i="1" dirty="0">
                <a:solidFill>
                  <a:srgbClr val="0070C0"/>
                </a:solidFill>
              </a:rPr>
              <a:t>reconozca el valor y lo apropie</a:t>
            </a:r>
            <a:r>
              <a:rPr lang="es-ES" sz="2800" dirty="0"/>
              <a:t>. </a:t>
            </a:r>
            <a:r>
              <a:rPr lang="es-ES" sz="2800" dirty="0" smtClean="0"/>
              <a:t>Empezar </a:t>
            </a:r>
            <a:r>
              <a:rPr lang="es-ES" sz="2800" dirty="0"/>
              <a:t>con un Cliente real, </a:t>
            </a:r>
            <a:r>
              <a:rPr lang="es-ES" sz="2800" dirty="0" smtClean="0"/>
              <a:t>con </a:t>
            </a:r>
            <a:r>
              <a:rPr lang="es-ES" sz="2800" dirty="0"/>
              <a:t>una </a:t>
            </a:r>
            <a:r>
              <a:rPr lang="es-ES" sz="2800" dirty="0" smtClean="0"/>
              <a:t>demanda/necesidad </a:t>
            </a:r>
            <a:r>
              <a:rPr lang="es-ES" sz="2800" dirty="0"/>
              <a:t>real y trabajar hacia atrás: </a:t>
            </a:r>
          </a:p>
          <a:p>
            <a:pPr lvl="1"/>
            <a:r>
              <a:rPr lang="es-ES" sz="2400" dirty="0"/>
              <a:t>Definir la </a:t>
            </a:r>
            <a:r>
              <a:rPr lang="es-ES" sz="2400" i="1" dirty="0">
                <a:solidFill>
                  <a:srgbClr val="0070C0"/>
                </a:solidFill>
              </a:rPr>
              <a:t>generación de entregables			   al cliente</a:t>
            </a:r>
            <a:r>
              <a:rPr lang="es-ES" sz="2400" dirty="0"/>
              <a:t>, para que tengan el valor 		        exacto demandado. </a:t>
            </a:r>
          </a:p>
          <a:p>
            <a:pPr lvl="1"/>
            <a:r>
              <a:rPr lang="es-ES" sz="2400" i="1" dirty="0">
                <a:solidFill>
                  <a:srgbClr val="0070C0"/>
                </a:solidFill>
              </a:rPr>
              <a:t>Involucrar a los clientes</a:t>
            </a:r>
            <a:r>
              <a:rPr lang="es-ES" sz="2400" dirty="0"/>
              <a:t> en la etapa 		             de diseño e implementación del 			        proyecto para no generar </a:t>
            </a:r>
            <a:r>
              <a:rPr lang="es-ES" sz="2400" dirty="0" smtClean="0"/>
              <a:t>		          desperdicios</a:t>
            </a:r>
            <a:r>
              <a:rPr lang="es-ES" sz="2400" dirty="0"/>
              <a:t>.</a:t>
            </a:r>
          </a:p>
          <a:p>
            <a:endParaRPr lang="es-ES" sz="2400" dirty="0"/>
          </a:p>
        </p:txBody>
      </p:sp>
    </p:spTree>
    <p:extLst>
      <p:ext uri="{BB962C8B-B14F-4D97-AF65-F5344CB8AC3E}">
        <p14:creationId xmlns:p14="http://schemas.microsoft.com/office/powerpoint/2010/main" val="145990517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idx="4294967295"/>
          </p:nvPr>
        </p:nvSpPr>
        <p:spPr>
          <a:xfrm>
            <a:off x="684000" y="900000"/>
            <a:ext cx="7772400" cy="539080"/>
          </a:xfrm>
          <a:prstGeom prst="rect">
            <a:avLst/>
          </a:prstGeom>
        </p:spPr>
        <p:txBody>
          <a:bodyPr/>
          <a:lstStyle/>
          <a:p>
            <a:pPr algn="l"/>
            <a:r>
              <a:rPr lang="es-ES" sz="3600" dirty="0" smtClean="0"/>
              <a:t>(5) Buscar la perfección</a:t>
            </a:r>
            <a:endParaRPr lang="es-ES" sz="3600" dirty="0"/>
          </a:p>
        </p:txBody>
      </p:sp>
      <p:sp>
        <p:nvSpPr>
          <p:cNvPr id="3" name="Marcador de contenido 2"/>
          <p:cNvSpPr>
            <a:spLocks noGrp="1"/>
          </p:cNvSpPr>
          <p:nvPr>
            <p:ph idx="4294967295"/>
          </p:nvPr>
        </p:nvSpPr>
        <p:spPr>
          <a:xfrm>
            <a:off x="684000" y="1524000"/>
            <a:ext cx="7772400" cy="4267200"/>
          </a:xfrm>
          <a:prstGeom prst="rect">
            <a:avLst/>
          </a:prstGeom>
        </p:spPr>
        <p:txBody>
          <a:bodyPr/>
          <a:lstStyle/>
          <a:p>
            <a:r>
              <a:rPr lang="es-ES" sz="2400" i="1" dirty="0">
                <a:solidFill>
                  <a:srgbClr val="0070C0"/>
                </a:solidFill>
              </a:rPr>
              <a:t>Búsqueda permanente de la perfección, intolerancia a desperdicios</a:t>
            </a:r>
            <a:r>
              <a:rPr lang="es-ES" sz="2400" dirty="0"/>
              <a:t>. No hay límite en el </a:t>
            </a:r>
            <a:r>
              <a:rPr lang="es-ES" sz="2400" i="1" dirty="0">
                <a:solidFill>
                  <a:srgbClr val="0070C0"/>
                </a:solidFill>
              </a:rPr>
              <a:t>proceso de reducción de esfuerzo, tiempo, espacio, costo y fallas; ofreciendo un producto cada vez más cercano de lo que el cliente verdaderamente desea</a:t>
            </a:r>
            <a:r>
              <a:rPr lang="es-ES" sz="2400" dirty="0"/>
              <a:t>. </a:t>
            </a:r>
          </a:p>
          <a:p>
            <a:r>
              <a:rPr lang="es-ES" sz="2400" dirty="0"/>
              <a:t>Mejoramiento continuo que involucra a todos por igual (</a:t>
            </a:r>
            <a:r>
              <a:rPr lang="es-ES" sz="2400" i="1" dirty="0" err="1">
                <a:solidFill>
                  <a:srgbClr val="0070C0"/>
                </a:solidFill>
              </a:rPr>
              <a:t>Kaizen</a:t>
            </a:r>
            <a:r>
              <a:rPr lang="es-ES" sz="2400" dirty="0"/>
              <a:t>).</a:t>
            </a:r>
          </a:p>
        </p:txBody>
      </p:sp>
      <p:sp>
        <p:nvSpPr>
          <p:cNvPr id="5" name="Marcador de fecha 4"/>
          <p:cNvSpPr>
            <a:spLocks noGrp="1"/>
          </p:cNvSpPr>
          <p:nvPr>
            <p:ph type="dt" sz="quarter" idx="2"/>
          </p:nvPr>
        </p:nvSpPr>
        <p:spPr>
          <a:xfrm>
            <a:off x="0" y="6453336"/>
            <a:ext cx="2209800" cy="228600"/>
          </a:xfrm>
          <a:prstGeom prst="rect">
            <a:avLst/>
          </a:prstGeom>
        </p:spPr>
        <p:txBody>
          <a:bodyPr/>
          <a:lstStyle/>
          <a:p>
            <a:pPr>
              <a:defRPr/>
            </a:pPr>
            <a:fld id="{102EAD73-F8B6-472E-9D52-632689EC3964}" type="datetime10">
              <a:rPr lang="es-ES" smtClean="0"/>
              <a:pPr>
                <a:defRPr/>
              </a:pPr>
              <a:t>12:29</a:t>
            </a:fld>
            <a:endParaRPr lang="en-US" dirty="0"/>
          </a:p>
        </p:txBody>
      </p:sp>
      <p:pic>
        <p:nvPicPr>
          <p:cNvPr id="4" name="Imagen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86823" y="3985396"/>
            <a:ext cx="2977393" cy="1747860"/>
          </a:xfrm>
          <a:prstGeom prst="rect">
            <a:avLst/>
          </a:prstGeom>
        </p:spPr>
      </p:pic>
    </p:spTree>
    <p:extLst>
      <p:ext uri="{BB962C8B-B14F-4D97-AF65-F5344CB8AC3E}">
        <p14:creationId xmlns:p14="http://schemas.microsoft.com/office/powerpoint/2010/main" val="378543780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1"/>
          <p:cNvSpPr txBox="1">
            <a:spLocks/>
          </p:cNvSpPr>
          <p:nvPr/>
        </p:nvSpPr>
        <p:spPr>
          <a:xfrm>
            <a:off x="684000" y="900000"/>
            <a:ext cx="7772400" cy="53908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s-ES" sz="3600" dirty="0" smtClean="0"/>
              <a:t>Agenda</a:t>
            </a:r>
            <a:endParaRPr lang="es-ES" sz="3600" dirty="0"/>
          </a:p>
        </p:txBody>
      </p:sp>
      <p:sp>
        <p:nvSpPr>
          <p:cNvPr id="5" name="Marcador de fecha 3"/>
          <p:cNvSpPr>
            <a:spLocks noGrp="1"/>
          </p:cNvSpPr>
          <p:nvPr>
            <p:ph type="dt" sz="quarter" idx="2"/>
          </p:nvPr>
        </p:nvSpPr>
        <p:spPr>
          <a:xfrm>
            <a:off x="0" y="6453336"/>
            <a:ext cx="467544" cy="187878"/>
          </a:xfrm>
          <a:prstGeom prst="rect">
            <a:avLst/>
          </a:prstGeom>
        </p:spPr>
        <p:txBody>
          <a:bodyPr/>
          <a:lstStyle>
            <a:lvl1pPr algn="l">
              <a:defRPr sz="900">
                <a:solidFill>
                  <a:schemeClr val="bg1"/>
                </a:solidFill>
              </a:defRPr>
            </a:lvl1pPr>
          </a:lstStyle>
          <a:p>
            <a:pPr>
              <a:defRPr/>
            </a:pPr>
            <a:fld id="{FBC45718-C23A-45CE-A751-10A5AEE55B10}" type="datetime10">
              <a:rPr lang="es-ES" smtClean="0"/>
              <a:pPr>
                <a:defRPr/>
              </a:pPr>
              <a:t>12:29</a:t>
            </a:fld>
            <a:endParaRPr lang="en-US" dirty="0"/>
          </a:p>
        </p:txBody>
      </p:sp>
      <p:pic>
        <p:nvPicPr>
          <p:cNvPr id="9" name="Imagen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68613" y="3933057"/>
            <a:ext cx="2694027" cy="1800200"/>
          </a:xfrm>
          <a:prstGeom prst="rect">
            <a:avLst/>
          </a:prstGeom>
        </p:spPr>
      </p:pic>
      <p:pic>
        <p:nvPicPr>
          <p:cNvPr id="21" name="Picture 4"/>
          <p:cNvPicPr>
            <a:picLocks noChangeAspect="1"/>
          </p:cNvPicPr>
          <p:nvPr/>
        </p:nvPicPr>
        <p:blipFill>
          <a:blip r:embed="rId4" cstate="print">
            <a:biLevel thresh="50000"/>
            <a:extLst>
              <a:ext uri="{28A0092B-C50C-407E-A947-70E740481C1C}">
                <a14:useLocalDpi xmlns:a14="http://schemas.microsoft.com/office/drawing/2010/main" val="0"/>
              </a:ext>
            </a:extLst>
          </a:blip>
          <a:stretch>
            <a:fillRect/>
          </a:stretch>
        </p:blipFill>
        <p:spPr>
          <a:xfrm>
            <a:off x="762504" y="2184074"/>
            <a:ext cx="500222" cy="567260"/>
          </a:xfrm>
          <a:prstGeom prst="rect">
            <a:avLst/>
          </a:prstGeom>
        </p:spPr>
      </p:pic>
      <p:sp>
        <p:nvSpPr>
          <p:cNvPr id="22" name="TextBox 6"/>
          <p:cNvSpPr txBox="1"/>
          <p:nvPr/>
        </p:nvSpPr>
        <p:spPr>
          <a:xfrm>
            <a:off x="852391" y="2283038"/>
            <a:ext cx="339858" cy="369332"/>
          </a:xfrm>
          <a:prstGeom prst="rect">
            <a:avLst/>
          </a:prstGeom>
          <a:noFill/>
        </p:spPr>
        <p:txBody>
          <a:bodyPr wrap="square" rtlCol="0">
            <a:spAutoFit/>
          </a:bodyPr>
          <a:lstStyle/>
          <a:p>
            <a:pPr algn="ctr"/>
            <a:r>
              <a:rPr lang="en-US" b="1" dirty="0" smtClean="0">
                <a:solidFill>
                  <a:srgbClr val="0070C0"/>
                </a:solidFill>
                <a:latin typeface="Signika" pitchFamily="2" charset="0"/>
              </a:rPr>
              <a:t>1</a:t>
            </a:r>
            <a:endParaRPr lang="en-US" b="1" dirty="0">
              <a:solidFill>
                <a:srgbClr val="0070C0"/>
              </a:solidFill>
              <a:latin typeface="Signika" pitchFamily="2" charset="0"/>
            </a:endParaRPr>
          </a:p>
        </p:txBody>
      </p:sp>
      <p:sp>
        <p:nvSpPr>
          <p:cNvPr id="23" name="TextBox 7"/>
          <p:cNvSpPr txBox="1"/>
          <p:nvPr/>
        </p:nvSpPr>
        <p:spPr>
          <a:xfrm>
            <a:off x="1427521" y="2184074"/>
            <a:ext cx="7028879" cy="461665"/>
          </a:xfrm>
          <a:prstGeom prst="rect">
            <a:avLst/>
          </a:prstGeom>
          <a:noFill/>
        </p:spPr>
        <p:txBody>
          <a:bodyPr wrap="square" rtlCol="0">
            <a:spAutoFit/>
          </a:bodyPr>
          <a:lstStyle/>
          <a:p>
            <a:r>
              <a:rPr lang="es-ES" sz="2400" dirty="0" smtClean="0">
                <a:solidFill>
                  <a:srgbClr val="0070C0"/>
                </a:solidFill>
                <a:hlinkClick r:id="rId5" action="ppaction://hlinksldjump"/>
              </a:rPr>
              <a:t>Justificación</a:t>
            </a:r>
            <a:endParaRPr lang="es-ES" sz="2400" dirty="0"/>
          </a:p>
        </p:txBody>
      </p:sp>
      <p:pic>
        <p:nvPicPr>
          <p:cNvPr id="24" name="Picture 8"/>
          <p:cNvPicPr>
            <a:picLocks noChangeAspect="1"/>
          </p:cNvPicPr>
          <p:nvPr/>
        </p:nvPicPr>
        <p:blipFill>
          <a:blip r:embed="rId4" cstate="print">
            <a:biLevel thresh="50000"/>
            <a:extLst>
              <a:ext uri="{28A0092B-C50C-407E-A947-70E740481C1C}">
                <a14:useLocalDpi xmlns:a14="http://schemas.microsoft.com/office/drawing/2010/main" val="0"/>
              </a:ext>
            </a:extLst>
          </a:blip>
          <a:stretch>
            <a:fillRect/>
          </a:stretch>
        </p:blipFill>
        <p:spPr>
          <a:xfrm>
            <a:off x="755577" y="3022274"/>
            <a:ext cx="500222" cy="567260"/>
          </a:xfrm>
          <a:prstGeom prst="rect">
            <a:avLst/>
          </a:prstGeom>
        </p:spPr>
      </p:pic>
      <p:sp>
        <p:nvSpPr>
          <p:cNvPr id="25" name="TextBox 9"/>
          <p:cNvSpPr txBox="1"/>
          <p:nvPr/>
        </p:nvSpPr>
        <p:spPr>
          <a:xfrm>
            <a:off x="845464" y="3121238"/>
            <a:ext cx="339858" cy="369332"/>
          </a:xfrm>
          <a:prstGeom prst="rect">
            <a:avLst/>
          </a:prstGeom>
          <a:noFill/>
        </p:spPr>
        <p:txBody>
          <a:bodyPr wrap="square" rtlCol="0">
            <a:spAutoFit/>
          </a:bodyPr>
          <a:lstStyle/>
          <a:p>
            <a:pPr algn="ctr"/>
            <a:r>
              <a:rPr lang="en-US" b="1" dirty="0" smtClean="0">
                <a:solidFill>
                  <a:srgbClr val="0070C0"/>
                </a:solidFill>
                <a:latin typeface="Signika" pitchFamily="2" charset="0"/>
              </a:rPr>
              <a:t>2</a:t>
            </a:r>
            <a:endParaRPr lang="en-US" b="1" dirty="0">
              <a:solidFill>
                <a:srgbClr val="0070C0"/>
              </a:solidFill>
              <a:latin typeface="Signika" pitchFamily="2" charset="0"/>
            </a:endParaRPr>
          </a:p>
        </p:txBody>
      </p:sp>
      <p:sp>
        <p:nvSpPr>
          <p:cNvPr id="26" name="TextBox 10"/>
          <p:cNvSpPr txBox="1"/>
          <p:nvPr/>
        </p:nvSpPr>
        <p:spPr>
          <a:xfrm>
            <a:off x="1420594" y="3022274"/>
            <a:ext cx="7028879" cy="738664"/>
          </a:xfrm>
          <a:prstGeom prst="rect">
            <a:avLst/>
          </a:prstGeom>
          <a:noFill/>
        </p:spPr>
        <p:txBody>
          <a:bodyPr wrap="square" rtlCol="0">
            <a:spAutoFit/>
          </a:bodyPr>
          <a:lstStyle/>
          <a:p>
            <a:r>
              <a:rPr lang="es-ES" sz="2400" dirty="0">
                <a:hlinkClick r:id="rId6" action="ppaction://hlinksldjump"/>
              </a:rPr>
              <a:t>Lean IT. ¿Qué es y qué no?</a:t>
            </a:r>
            <a:endParaRPr lang="es-ES" sz="2400" dirty="0"/>
          </a:p>
          <a:p>
            <a:r>
              <a:rPr lang="es-ES" dirty="0" smtClean="0">
                <a:solidFill>
                  <a:schemeClr val="tx1">
                    <a:lumMod val="65000"/>
                    <a:lumOff val="35000"/>
                  </a:schemeClr>
                </a:solidFill>
                <a:latin typeface="Signika" pitchFamily="2" charset="0"/>
              </a:rPr>
              <a:t>Principios</a:t>
            </a:r>
            <a:r>
              <a:rPr lang="es-ES" dirty="0">
                <a:solidFill>
                  <a:schemeClr val="tx1">
                    <a:lumMod val="65000"/>
                    <a:lumOff val="35000"/>
                  </a:schemeClr>
                </a:solidFill>
                <a:latin typeface="Signika" pitchFamily="2" charset="0"/>
              </a:rPr>
              <a:t>, Ciclo. Desarrollo de Productos. Desarrollo de </a:t>
            </a:r>
            <a:r>
              <a:rPr lang="es-ES" dirty="0" smtClean="0">
                <a:solidFill>
                  <a:schemeClr val="tx1">
                    <a:lumMod val="65000"/>
                    <a:lumOff val="35000"/>
                  </a:schemeClr>
                </a:solidFill>
                <a:latin typeface="Signika" pitchFamily="2" charset="0"/>
              </a:rPr>
              <a:t>Clientes.</a:t>
            </a:r>
            <a:endParaRPr lang="en-US" b="1" dirty="0">
              <a:solidFill>
                <a:schemeClr val="tx1">
                  <a:lumMod val="65000"/>
                  <a:lumOff val="35000"/>
                </a:schemeClr>
              </a:solidFill>
              <a:latin typeface="Signika" pitchFamily="2" charset="0"/>
            </a:endParaRPr>
          </a:p>
        </p:txBody>
      </p:sp>
      <p:pic>
        <p:nvPicPr>
          <p:cNvPr id="27" name="Picture 11"/>
          <p:cNvPicPr>
            <a:picLocks noChangeAspect="1"/>
          </p:cNvPicPr>
          <p:nvPr/>
        </p:nvPicPr>
        <p:blipFill>
          <a:blip r:embed="rId4" cstate="print">
            <a:biLevel thresh="50000"/>
            <a:extLst>
              <a:ext uri="{28A0092B-C50C-407E-A947-70E740481C1C}">
                <a14:useLocalDpi xmlns:a14="http://schemas.microsoft.com/office/drawing/2010/main" val="0"/>
              </a:ext>
            </a:extLst>
          </a:blip>
          <a:stretch>
            <a:fillRect/>
          </a:stretch>
        </p:blipFill>
        <p:spPr>
          <a:xfrm>
            <a:off x="755577" y="3827109"/>
            <a:ext cx="500222" cy="567260"/>
          </a:xfrm>
          <a:prstGeom prst="rect">
            <a:avLst/>
          </a:prstGeom>
        </p:spPr>
      </p:pic>
      <p:sp>
        <p:nvSpPr>
          <p:cNvPr id="28" name="TextBox 12"/>
          <p:cNvSpPr txBox="1"/>
          <p:nvPr/>
        </p:nvSpPr>
        <p:spPr>
          <a:xfrm>
            <a:off x="845464" y="3926073"/>
            <a:ext cx="339858" cy="369332"/>
          </a:xfrm>
          <a:prstGeom prst="rect">
            <a:avLst/>
          </a:prstGeom>
          <a:noFill/>
        </p:spPr>
        <p:txBody>
          <a:bodyPr wrap="square" rtlCol="0">
            <a:spAutoFit/>
          </a:bodyPr>
          <a:lstStyle/>
          <a:p>
            <a:pPr algn="ctr"/>
            <a:r>
              <a:rPr lang="en-US" b="1" dirty="0">
                <a:solidFill>
                  <a:srgbClr val="0070C0"/>
                </a:solidFill>
                <a:latin typeface="Signika" pitchFamily="2" charset="0"/>
              </a:rPr>
              <a:t>3</a:t>
            </a:r>
          </a:p>
        </p:txBody>
      </p:sp>
      <p:sp>
        <p:nvSpPr>
          <p:cNvPr id="29" name="TextBox 13"/>
          <p:cNvSpPr txBox="1"/>
          <p:nvPr/>
        </p:nvSpPr>
        <p:spPr>
          <a:xfrm>
            <a:off x="1420594" y="3827109"/>
            <a:ext cx="7028879" cy="738664"/>
          </a:xfrm>
          <a:prstGeom prst="rect">
            <a:avLst/>
          </a:prstGeom>
          <a:noFill/>
        </p:spPr>
        <p:txBody>
          <a:bodyPr wrap="square" rtlCol="0">
            <a:spAutoFit/>
          </a:bodyPr>
          <a:lstStyle/>
          <a:p>
            <a:r>
              <a:rPr lang="es-ES" sz="2400" dirty="0">
                <a:hlinkClick r:id="rId7" action="ppaction://hlinksldjump"/>
              </a:rPr>
              <a:t>Su aplicación</a:t>
            </a:r>
            <a:endParaRPr lang="en-US" sz="2400" b="1" dirty="0" smtClean="0">
              <a:latin typeface="Signika" pitchFamily="2" charset="0"/>
            </a:endParaRPr>
          </a:p>
          <a:p>
            <a:r>
              <a:rPr lang="es-ES" dirty="0">
                <a:solidFill>
                  <a:schemeClr val="tx1">
                    <a:lumMod val="65000"/>
                    <a:lumOff val="35000"/>
                  </a:schemeClr>
                </a:solidFill>
                <a:latin typeface="Signika" pitchFamily="2" charset="0"/>
              </a:rPr>
              <a:t>Procesos de soporte. </a:t>
            </a:r>
            <a:r>
              <a:rPr lang="es-ES" dirty="0" smtClean="0">
                <a:solidFill>
                  <a:schemeClr val="tx1">
                    <a:lumMod val="65000"/>
                    <a:lumOff val="35000"/>
                  </a:schemeClr>
                </a:solidFill>
                <a:latin typeface="Signika" pitchFamily="2" charset="0"/>
              </a:rPr>
              <a:t>Gestión </a:t>
            </a:r>
            <a:r>
              <a:rPr lang="es-ES" dirty="0">
                <a:solidFill>
                  <a:schemeClr val="tx1">
                    <a:lumMod val="65000"/>
                    <a:lumOff val="35000"/>
                  </a:schemeClr>
                </a:solidFill>
                <a:latin typeface="Signika" pitchFamily="2" charset="0"/>
              </a:rPr>
              <a:t>de proyectos ágil.</a:t>
            </a:r>
            <a:endParaRPr lang="en-US" b="1" dirty="0">
              <a:solidFill>
                <a:schemeClr val="tx1">
                  <a:lumMod val="65000"/>
                  <a:lumOff val="35000"/>
                </a:schemeClr>
              </a:solidFill>
              <a:latin typeface="Signika" pitchFamily="2" charset="0"/>
            </a:endParaRPr>
          </a:p>
        </p:txBody>
      </p:sp>
      <p:pic>
        <p:nvPicPr>
          <p:cNvPr id="30" name="Picture 14"/>
          <p:cNvPicPr>
            <a:picLocks noChangeAspect="1"/>
          </p:cNvPicPr>
          <p:nvPr/>
        </p:nvPicPr>
        <p:blipFill>
          <a:blip r:embed="rId4" cstate="print">
            <a:biLevel thresh="50000"/>
            <a:extLst>
              <a:ext uri="{28A0092B-C50C-407E-A947-70E740481C1C}">
                <a14:useLocalDpi xmlns:a14="http://schemas.microsoft.com/office/drawing/2010/main" val="0"/>
              </a:ext>
            </a:extLst>
          </a:blip>
          <a:stretch>
            <a:fillRect/>
          </a:stretch>
        </p:blipFill>
        <p:spPr>
          <a:xfrm>
            <a:off x="769431" y="4626181"/>
            <a:ext cx="500222" cy="567260"/>
          </a:xfrm>
          <a:prstGeom prst="rect">
            <a:avLst/>
          </a:prstGeom>
        </p:spPr>
      </p:pic>
      <p:sp>
        <p:nvSpPr>
          <p:cNvPr id="31" name="TextBox 15"/>
          <p:cNvSpPr txBox="1"/>
          <p:nvPr/>
        </p:nvSpPr>
        <p:spPr>
          <a:xfrm>
            <a:off x="859318" y="4725145"/>
            <a:ext cx="339858" cy="369332"/>
          </a:xfrm>
          <a:prstGeom prst="rect">
            <a:avLst/>
          </a:prstGeom>
          <a:noFill/>
        </p:spPr>
        <p:txBody>
          <a:bodyPr wrap="square" rtlCol="0">
            <a:spAutoFit/>
          </a:bodyPr>
          <a:lstStyle/>
          <a:p>
            <a:pPr algn="ctr"/>
            <a:r>
              <a:rPr lang="en-US" b="1" dirty="0">
                <a:solidFill>
                  <a:srgbClr val="0070C0"/>
                </a:solidFill>
                <a:latin typeface="Signika" pitchFamily="2" charset="0"/>
              </a:rPr>
              <a:t>4</a:t>
            </a:r>
          </a:p>
        </p:txBody>
      </p:sp>
      <p:sp>
        <p:nvSpPr>
          <p:cNvPr id="32" name="TextBox 16"/>
          <p:cNvSpPr txBox="1"/>
          <p:nvPr/>
        </p:nvSpPr>
        <p:spPr>
          <a:xfrm>
            <a:off x="1434448" y="4626181"/>
            <a:ext cx="7028879" cy="461665"/>
          </a:xfrm>
          <a:prstGeom prst="rect">
            <a:avLst/>
          </a:prstGeom>
          <a:noFill/>
        </p:spPr>
        <p:txBody>
          <a:bodyPr wrap="square" rtlCol="0">
            <a:spAutoFit/>
          </a:bodyPr>
          <a:lstStyle/>
          <a:p>
            <a:r>
              <a:rPr lang="es-ES" altLang="es-UY" sz="2400" dirty="0" smtClean="0">
                <a:hlinkClick r:id="rId8" action="ppaction://hlinksldjump"/>
              </a:rPr>
              <a:t>Conclusiones</a:t>
            </a:r>
            <a:endParaRPr lang="en-US" sz="2400" b="1" dirty="0" smtClean="0">
              <a:latin typeface="Signika" pitchFamily="2"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idx="4294967295"/>
          </p:nvPr>
        </p:nvSpPr>
        <p:spPr>
          <a:xfrm>
            <a:off x="684000" y="900000"/>
            <a:ext cx="7772400" cy="539080"/>
          </a:xfrm>
          <a:prstGeom prst="rect">
            <a:avLst/>
          </a:prstGeom>
        </p:spPr>
        <p:txBody>
          <a:bodyPr/>
          <a:lstStyle/>
          <a:p>
            <a:pPr algn="l"/>
            <a:r>
              <a:rPr lang="es-ES" sz="3600" dirty="0" smtClean="0"/>
              <a:t>Ciclo</a:t>
            </a:r>
            <a:r>
              <a:rPr lang="es-ES" sz="4000" dirty="0" smtClean="0"/>
              <a:t> acelerado</a:t>
            </a:r>
            <a:endParaRPr lang="es-ES" sz="4000" dirty="0"/>
          </a:p>
        </p:txBody>
      </p:sp>
      <p:pic>
        <p:nvPicPr>
          <p:cNvPr id="5" name="Marcador de contenido 4"/>
          <p:cNvPicPr>
            <a:picLocks noGrp="1" noChangeAspect="1"/>
          </p:cNvPicPr>
          <p:nvPr>
            <p:ph idx="4294967295"/>
          </p:nvPr>
        </p:nvPicPr>
        <p:blipFill>
          <a:blip r:embed="rId3">
            <a:extLst>
              <a:ext uri="{28A0092B-C50C-407E-A947-70E740481C1C}">
                <a14:useLocalDpi xmlns:a14="http://schemas.microsoft.com/office/drawing/2010/main" val="0"/>
              </a:ext>
            </a:extLst>
          </a:blip>
          <a:stretch>
            <a:fillRect/>
          </a:stretch>
        </p:blipFill>
        <p:spPr>
          <a:xfrm>
            <a:off x="1588" y="1447800"/>
            <a:ext cx="9142412" cy="4357688"/>
          </a:xfrm>
          <a:prstGeom prst="rect">
            <a:avLst/>
          </a:prstGeom>
        </p:spPr>
      </p:pic>
      <p:sp>
        <p:nvSpPr>
          <p:cNvPr id="3" name="Marcador de fecha 2"/>
          <p:cNvSpPr>
            <a:spLocks noGrp="1"/>
          </p:cNvSpPr>
          <p:nvPr>
            <p:ph type="dt" sz="quarter" idx="2"/>
          </p:nvPr>
        </p:nvSpPr>
        <p:spPr>
          <a:xfrm>
            <a:off x="0" y="6453336"/>
            <a:ext cx="2209800" cy="228600"/>
          </a:xfrm>
          <a:prstGeom prst="rect">
            <a:avLst/>
          </a:prstGeom>
        </p:spPr>
        <p:txBody>
          <a:bodyPr/>
          <a:lstStyle/>
          <a:p>
            <a:pPr>
              <a:defRPr/>
            </a:pPr>
            <a:fld id="{26FE6869-7DA1-43B1-B6C0-2661A282C900}" type="datetime10">
              <a:rPr lang="es-ES" smtClean="0"/>
              <a:t>12:29</a:t>
            </a:fld>
            <a:endParaRPr lang="en-US" dirty="0"/>
          </a:p>
        </p:txBody>
      </p:sp>
      <p:sp>
        <p:nvSpPr>
          <p:cNvPr id="4" name="Llamada rectangular 3"/>
          <p:cNvSpPr/>
          <p:nvPr/>
        </p:nvSpPr>
        <p:spPr bwMode="auto">
          <a:xfrm>
            <a:off x="4860032" y="1463453"/>
            <a:ext cx="3960440" cy="381371"/>
          </a:xfrm>
          <a:prstGeom prst="wedgeRectCallout">
            <a:avLst/>
          </a:prstGeom>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eaLnBrk="0" hangingPunct="0"/>
            <a:r>
              <a:rPr lang="es-ES" sz="2000" dirty="0" err="1" smtClean="0">
                <a:solidFill>
                  <a:srgbClr val="FFFF00"/>
                </a:solidFill>
              </a:rPr>
              <a:t>DevOps</a:t>
            </a:r>
            <a:r>
              <a:rPr lang="es-ES" sz="2000" dirty="0" smtClean="0"/>
              <a:t>: MVP </a:t>
            </a:r>
            <a:r>
              <a:rPr lang="es-ES" sz="2000" dirty="0"/>
              <a:t>centrado </a:t>
            </a:r>
            <a:r>
              <a:rPr lang="es-ES" sz="2000" dirty="0" smtClean="0"/>
              <a:t>en hipótesis.</a:t>
            </a:r>
            <a:endParaRPr lang="es-ES" sz="2000" dirty="0"/>
          </a:p>
        </p:txBody>
      </p:sp>
      <p:sp>
        <p:nvSpPr>
          <p:cNvPr id="6" name="Llamada rectangular 5"/>
          <p:cNvSpPr/>
          <p:nvPr/>
        </p:nvSpPr>
        <p:spPr bwMode="auto">
          <a:xfrm>
            <a:off x="3059832" y="4437111"/>
            <a:ext cx="5760640" cy="406737"/>
          </a:xfrm>
          <a:prstGeom prst="wedgeRectCallout">
            <a:avLst/>
          </a:prstGeom>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eaLnBrk="0" hangingPunct="0"/>
            <a:r>
              <a:rPr lang="es-ES" sz="2000" dirty="0">
                <a:solidFill>
                  <a:srgbClr val="FFFF00"/>
                </a:solidFill>
              </a:rPr>
              <a:t>Medir</a:t>
            </a:r>
            <a:r>
              <a:rPr lang="es-ES" sz="2000" dirty="0"/>
              <a:t>: </a:t>
            </a:r>
            <a:r>
              <a:rPr lang="es-ES" sz="2000" dirty="0" smtClean="0"/>
              <a:t>establecer métricas para  </a:t>
            </a:r>
            <a:r>
              <a:rPr lang="es-ES" sz="2000" dirty="0"/>
              <a:t>valorar </a:t>
            </a:r>
            <a:r>
              <a:rPr lang="es-ES" sz="2000" dirty="0" smtClean="0"/>
              <a:t>experimento</a:t>
            </a:r>
            <a:r>
              <a:rPr lang="es-ES" sz="2000" dirty="0"/>
              <a:t>.</a:t>
            </a:r>
          </a:p>
        </p:txBody>
      </p:sp>
      <p:sp>
        <p:nvSpPr>
          <p:cNvPr id="7" name="Llamada rectangular 6"/>
          <p:cNvSpPr/>
          <p:nvPr/>
        </p:nvSpPr>
        <p:spPr bwMode="auto">
          <a:xfrm>
            <a:off x="179512" y="5373216"/>
            <a:ext cx="6408712" cy="700709"/>
          </a:xfrm>
          <a:prstGeom prst="wedgeRectCallout">
            <a:avLst/>
          </a:prstGeom>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eaLnBrk="0" hangingPunct="0"/>
            <a:r>
              <a:rPr lang="es-ES" sz="2000" dirty="0" smtClean="0">
                <a:solidFill>
                  <a:srgbClr val="FFFF00"/>
                </a:solidFill>
              </a:rPr>
              <a:t>Aprender</a:t>
            </a:r>
            <a:r>
              <a:rPr lang="es-ES" sz="2000" dirty="0" smtClean="0"/>
              <a:t>: métricas </a:t>
            </a:r>
            <a:r>
              <a:rPr lang="es-UY" sz="2000" dirty="0"/>
              <a:t>► </a:t>
            </a:r>
            <a:r>
              <a:rPr lang="es-ES" sz="2000" dirty="0" smtClean="0"/>
              <a:t>mejoras. </a:t>
            </a:r>
          </a:p>
          <a:p>
            <a:pPr eaLnBrk="0" hangingPunct="0"/>
            <a:r>
              <a:rPr lang="es-ES" sz="2000" dirty="0" smtClean="0">
                <a:solidFill>
                  <a:srgbClr val="FFFF00"/>
                </a:solidFill>
              </a:rPr>
              <a:t>Pivotar</a:t>
            </a:r>
            <a:r>
              <a:rPr lang="es-ES" sz="2000" dirty="0" smtClean="0"/>
              <a:t>: Cambio estructurado para probar nuevas hipótesis.</a:t>
            </a:r>
            <a:endParaRPr lang="es-ES" sz="2000" dirty="0"/>
          </a:p>
        </p:txBody>
      </p:sp>
    </p:spTree>
    <p:extLst>
      <p:ext uri="{BB962C8B-B14F-4D97-AF65-F5344CB8AC3E}">
        <p14:creationId xmlns:p14="http://schemas.microsoft.com/office/powerpoint/2010/main" val="398638069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idx="4294967295"/>
          </p:nvPr>
        </p:nvSpPr>
        <p:spPr>
          <a:xfrm>
            <a:off x="684000" y="900000"/>
            <a:ext cx="7772400" cy="539080"/>
          </a:xfrm>
          <a:prstGeom prst="rect">
            <a:avLst/>
          </a:prstGeom>
        </p:spPr>
        <p:txBody>
          <a:bodyPr/>
          <a:lstStyle/>
          <a:p>
            <a:pPr algn="l"/>
            <a:r>
              <a:rPr lang="es-ES" sz="3600" dirty="0"/>
              <a:t>Desarrollo de Producto</a:t>
            </a:r>
          </a:p>
        </p:txBody>
      </p:sp>
      <p:sp>
        <p:nvSpPr>
          <p:cNvPr id="3" name="Marcador de contenido 2"/>
          <p:cNvSpPr>
            <a:spLocks noGrp="1"/>
          </p:cNvSpPr>
          <p:nvPr>
            <p:ph idx="4294967295"/>
          </p:nvPr>
        </p:nvSpPr>
        <p:spPr>
          <a:xfrm>
            <a:off x="684000" y="1524000"/>
            <a:ext cx="7772400" cy="3057128"/>
          </a:xfrm>
          <a:prstGeom prst="rect">
            <a:avLst/>
          </a:prstGeom>
        </p:spPr>
        <p:txBody>
          <a:bodyPr/>
          <a:lstStyle/>
          <a:p>
            <a:endParaRPr lang="es-ES" dirty="0"/>
          </a:p>
          <a:p>
            <a:endParaRPr lang="es-ES" dirty="0" smtClean="0"/>
          </a:p>
          <a:p>
            <a:endParaRPr lang="es-ES" dirty="0"/>
          </a:p>
          <a:p>
            <a:endParaRPr lang="es-ES" dirty="0" smtClean="0"/>
          </a:p>
          <a:p>
            <a:endParaRPr lang="es-ES" dirty="0" smtClean="0"/>
          </a:p>
          <a:p>
            <a:endParaRPr lang="es-ES" sz="1000" dirty="0" smtClean="0"/>
          </a:p>
          <a:p>
            <a:r>
              <a:rPr lang="es-ES" sz="2400" dirty="0" smtClean="0"/>
              <a:t>Ejecución </a:t>
            </a:r>
            <a:r>
              <a:rPr lang="es-ES" sz="2400" dirty="0"/>
              <a:t>de </a:t>
            </a:r>
            <a:r>
              <a:rPr lang="es-ES" sz="2400" i="1" dirty="0">
                <a:solidFill>
                  <a:srgbClr val="0070C0"/>
                </a:solidFill>
              </a:rPr>
              <a:t>ciclos </a:t>
            </a:r>
            <a:r>
              <a:rPr lang="es-ES" sz="2400" i="1" dirty="0" smtClean="0">
                <a:solidFill>
                  <a:srgbClr val="0070C0"/>
                </a:solidFill>
              </a:rPr>
              <a:t>acelerados</a:t>
            </a:r>
            <a:r>
              <a:rPr lang="es-ES" sz="2400" dirty="0" smtClean="0"/>
              <a:t>, a través del </a:t>
            </a:r>
            <a:r>
              <a:rPr lang="es-ES" sz="2400" i="1" dirty="0" smtClean="0">
                <a:solidFill>
                  <a:srgbClr val="0070C0"/>
                </a:solidFill>
              </a:rPr>
              <a:t>ciclo de vida del producto</a:t>
            </a:r>
            <a:r>
              <a:rPr lang="es-ES" sz="2400" dirty="0"/>
              <a:t>: Desarrollo ►Introducción ►Crecimiento ►Madurez ►</a:t>
            </a:r>
            <a:r>
              <a:rPr lang="es-ES" sz="2400" dirty="0" smtClean="0"/>
              <a:t>Decadencia. </a:t>
            </a:r>
          </a:p>
        </p:txBody>
      </p:sp>
      <p:sp>
        <p:nvSpPr>
          <p:cNvPr id="4" name="Marcador de fecha 3"/>
          <p:cNvSpPr>
            <a:spLocks noGrp="1"/>
          </p:cNvSpPr>
          <p:nvPr>
            <p:ph type="dt" sz="quarter" idx="2"/>
          </p:nvPr>
        </p:nvSpPr>
        <p:spPr>
          <a:xfrm>
            <a:off x="0" y="6453336"/>
            <a:ext cx="2209800" cy="228600"/>
          </a:xfrm>
          <a:prstGeom prst="rect">
            <a:avLst/>
          </a:prstGeom>
        </p:spPr>
        <p:txBody>
          <a:bodyPr/>
          <a:lstStyle/>
          <a:p>
            <a:pPr>
              <a:defRPr/>
            </a:pPr>
            <a:fld id="{D5517C33-9220-4F50-AC38-E1EFA72F9E63}" type="datetime10">
              <a:rPr lang="es-ES" smtClean="0"/>
              <a:pPr>
                <a:defRPr/>
              </a:pPr>
              <a:t>12:29</a:t>
            </a:fld>
            <a:endParaRPr lang="en-US" dirty="0"/>
          </a:p>
        </p:txBody>
      </p:sp>
      <p:graphicFrame>
        <p:nvGraphicFramePr>
          <p:cNvPr id="6" name="Marcador de contenido 3"/>
          <p:cNvGraphicFramePr>
            <a:graphicFrameLocks/>
          </p:cNvGraphicFramePr>
          <p:nvPr>
            <p:extLst>
              <p:ext uri="{D42A27DB-BD31-4B8C-83A1-F6EECF244321}">
                <p14:modId xmlns:p14="http://schemas.microsoft.com/office/powerpoint/2010/main" val="4026021340"/>
              </p:ext>
            </p:extLst>
          </p:nvPr>
        </p:nvGraphicFramePr>
        <p:xfrm>
          <a:off x="670260" y="1524000"/>
          <a:ext cx="7772400" cy="3057128"/>
        </p:xfrm>
        <a:graphic>
          <a:graphicData uri="http://schemas.openxmlformats.org/drawingml/2006/table">
            <a:tbl>
              <a:tblPr firstRow="1" firstCol="1" bandRow="1">
                <a:tableStyleId>{9DCAF9ED-07DC-4A11-8D7F-57B35C25682E}</a:tableStyleId>
              </a:tblPr>
              <a:tblGrid>
                <a:gridCol w="733388">
                  <a:extLst>
                    <a:ext uri="{9D8B030D-6E8A-4147-A177-3AD203B41FA5}">
                      <a16:colId xmlns:a16="http://schemas.microsoft.com/office/drawing/2014/main" xmlns="" val="777977366"/>
                    </a:ext>
                  </a:extLst>
                </a:gridCol>
                <a:gridCol w="2016224">
                  <a:extLst>
                    <a:ext uri="{9D8B030D-6E8A-4147-A177-3AD203B41FA5}">
                      <a16:colId xmlns:a16="http://schemas.microsoft.com/office/drawing/2014/main" xmlns="" val="3749103305"/>
                    </a:ext>
                  </a:extLst>
                </a:gridCol>
                <a:gridCol w="1656184">
                  <a:extLst>
                    <a:ext uri="{9D8B030D-6E8A-4147-A177-3AD203B41FA5}">
                      <a16:colId xmlns:a16="http://schemas.microsoft.com/office/drawing/2014/main" xmlns="" val="847170064"/>
                    </a:ext>
                  </a:extLst>
                </a:gridCol>
                <a:gridCol w="1872208">
                  <a:extLst>
                    <a:ext uri="{9D8B030D-6E8A-4147-A177-3AD203B41FA5}">
                      <a16:colId xmlns:a16="http://schemas.microsoft.com/office/drawing/2014/main" xmlns="" val="3436239205"/>
                    </a:ext>
                  </a:extLst>
                </a:gridCol>
                <a:gridCol w="1494396">
                  <a:extLst>
                    <a:ext uri="{9D8B030D-6E8A-4147-A177-3AD203B41FA5}">
                      <a16:colId xmlns:a16="http://schemas.microsoft.com/office/drawing/2014/main" xmlns="" val="1434657991"/>
                    </a:ext>
                  </a:extLst>
                </a:gridCol>
              </a:tblGrid>
              <a:tr h="675724">
                <a:tc>
                  <a:txBody>
                    <a:bodyPr/>
                    <a:lstStyle/>
                    <a:p>
                      <a:pPr>
                        <a:lnSpc>
                          <a:spcPct val="107000"/>
                        </a:lnSpc>
                        <a:spcAft>
                          <a:spcPts val="0"/>
                        </a:spcAft>
                      </a:pPr>
                      <a:r>
                        <a:rPr lang="es-ES" sz="1700" dirty="0" smtClean="0">
                          <a:effectLst/>
                        </a:rPr>
                        <a:t>Fase</a:t>
                      </a:r>
                      <a:endParaRPr lang="es-ES" sz="1700" dirty="0">
                        <a:effectLst/>
                      </a:endParaRPr>
                    </a:p>
                  </a:txBody>
                  <a:tcPr marL="68580" marR="68580" marT="0" marB="0"/>
                </a:tc>
                <a:tc>
                  <a:txBody>
                    <a:bodyPr/>
                    <a:lstStyle/>
                    <a:p>
                      <a:pPr>
                        <a:lnSpc>
                          <a:spcPct val="107000"/>
                        </a:lnSpc>
                        <a:spcAft>
                          <a:spcPts val="0"/>
                        </a:spcAft>
                      </a:pPr>
                      <a:r>
                        <a:rPr lang="es-ES" sz="1700" dirty="0" smtClean="0">
                          <a:effectLst/>
                        </a:rPr>
                        <a:t>Visión Producto </a:t>
                      </a:r>
                      <a:r>
                        <a:rPr lang="es-ES" sz="1700" dirty="0">
                          <a:effectLst/>
                        </a:rPr>
                        <a:t>e </a:t>
                      </a:r>
                      <a:r>
                        <a:rPr lang="es-ES" sz="1700" dirty="0" err="1" smtClean="0">
                          <a:effectLst/>
                        </a:rPr>
                        <a:t>EPICs</a:t>
                      </a:r>
                      <a:r>
                        <a:rPr lang="es-ES" sz="1700" dirty="0" smtClean="0">
                          <a:effectLst/>
                        </a:rPr>
                        <a:t>.</a:t>
                      </a:r>
                      <a:endParaRPr lang="es-ES" sz="1700" dirty="0">
                        <a:effectLst/>
                      </a:endParaRPr>
                    </a:p>
                  </a:txBody>
                  <a:tcPr marL="68580" marR="68580" marT="0" marB="0"/>
                </a:tc>
                <a:tc>
                  <a:txBody>
                    <a:bodyPr/>
                    <a:lstStyle/>
                    <a:p>
                      <a:pPr>
                        <a:lnSpc>
                          <a:spcPct val="107000"/>
                        </a:lnSpc>
                        <a:spcAft>
                          <a:spcPts val="0"/>
                        </a:spcAft>
                      </a:pPr>
                      <a:r>
                        <a:rPr lang="es-ES" sz="1700" dirty="0" smtClean="0">
                          <a:effectLst/>
                        </a:rPr>
                        <a:t>Prueba </a:t>
                      </a:r>
                      <a:r>
                        <a:rPr lang="es-ES" sz="1700" dirty="0">
                          <a:effectLst/>
                        </a:rPr>
                        <a:t>de </a:t>
                      </a:r>
                      <a:r>
                        <a:rPr lang="es-ES" sz="1700" dirty="0" smtClean="0">
                          <a:effectLst/>
                        </a:rPr>
                        <a:t>visión.</a:t>
                      </a:r>
                      <a:endParaRPr lang="es-ES" sz="1700" dirty="0">
                        <a:effectLst/>
                      </a:endParaRPr>
                    </a:p>
                  </a:txBody>
                  <a:tcPr marL="68580" marR="68580" marT="0" marB="0"/>
                </a:tc>
                <a:tc>
                  <a:txBody>
                    <a:bodyPr/>
                    <a:lstStyle/>
                    <a:p>
                      <a:pPr>
                        <a:lnSpc>
                          <a:spcPct val="107000"/>
                        </a:lnSpc>
                        <a:spcAft>
                          <a:spcPts val="0"/>
                        </a:spcAft>
                      </a:pPr>
                      <a:r>
                        <a:rPr lang="es-ES" sz="1700" dirty="0" smtClean="0">
                          <a:effectLst/>
                        </a:rPr>
                        <a:t>Mercado. Validación.</a:t>
                      </a:r>
                      <a:endParaRPr lang="es-ES" sz="1700" dirty="0">
                        <a:effectLst/>
                      </a:endParaRPr>
                    </a:p>
                  </a:txBody>
                  <a:tcPr marL="68580" marR="68580" marT="0" marB="0"/>
                </a:tc>
                <a:tc>
                  <a:txBody>
                    <a:bodyPr/>
                    <a:lstStyle/>
                    <a:p>
                      <a:pPr>
                        <a:lnSpc>
                          <a:spcPct val="107000"/>
                        </a:lnSpc>
                        <a:spcAft>
                          <a:spcPts val="0"/>
                        </a:spcAft>
                      </a:pPr>
                      <a:r>
                        <a:rPr lang="es-ES" sz="1700" dirty="0" smtClean="0">
                          <a:effectLst/>
                        </a:rPr>
                        <a:t>Versión completa.</a:t>
                      </a:r>
                      <a:endParaRPr lang="es-ES" sz="1700" dirty="0">
                        <a:effectLst/>
                      </a:endParaRPr>
                    </a:p>
                  </a:txBody>
                  <a:tcPr marL="68580" marR="68580" marT="0" marB="0"/>
                </a:tc>
                <a:extLst>
                  <a:ext uri="{0D108BD9-81ED-4DB2-BD59-A6C34878D82A}">
                    <a16:rowId xmlns:a16="http://schemas.microsoft.com/office/drawing/2014/main" xmlns="" val="2362472101"/>
                  </a:ext>
                </a:extLst>
              </a:tr>
              <a:tr h="2381404">
                <a:tc>
                  <a:txBody>
                    <a:bodyPr/>
                    <a:lstStyle/>
                    <a:p>
                      <a:pPr>
                        <a:lnSpc>
                          <a:spcPct val="107000"/>
                        </a:lnSpc>
                        <a:spcAft>
                          <a:spcPts val="0"/>
                        </a:spcAft>
                      </a:pPr>
                      <a:r>
                        <a:rPr lang="es-ES" sz="1700" dirty="0" smtClean="0">
                          <a:solidFill>
                            <a:srgbClr val="455560"/>
                          </a:solidFill>
                          <a:effectLst/>
                        </a:rPr>
                        <a:t>Salida(s)</a:t>
                      </a:r>
                      <a:endParaRPr lang="es-ES" sz="1700" dirty="0">
                        <a:solidFill>
                          <a:srgbClr val="455560"/>
                        </a:solidFill>
                        <a:effectLst/>
                      </a:endParaRPr>
                    </a:p>
                  </a:txBody>
                  <a:tcPr marL="68580" marR="68580" marT="0" marB="0"/>
                </a:tc>
                <a:tc>
                  <a:txBody>
                    <a:bodyPr/>
                    <a:lstStyle/>
                    <a:p>
                      <a:pPr marL="285750" indent="-285750">
                        <a:lnSpc>
                          <a:spcPct val="107000"/>
                        </a:lnSpc>
                        <a:spcAft>
                          <a:spcPts val="0"/>
                        </a:spcAft>
                        <a:buFont typeface="Arial" panose="020B0604020202020204" pitchFamily="34" charset="0"/>
                        <a:buChar char="•"/>
                      </a:pPr>
                      <a:r>
                        <a:rPr lang="es-ES" sz="1800" i="1" dirty="0" smtClean="0">
                          <a:solidFill>
                            <a:srgbClr val="0070C0"/>
                          </a:solidFill>
                          <a:effectLst/>
                        </a:rPr>
                        <a:t>Fundación</a:t>
                      </a:r>
                      <a:r>
                        <a:rPr lang="es-ES" sz="1800" i="1" baseline="0" dirty="0" smtClean="0">
                          <a:solidFill>
                            <a:srgbClr val="0070C0"/>
                          </a:solidFill>
                          <a:effectLst/>
                        </a:rPr>
                        <a:t> técnica/negocio</a:t>
                      </a:r>
                      <a:r>
                        <a:rPr lang="es-ES" sz="1800" dirty="0" smtClean="0">
                          <a:solidFill>
                            <a:srgbClr val="455560"/>
                          </a:solidFill>
                          <a:effectLst/>
                        </a:rPr>
                        <a:t>.</a:t>
                      </a:r>
                      <a:endParaRPr lang="es-ES" sz="1800" dirty="0">
                        <a:solidFill>
                          <a:srgbClr val="455560"/>
                        </a:solidFill>
                        <a:effectLst/>
                      </a:endParaRPr>
                    </a:p>
                    <a:p>
                      <a:pPr marL="285750" indent="-285750">
                        <a:lnSpc>
                          <a:spcPct val="107000"/>
                        </a:lnSpc>
                        <a:spcAft>
                          <a:spcPts val="0"/>
                        </a:spcAft>
                        <a:buFont typeface="Arial" panose="020B0604020202020204" pitchFamily="34" charset="0"/>
                        <a:buChar char="•"/>
                      </a:pPr>
                      <a:r>
                        <a:rPr lang="es-ES" sz="1800" i="1" dirty="0" smtClean="0">
                          <a:solidFill>
                            <a:srgbClr val="0070C0"/>
                          </a:solidFill>
                          <a:effectLst/>
                        </a:rPr>
                        <a:t>Experiencia </a:t>
                      </a:r>
                      <a:r>
                        <a:rPr lang="es-ES" sz="1800" i="1" dirty="0">
                          <a:solidFill>
                            <a:srgbClr val="0070C0"/>
                          </a:solidFill>
                          <a:effectLst/>
                        </a:rPr>
                        <a:t>del </a:t>
                      </a:r>
                      <a:r>
                        <a:rPr lang="es-ES" sz="1800" i="1" dirty="0" smtClean="0">
                          <a:solidFill>
                            <a:srgbClr val="0070C0"/>
                          </a:solidFill>
                          <a:effectLst/>
                        </a:rPr>
                        <a:t>usuario</a:t>
                      </a:r>
                      <a:r>
                        <a:rPr lang="es-ES" sz="1800" dirty="0" smtClean="0">
                          <a:solidFill>
                            <a:srgbClr val="455560"/>
                          </a:solidFill>
                          <a:effectLst/>
                        </a:rPr>
                        <a:t>.</a:t>
                      </a:r>
                      <a:endParaRPr lang="es-ES" sz="1800" dirty="0">
                        <a:solidFill>
                          <a:srgbClr val="455560"/>
                        </a:solidFill>
                        <a:effectLst/>
                      </a:endParaRPr>
                    </a:p>
                    <a:p>
                      <a:pPr marL="285750" indent="-285750">
                        <a:lnSpc>
                          <a:spcPct val="107000"/>
                        </a:lnSpc>
                        <a:spcAft>
                          <a:spcPts val="0"/>
                        </a:spcAft>
                        <a:buFont typeface="Arial" panose="020B0604020202020204" pitchFamily="34" charset="0"/>
                        <a:buChar char="•"/>
                      </a:pPr>
                      <a:r>
                        <a:rPr lang="es-ES" sz="1800" i="1" dirty="0">
                          <a:solidFill>
                            <a:srgbClr val="0070C0"/>
                          </a:solidFill>
                          <a:effectLst/>
                        </a:rPr>
                        <a:t>Priorización</a:t>
                      </a:r>
                      <a:r>
                        <a:rPr lang="es-ES" sz="1800" dirty="0">
                          <a:solidFill>
                            <a:srgbClr val="455560"/>
                          </a:solidFill>
                          <a:effectLst/>
                        </a:rPr>
                        <a:t> de </a:t>
                      </a:r>
                      <a:r>
                        <a:rPr lang="es-ES" sz="1800" dirty="0" smtClean="0">
                          <a:solidFill>
                            <a:srgbClr val="455560"/>
                          </a:solidFill>
                          <a:effectLst/>
                        </a:rPr>
                        <a:t>funciones.</a:t>
                      </a:r>
                      <a:endParaRPr lang="es-ES" sz="1800" dirty="0">
                        <a:solidFill>
                          <a:srgbClr val="455560"/>
                        </a:solidFill>
                        <a:effectLst/>
                      </a:endParaRPr>
                    </a:p>
                    <a:p>
                      <a:pPr marL="285750" indent="-285750">
                        <a:lnSpc>
                          <a:spcPct val="107000"/>
                        </a:lnSpc>
                        <a:spcAft>
                          <a:spcPts val="0"/>
                        </a:spcAft>
                        <a:buFont typeface="Arial" panose="020B0604020202020204" pitchFamily="34" charset="0"/>
                        <a:buChar char="•"/>
                      </a:pPr>
                      <a:r>
                        <a:rPr lang="es-ES" sz="1800" dirty="0">
                          <a:solidFill>
                            <a:srgbClr val="455560"/>
                          </a:solidFill>
                          <a:effectLst/>
                        </a:rPr>
                        <a:t>Estructura del </a:t>
                      </a:r>
                      <a:r>
                        <a:rPr lang="es-ES" sz="1800" dirty="0" smtClean="0">
                          <a:solidFill>
                            <a:srgbClr val="455560"/>
                          </a:solidFill>
                          <a:effectLst/>
                        </a:rPr>
                        <a:t>proyecto.</a:t>
                      </a:r>
                    </a:p>
                  </a:txBody>
                  <a:tcPr marL="68580" marR="68580" marT="0" marB="0"/>
                </a:tc>
                <a:tc>
                  <a:txBody>
                    <a:bodyPr/>
                    <a:lstStyle/>
                    <a:p>
                      <a:pPr marL="285750" indent="-285750">
                        <a:lnSpc>
                          <a:spcPct val="107000"/>
                        </a:lnSpc>
                        <a:spcAft>
                          <a:spcPts val="0"/>
                        </a:spcAft>
                        <a:buFont typeface="Arial" panose="020B0604020202020204" pitchFamily="34" charset="0"/>
                        <a:buChar char="•"/>
                      </a:pPr>
                      <a:r>
                        <a:rPr lang="es-ES" sz="1800" i="1" dirty="0" smtClean="0">
                          <a:solidFill>
                            <a:srgbClr val="0070C0"/>
                          </a:solidFill>
                          <a:effectLst/>
                        </a:rPr>
                        <a:t>MVP</a:t>
                      </a:r>
                      <a:r>
                        <a:rPr lang="es-ES" sz="1800" dirty="0" smtClean="0">
                          <a:solidFill>
                            <a:srgbClr val="455560"/>
                          </a:solidFill>
                          <a:effectLst/>
                        </a:rPr>
                        <a:t>.</a:t>
                      </a:r>
                      <a:endParaRPr lang="es-ES" sz="1800" dirty="0">
                        <a:solidFill>
                          <a:srgbClr val="455560"/>
                        </a:solidFill>
                        <a:effectLst/>
                      </a:endParaRPr>
                    </a:p>
                    <a:p>
                      <a:pPr marL="285750" indent="-285750">
                        <a:lnSpc>
                          <a:spcPct val="107000"/>
                        </a:lnSpc>
                        <a:spcAft>
                          <a:spcPts val="0"/>
                        </a:spcAft>
                        <a:buFont typeface="Arial" panose="020B0604020202020204" pitchFamily="34" charset="0"/>
                        <a:buChar char="•"/>
                      </a:pPr>
                      <a:r>
                        <a:rPr lang="es-ES" sz="1800" i="1" dirty="0" smtClean="0">
                          <a:solidFill>
                            <a:srgbClr val="0070C0"/>
                          </a:solidFill>
                          <a:effectLst/>
                        </a:rPr>
                        <a:t>Funciones básicas </a:t>
                      </a:r>
                      <a:r>
                        <a:rPr lang="es-ES" sz="1800" dirty="0">
                          <a:solidFill>
                            <a:srgbClr val="455560"/>
                          </a:solidFill>
                          <a:effectLst/>
                        </a:rPr>
                        <a:t>y </a:t>
                      </a:r>
                      <a:r>
                        <a:rPr lang="es-ES" sz="1800" i="1" dirty="0">
                          <a:solidFill>
                            <a:srgbClr val="0070C0"/>
                          </a:solidFill>
                          <a:effectLst/>
                        </a:rPr>
                        <a:t>validación de </a:t>
                      </a:r>
                      <a:r>
                        <a:rPr lang="es-ES" sz="1800" i="1" dirty="0" smtClean="0">
                          <a:solidFill>
                            <a:srgbClr val="0070C0"/>
                          </a:solidFill>
                          <a:effectLst/>
                        </a:rPr>
                        <a:t> UX</a:t>
                      </a:r>
                      <a:r>
                        <a:rPr lang="es-ES" sz="1800" dirty="0" smtClean="0">
                          <a:solidFill>
                            <a:srgbClr val="455560"/>
                          </a:solidFill>
                          <a:effectLst/>
                        </a:rPr>
                        <a:t>.</a:t>
                      </a:r>
                      <a:endParaRPr lang="es-ES" sz="1800" dirty="0">
                        <a:solidFill>
                          <a:srgbClr val="455560"/>
                        </a:solidFill>
                        <a:effectLst/>
                      </a:endParaRPr>
                    </a:p>
                    <a:p>
                      <a:pPr marL="285750" indent="-285750">
                        <a:lnSpc>
                          <a:spcPct val="107000"/>
                        </a:lnSpc>
                        <a:spcAft>
                          <a:spcPts val="0"/>
                        </a:spcAft>
                        <a:buFont typeface="Arial" panose="020B0604020202020204" pitchFamily="34" charset="0"/>
                        <a:buChar char="•"/>
                      </a:pPr>
                      <a:r>
                        <a:rPr lang="es-ES" sz="1800" i="1" dirty="0" smtClean="0">
                          <a:solidFill>
                            <a:srgbClr val="0070C0"/>
                          </a:solidFill>
                          <a:effectLst/>
                        </a:rPr>
                        <a:t>Supuestos validados</a:t>
                      </a:r>
                      <a:r>
                        <a:rPr lang="es-ES" sz="1800" dirty="0" smtClean="0">
                          <a:solidFill>
                            <a:srgbClr val="455560"/>
                          </a:solidFill>
                          <a:effectLst/>
                        </a:rPr>
                        <a:t>.</a:t>
                      </a:r>
                      <a:endParaRPr lang="es-ES" sz="1800" dirty="0">
                        <a:solidFill>
                          <a:srgbClr val="4555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285750" indent="-285750">
                        <a:lnSpc>
                          <a:spcPct val="107000"/>
                        </a:lnSpc>
                        <a:spcAft>
                          <a:spcPts val="0"/>
                        </a:spcAft>
                        <a:buFont typeface="Arial" panose="020B0604020202020204" pitchFamily="34" charset="0"/>
                        <a:buChar char="•"/>
                      </a:pPr>
                      <a:r>
                        <a:rPr lang="es-ES" sz="1800" i="1" dirty="0" smtClean="0">
                          <a:solidFill>
                            <a:srgbClr val="0070C0"/>
                          </a:solidFill>
                          <a:effectLst/>
                        </a:rPr>
                        <a:t>Retorno primario</a:t>
                      </a:r>
                      <a:r>
                        <a:rPr lang="es-ES" sz="1800" dirty="0" smtClean="0">
                          <a:solidFill>
                            <a:srgbClr val="455560"/>
                          </a:solidFill>
                          <a:effectLst/>
                        </a:rPr>
                        <a:t>.</a:t>
                      </a:r>
                      <a:endParaRPr lang="es-ES" sz="1800" dirty="0">
                        <a:solidFill>
                          <a:srgbClr val="455560"/>
                        </a:solidFill>
                        <a:effectLst/>
                      </a:endParaRPr>
                    </a:p>
                    <a:p>
                      <a:pPr marL="285750" indent="-285750">
                        <a:lnSpc>
                          <a:spcPct val="107000"/>
                        </a:lnSpc>
                        <a:spcAft>
                          <a:spcPts val="0"/>
                        </a:spcAft>
                        <a:buFont typeface="Arial" panose="020B0604020202020204" pitchFamily="34" charset="0"/>
                        <a:buChar char="•"/>
                      </a:pPr>
                      <a:r>
                        <a:rPr lang="es-ES" sz="1800" dirty="0">
                          <a:solidFill>
                            <a:srgbClr val="455560"/>
                          </a:solidFill>
                          <a:effectLst/>
                        </a:rPr>
                        <a:t>Conjunto </a:t>
                      </a:r>
                      <a:r>
                        <a:rPr lang="es-ES" sz="1800" dirty="0" smtClean="0">
                          <a:solidFill>
                            <a:srgbClr val="455560"/>
                          </a:solidFill>
                          <a:effectLst/>
                        </a:rPr>
                        <a:t>de funciones.</a:t>
                      </a:r>
                      <a:endParaRPr lang="es-ES" sz="1800" dirty="0">
                        <a:solidFill>
                          <a:srgbClr val="455560"/>
                        </a:solidFill>
                        <a:effectLst/>
                      </a:endParaRPr>
                    </a:p>
                    <a:p>
                      <a:pPr marL="285750" indent="-285750">
                        <a:lnSpc>
                          <a:spcPct val="107000"/>
                        </a:lnSpc>
                        <a:spcAft>
                          <a:spcPts val="0"/>
                        </a:spcAft>
                        <a:buFont typeface="Arial" panose="020B0604020202020204" pitchFamily="34" charset="0"/>
                        <a:buChar char="•"/>
                      </a:pPr>
                      <a:r>
                        <a:rPr lang="es-ES" sz="1800" i="1" dirty="0">
                          <a:solidFill>
                            <a:srgbClr val="0070C0"/>
                          </a:solidFill>
                          <a:effectLst/>
                        </a:rPr>
                        <a:t>Validación del usuario </a:t>
                      </a:r>
                      <a:r>
                        <a:rPr lang="es-ES" sz="1800" i="1" dirty="0" smtClean="0">
                          <a:solidFill>
                            <a:srgbClr val="0070C0"/>
                          </a:solidFill>
                          <a:effectLst/>
                        </a:rPr>
                        <a:t>final</a:t>
                      </a:r>
                      <a:r>
                        <a:rPr lang="es-ES" sz="1800" dirty="0" smtClean="0">
                          <a:solidFill>
                            <a:srgbClr val="455560"/>
                          </a:solidFill>
                          <a:effectLst/>
                        </a:rPr>
                        <a:t>.</a:t>
                      </a:r>
                      <a:endParaRPr lang="es-ES" sz="1800" dirty="0">
                        <a:solidFill>
                          <a:srgbClr val="455560"/>
                        </a:solidFill>
                        <a:effectLst/>
                      </a:endParaRPr>
                    </a:p>
                  </a:txBody>
                  <a:tcPr marL="68580" marR="68580" marT="0" marB="0"/>
                </a:tc>
                <a:tc>
                  <a:txBody>
                    <a:bodyPr/>
                    <a:lstStyle/>
                    <a:p>
                      <a:pPr marL="285750" indent="-285750">
                        <a:lnSpc>
                          <a:spcPct val="107000"/>
                        </a:lnSpc>
                        <a:spcAft>
                          <a:spcPts val="0"/>
                        </a:spcAft>
                        <a:buFont typeface="Arial" panose="020B0604020202020204" pitchFamily="34" charset="0"/>
                        <a:buChar char="•"/>
                      </a:pPr>
                      <a:r>
                        <a:rPr lang="es-ES" sz="1800" i="1" dirty="0">
                          <a:solidFill>
                            <a:srgbClr val="0070C0"/>
                          </a:solidFill>
                          <a:effectLst/>
                        </a:rPr>
                        <a:t>Mejoras dirigidas por la visión del </a:t>
                      </a:r>
                      <a:r>
                        <a:rPr lang="es-ES" sz="1800" i="1" dirty="0" smtClean="0">
                          <a:solidFill>
                            <a:srgbClr val="0070C0"/>
                          </a:solidFill>
                          <a:effectLst/>
                        </a:rPr>
                        <a:t>usuario</a:t>
                      </a:r>
                      <a:r>
                        <a:rPr lang="es-ES" sz="1800" dirty="0" smtClean="0">
                          <a:solidFill>
                            <a:srgbClr val="455560"/>
                          </a:solidFill>
                          <a:effectLst/>
                        </a:rPr>
                        <a:t>.</a:t>
                      </a:r>
                      <a:endParaRPr lang="es-ES" sz="1800" dirty="0">
                        <a:solidFill>
                          <a:srgbClr val="455560"/>
                        </a:solidFill>
                        <a:effectLst/>
                      </a:endParaRPr>
                    </a:p>
                    <a:p>
                      <a:pPr marL="285750" indent="-285750">
                        <a:lnSpc>
                          <a:spcPct val="107000"/>
                        </a:lnSpc>
                        <a:spcAft>
                          <a:spcPts val="0"/>
                        </a:spcAft>
                        <a:buFont typeface="Arial" panose="020B0604020202020204" pitchFamily="34" charset="0"/>
                        <a:buChar char="•"/>
                      </a:pPr>
                      <a:r>
                        <a:rPr lang="es-ES" sz="1800" dirty="0" smtClean="0">
                          <a:solidFill>
                            <a:srgbClr val="455560"/>
                          </a:solidFill>
                          <a:effectLst/>
                        </a:rPr>
                        <a:t>Adopción continua.</a:t>
                      </a:r>
                    </a:p>
                  </a:txBody>
                  <a:tcPr marL="68580" marR="68580" marT="0" marB="0"/>
                </a:tc>
                <a:extLst>
                  <a:ext uri="{0D108BD9-81ED-4DB2-BD59-A6C34878D82A}">
                    <a16:rowId xmlns:a16="http://schemas.microsoft.com/office/drawing/2014/main" xmlns="" val="1252134446"/>
                  </a:ext>
                </a:extLst>
              </a:tr>
            </a:tbl>
          </a:graphicData>
        </a:graphic>
      </p:graphicFrame>
      <p:sp>
        <p:nvSpPr>
          <p:cNvPr id="7" name="Llamada rectangular 6"/>
          <p:cNvSpPr/>
          <p:nvPr/>
        </p:nvSpPr>
        <p:spPr bwMode="auto">
          <a:xfrm>
            <a:off x="1104900" y="5805264"/>
            <a:ext cx="5184144" cy="381371"/>
          </a:xfrm>
          <a:prstGeom prst="wedgeRectCallout">
            <a:avLst/>
          </a:prstGeom>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eaLnBrk="0" hangingPunct="0"/>
            <a:r>
              <a:rPr lang="es-ES" sz="2000" dirty="0" smtClean="0">
                <a:solidFill>
                  <a:schemeClr val="bg1"/>
                </a:solidFill>
              </a:rPr>
              <a:t>Desarrollo de Producto vs </a:t>
            </a:r>
            <a:r>
              <a:rPr lang="es-ES" sz="2000" i="1" dirty="0" smtClean="0">
                <a:solidFill>
                  <a:srgbClr val="FFFF00"/>
                </a:solidFill>
              </a:rPr>
              <a:t>Gestión del Producto</a:t>
            </a:r>
            <a:endParaRPr lang="es-ES" sz="2000" i="1" dirty="0">
              <a:solidFill>
                <a:srgbClr val="FFFF00"/>
              </a:solidFill>
            </a:endParaRPr>
          </a:p>
        </p:txBody>
      </p:sp>
    </p:spTree>
    <p:extLst>
      <p:ext uri="{BB962C8B-B14F-4D97-AF65-F5344CB8AC3E}">
        <p14:creationId xmlns:p14="http://schemas.microsoft.com/office/powerpoint/2010/main" val="14746716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4294967295"/>
          </p:nvPr>
        </p:nvPicPr>
        <p:blipFill>
          <a:blip r:embed="rId3" cstate="print">
            <a:extLst>
              <a:ext uri="{28A0092B-C50C-407E-A947-70E740481C1C}">
                <a14:useLocalDpi xmlns:a14="http://schemas.microsoft.com/office/drawing/2010/main" val="0"/>
              </a:ext>
            </a:extLst>
          </a:blip>
          <a:stretch>
            <a:fillRect/>
          </a:stretch>
        </p:blipFill>
        <p:spPr>
          <a:xfrm>
            <a:off x="0" y="0"/>
            <a:ext cx="9144000" cy="6309320"/>
          </a:xfrm>
          <a:prstGeom prst="rect">
            <a:avLst/>
          </a:prstGeom>
        </p:spPr>
      </p:pic>
      <p:sp>
        <p:nvSpPr>
          <p:cNvPr id="3" name="Marcador de fecha 2"/>
          <p:cNvSpPr>
            <a:spLocks noGrp="1"/>
          </p:cNvSpPr>
          <p:nvPr>
            <p:ph type="dt" sz="quarter" idx="2"/>
          </p:nvPr>
        </p:nvSpPr>
        <p:spPr>
          <a:xfrm>
            <a:off x="0" y="6453336"/>
            <a:ext cx="2209800" cy="228600"/>
          </a:xfrm>
          <a:prstGeom prst="rect">
            <a:avLst/>
          </a:prstGeom>
        </p:spPr>
        <p:txBody>
          <a:bodyPr/>
          <a:lstStyle/>
          <a:p>
            <a:pPr>
              <a:defRPr/>
            </a:pPr>
            <a:fld id="{3C3707B9-6A8A-420A-A2B6-632AF84652BF}" type="datetime10">
              <a:rPr lang="es-ES" smtClean="0"/>
              <a:pPr>
                <a:defRPr/>
              </a:pPr>
              <a:t>12:29</a:t>
            </a:fld>
            <a:endParaRPr lang="en-US" dirty="0"/>
          </a:p>
        </p:txBody>
      </p:sp>
      <p:pic>
        <p:nvPicPr>
          <p:cNvPr id="6" name="Imagen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94801" y="476673"/>
            <a:ext cx="1589306" cy="1008112"/>
          </a:xfrm>
          <a:prstGeom prst="rect">
            <a:avLst/>
          </a:prstGeom>
        </p:spPr>
      </p:pic>
    </p:spTree>
    <p:extLst>
      <p:ext uri="{BB962C8B-B14F-4D97-AF65-F5344CB8AC3E}">
        <p14:creationId xmlns:p14="http://schemas.microsoft.com/office/powerpoint/2010/main" val="279401179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n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508104" y="3933056"/>
            <a:ext cx="2950096" cy="1733990"/>
          </a:xfrm>
          <a:prstGeom prst="rect">
            <a:avLst/>
          </a:prstGeom>
        </p:spPr>
      </p:pic>
      <p:graphicFrame>
        <p:nvGraphicFramePr>
          <p:cNvPr id="5" name="Marcador de contenido 3"/>
          <p:cNvGraphicFramePr>
            <a:graphicFrameLocks/>
          </p:cNvGraphicFramePr>
          <p:nvPr>
            <p:extLst>
              <p:ext uri="{D42A27DB-BD31-4B8C-83A1-F6EECF244321}">
                <p14:modId xmlns:p14="http://schemas.microsoft.com/office/powerpoint/2010/main" val="1369347414"/>
              </p:ext>
            </p:extLst>
          </p:nvPr>
        </p:nvGraphicFramePr>
        <p:xfrm>
          <a:off x="685800" y="620688"/>
          <a:ext cx="7772400" cy="473846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2" name="Título 1"/>
          <p:cNvSpPr>
            <a:spLocks noGrp="1"/>
          </p:cNvSpPr>
          <p:nvPr>
            <p:ph type="title" idx="4294967295"/>
          </p:nvPr>
        </p:nvSpPr>
        <p:spPr>
          <a:xfrm>
            <a:off x="684000" y="900000"/>
            <a:ext cx="7772400" cy="539080"/>
          </a:xfrm>
          <a:prstGeom prst="rect">
            <a:avLst/>
          </a:prstGeom>
        </p:spPr>
        <p:txBody>
          <a:bodyPr/>
          <a:lstStyle/>
          <a:p>
            <a:pPr algn="l"/>
            <a:r>
              <a:rPr lang="es-ES" sz="3600" dirty="0" smtClean="0"/>
              <a:t>Desarrollo de Clientes</a:t>
            </a:r>
            <a:endParaRPr lang="es-ES" sz="3600" dirty="0"/>
          </a:p>
        </p:txBody>
      </p:sp>
      <p:sp>
        <p:nvSpPr>
          <p:cNvPr id="3" name="Marcador de fecha 2"/>
          <p:cNvSpPr>
            <a:spLocks noGrp="1"/>
          </p:cNvSpPr>
          <p:nvPr>
            <p:ph type="dt" sz="quarter" idx="2"/>
          </p:nvPr>
        </p:nvSpPr>
        <p:spPr>
          <a:xfrm>
            <a:off x="0" y="6453336"/>
            <a:ext cx="2209800" cy="228600"/>
          </a:xfrm>
          <a:prstGeom prst="rect">
            <a:avLst/>
          </a:prstGeom>
        </p:spPr>
        <p:txBody>
          <a:bodyPr/>
          <a:lstStyle/>
          <a:p>
            <a:pPr>
              <a:defRPr/>
            </a:pPr>
            <a:fld id="{D0EA8F31-0C88-4254-A9D3-926C96BEE78F}" type="datetime10">
              <a:rPr lang="es-ES" smtClean="0"/>
              <a:pPr>
                <a:defRPr/>
              </a:pPr>
              <a:t>12:29</a:t>
            </a:fld>
            <a:endParaRPr lang="en-US" dirty="0"/>
          </a:p>
        </p:txBody>
      </p:sp>
      <p:sp>
        <p:nvSpPr>
          <p:cNvPr id="4" name="Flecha curvada hacia abajo 3"/>
          <p:cNvSpPr/>
          <p:nvPr/>
        </p:nvSpPr>
        <p:spPr bwMode="auto">
          <a:xfrm rot="20430487" flipH="1">
            <a:off x="1236848" y="1688482"/>
            <a:ext cx="2209800" cy="731520"/>
          </a:xfrm>
          <a:prstGeom prst="curvedDownArrow">
            <a:avLst/>
          </a:prstGeom>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dirty="0" smtClean="0">
              <a:ln>
                <a:noFill/>
              </a:ln>
              <a:solidFill>
                <a:schemeClr val="tx1"/>
              </a:solidFill>
              <a:effectLst/>
              <a:latin typeface="Times" charset="0"/>
            </a:endParaRPr>
          </a:p>
        </p:txBody>
      </p:sp>
      <p:sp>
        <p:nvSpPr>
          <p:cNvPr id="6" name="CuadroTexto 5"/>
          <p:cNvSpPr txBox="1"/>
          <p:nvPr/>
        </p:nvSpPr>
        <p:spPr>
          <a:xfrm>
            <a:off x="1837692" y="1988840"/>
            <a:ext cx="1008112" cy="369332"/>
          </a:xfrm>
          <a:prstGeom prst="rect">
            <a:avLst/>
          </a:prstGeom>
          <a:noFill/>
        </p:spPr>
        <p:txBody>
          <a:bodyPr wrap="square" rtlCol="0">
            <a:spAutoFit/>
          </a:bodyPr>
          <a:lstStyle/>
          <a:p>
            <a:r>
              <a:rPr lang="es-ES" b="1" i="1" dirty="0" smtClean="0">
                <a:solidFill>
                  <a:srgbClr val="0070C0"/>
                </a:solidFill>
              </a:rPr>
              <a:t>Pivotear</a:t>
            </a:r>
            <a:endParaRPr lang="es-ES" sz="1400" b="1" i="1" dirty="0">
              <a:solidFill>
                <a:srgbClr val="0070C0"/>
              </a:solidFill>
            </a:endParaRPr>
          </a:p>
        </p:txBody>
      </p:sp>
      <p:sp>
        <p:nvSpPr>
          <p:cNvPr id="9" name="Llamada rectangular 8"/>
          <p:cNvSpPr/>
          <p:nvPr/>
        </p:nvSpPr>
        <p:spPr bwMode="auto">
          <a:xfrm>
            <a:off x="684000" y="5279877"/>
            <a:ext cx="4680088" cy="381371"/>
          </a:xfrm>
          <a:prstGeom prst="wedgeRectCallout">
            <a:avLst/>
          </a:prstGeom>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eaLnBrk="0" hangingPunct="0"/>
            <a:r>
              <a:rPr lang="es-ES" sz="2000" dirty="0" smtClean="0">
                <a:solidFill>
                  <a:schemeClr val="bg1"/>
                </a:solidFill>
              </a:rPr>
              <a:t>Responsabilidad </a:t>
            </a:r>
            <a:r>
              <a:rPr lang="es-ES" sz="2000" i="1" dirty="0" smtClean="0">
                <a:solidFill>
                  <a:srgbClr val="FFFF00"/>
                </a:solidFill>
              </a:rPr>
              <a:t>compartida y continua</a:t>
            </a:r>
            <a:r>
              <a:rPr lang="es-ES" sz="2000" dirty="0" smtClean="0">
                <a:solidFill>
                  <a:schemeClr val="bg1"/>
                </a:solidFill>
              </a:rPr>
              <a:t>.</a:t>
            </a:r>
            <a:endParaRPr lang="es-ES" sz="2000" i="1" dirty="0">
              <a:solidFill>
                <a:srgbClr val="FFFF00"/>
              </a:solidFill>
            </a:endParaRPr>
          </a:p>
        </p:txBody>
      </p:sp>
    </p:spTree>
    <p:extLst>
      <p:ext uri="{BB962C8B-B14F-4D97-AF65-F5344CB8AC3E}">
        <p14:creationId xmlns:p14="http://schemas.microsoft.com/office/powerpoint/2010/main" val="171854322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idx="4294967295"/>
          </p:nvPr>
        </p:nvSpPr>
        <p:spPr>
          <a:xfrm>
            <a:off x="684000" y="900000"/>
            <a:ext cx="7772400" cy="539080"/>
          </a:xfrm>
          <a:prstGeom prst="rect">
            <a:avLst/>
          </a:prstGeom>
        </p:spPr>
        <p:txBody>
          <a:bodyPr/>
          <a:lstStyle/>
          <a:p>
            <a:pPr algn="l"/>
            <a:r>
              <a:rPr lang="es-ES" sz="3600" dirty="0"/>
              <a:t>Procesos estables y estandarizados</a:t>
            </a:r>
          </a:p>
        </p:txBody>
      </p:sp>
      <p:sp>
        <p:nvSpPr>
          <p:cNvPr id="3" name="Marcador de contenido 2"/>
          <p:cNvSpPr>
            <a:spLocks noGrp="1"/>
          </p:cNvSpPr>
          <p:nvPr>
            <p:ph idx="4294967295"/>
          </p:nvPr>
        </p:nvSpPr>
        <p:spPr>
          <a:xfrm>
            <a:off x="684000" y="1524000"/>
            <a:ext cx="7772400" cy="4267200"/>
          </a:xfrm>
          <a:prstGeom prst="rect">
            <a:avLst/>
          </a:prstGeom>
        </p:spPr>
        <p:txBody>
          <a:bodyPr/>
          <a:lstStyle/>
          <a:p>
            <a:r>
              <a:rPr lang="es-ES" sz="2400" dirty="0"/>
              <a:t>Los marcos basados en mejores prácticas </a:t>
            </a:r>
            <a:r>
              <a:rPr lang="es-ES" sz="2400" i="1" dirty="0">
                <a:solidFill>
                  <a:srgbClr val="0070C0"/>
                </a:solidFill>
              </a:rPr>
              <a:t>ofrecen desde distintas perspectivas una solución combinable para la gestionar con éxito la complejidad y la incertidumbre </a:t>
            </a:r>
            <a:r>
              <a:rPr lang="es-ES" sz="2400" dirty="0"/>
              <a:t>en los requisitos de los proyectos de desarrollo Software: proveen disciplina y estabilidad en los procesos.</a:t>
            </a:r>
          </a:p>
          <a:p>
            <a:r>
              <a:rPr lang="es-ES" sz="2400" dirty="0"/>
              <a:t>El conocimiento es mayormente acumulativo y se requiere de su contextualización para crear 			      una </a:t>
            </a:r>
            <a:r>
              <a:rPr lang="es-ES" sz="2400" i="1" dirty="0">
                <a:solidFill>
                  <a:srgbClr val="0070C0"/>
                </a:solidFill>
              </a:rPr>
              <a:t>síntesis </a:t>
            </a:r>
            <a:r>
              <a:rPr lang="es-ES" sz="2400" i="1" dirty="0" smtClean="0">
                <a:solidFill>
                  <a:srgbClr val="0070C0"/>
                </a:solidFill>
              </a:rPr>
              <a:t>de </a:t>
            </a:r>
            <a:r>
              <a:rPr lang="es-ES" sz="2400" i="1" dirty="0">
                <a:solidFill>
                  <a:srgbClr val="0070C0"/>
                </a:solidFill>
              </a:rPr>
              <a:t>la metodología 		                adecuada</a:t>
            </a:r>
            <a:r>
              <a:rPr lang="es-ES" sz="2400" dirty="0"/>
              <a:t>.</a:t>
            </a:r>
          </a:p>
        </p:txBody>
      </p:sp>
      <p:sp>
        <p:nvSpPr>
          <p:cNvPr id="5" name="Marcador de fecha 4"/>
          <p:cNvSpPr>
            <a:spLocks noGrp="1"/>
          </p:cNvSpPr>
          <p:nvPr>
            <p:ph type="dt" sz="quarter" idx="2"/>
          </p:nvPr>
        </p:nvSpPr>
        <p:spPr>
          <a:xfrm>
            <a:off x="0" y="6453336"/>
            <a:ext cx="2209800" cy="228600"/>
          </a:xfrm>
          <a:prstGeom prst="rect">
            <a:avLst/>
          </a:prstGeom>
        </p:spPr>
        <p:txBody>
          <a:bodyPr/>
          <a:lstStyle/>
          <a:p>
            <a:pPr>
              <a:defRPr/>
            </a:pPr>
            <a:fld id="{AE24BD53-64A1-4627-A340-236A3C27722E}" type="datetime10">
              <a:rPr lang="es-ES" smtClean="0"/>
              <a:pPr>
                <a:defRPr/>
              </a:pPr>
              <a:t>12:29</a:t>
            </a:fld>
            <a:endParaRPr lang="en-US" dirty="0"/>
          </a:p>
        </p:txBody>
      </p:sp>
      <p:pic>
        <p:nvPicPr>
          <p:cNvPr id="4" name="Imagen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506041" y="3933056"/>
            <a:ext cx="2952159" cy="1765944"/>
          </a:xfrm>
          <a:prstGeom prst="rect">
            <a:avLst/>
          </a:prstGeom>
        </p:spPr>
      </p:pic>
      <p:sp>
        <p:nvSpPr>
          <p:cNvPr id="6" name="Llamada rectangular 5"/>
          <p:cNvSpPr/>
          <p:nvPr/>
        </p:nvSpPr>
        <p:spPr bwMode="auto">
          <a:xfrm>
            <a:off x="1115616" y="4941168"/>
            <a:ext cx="4248472" cy="757833"/>
          </a:xfrm>
          <a:prstGeom prst="wedgeRectCallout">
            <a:avLst/>
          </a:prstGeom>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eaLnBrk="0" hangingPunct="0"/>
            <a:r>
              <a:rPr lang="es-ES" sz="2000" dirty="0" smtClean="0">
                <a:solidFill>
                  <a:srgbClr val="FFFF00"/>
                </a:solidFill>
              </a:rPr>
              <a:t>Re-uso de </a:t>
            </a:r>
            <a:r>
              <a:rPr lang="es-ES" sz="2000" dirty="0">
                <a:solidFill>
                  <a:srgbClr val="FFFF00"/>
                </a:solidFill>
              </a:rPr>
              <a:t>modelos de procesos </a:t>
            </a:r>
            <a:r>
              <a:rPr lang="es-ES" sz="2000" dirty="0" smtClean="0">
                <a:solidFill>
                  <a:srgbClr val="FFFF00"/>
                </a:solidFill>
              </a:rPr>
              <a:t>maduros ► aplicando lo necesario.</a:t>
            </a:r>
            <a:endParaRPr lang="es-ES" sz="2000" dirty="0"/>
          </a:p>
        </p:txBody>
      </p:sp>
    </p:spTree>
    <p:extLst>
      <p:ext uri="{BB962C8B-B14F-4D97-AF65-F5344CB8AC3E}">
        <p14:creationId xmlns:p14="http://schemas.microsoft.com/office/powerpoint/2010/main" val="416238533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508104" y="4050763"/>
            <a:ext cx="3558704" cy="2258557"/>
          </a:xfrm>
          <a:prstGeom prst="rect">
            <a:avLst/>
          </a:prstGeom>
        </p:spPr>
      </p:pic>
      <p:sp>
        <p:nvSpPr>
          <p:cNvPr id="3" name="AutoShape 2" descr="http://www.mercadeoestrategia.com/wp-content/uploads/2012/10/ciclo-de-vida-del-cliente-online2.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dirty="0"/>
          </a:p>
        </p:txBody>
      </p:sp>
      <p:pic>
        <p:nvPicPr>
          <p:cNvPr id="4" name="Marcador de contenido 3"/>
          <p:cNvPicPr>
            <a:picLocks noGrp="1" noChangeAspect="1"/>
          </p:cNvPicPr>
          <p:nvPr>
            <p:ph idx="4294967295"/>
          </p:nvPr>
        </p:nvPicPr>
        <p:blipFill>
          <a:blip r:embed="rId4" cstate="print">
            <a:extLst>
              <a:ext uri="{28A0092B-C50C-407E-A947-70E740481C1C}">
                <a14:useLocalDpi xmlns:a14="http://schemas.microsoft.com/office/drawing/2010/main" val="0"/>
              </a:ext>
            </a:extLst>
          </a:blip>
          <a:stretch>
            <a:fillRect/>
          </a:stretch>
        </p:blipFill>
        <p:spPr>
          <a:xfrm>
            <a:off x="5614988" y="-3175"/>
            <a:ext cx="3529012" cy="2854325"/>
          </a:xfrm>
          <a:prstGeom prst="rect">
            <a:avLst/>
          </a:prstGeom>
        </p:spPr>
      </p:pic>
      <p:sp>
        <p:nvSpPr>
          <p:cNvPr id="2" name="Marcador de fecha 1"/>
          <p:cNvSpPr>
            <a:spLocks noGrp="1"/>
          </p:cNvSpPr>
          <p:nvPr>
            <p:ph type="dt" sz="quarter" idx="2"/>
          </p:nvPr>
        </p:nvSpPr>
        <p:spPr>
          <a:xfrm>
            <a:off x="0" y="6453336"/>
            <a:ext cx="2209800" cy="228600"/>
          </a:xfrm>
          <a:prstGeom prst="rect">
            <a:avLst/>
          </a:prstGeom>
        </p:spPr>
        <p:txBody>
          <a:bodyPr/>
          <a:lstStyle/>
          <a:p>
            <a:pPr>
              <a:defRPr/>
            </a:pPr>
            <a:fld id="{E3831B7A-18D1-4AF3-86EC-107FFDBD2E0A}" type="datetime10">
              <a:rPr lang="es-ES" smtClean="0"/>
              <a:pPr>
                <a:defRPr/>
              </a:pPr>
              <a:t>12:29</a:t>
            </a:fld>
            <a:endParaRPr lang="en-US" dirty="0"/>
          </a:p>
        </p:txBody>
      </p:sp>
      <p:pic>
        <p:nvPicPr>
          <p:cNvPr id="6" name="Imagen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754" y="1408062"/>
            <a:ext cx="3995937" cy="4397202"/>
          </a:xfrm>
          <a:prstGeom prst="rect">
            <a:avLst/>
          </a:prstGeom>
        </p:spPr>
      </p:pic>
      <p:pic>
        <p:nvPicPr>
          <p:cNvPr id="8" name="Imagen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923928" y="1893789"/>
            <a:ext cx="2304257" cy="2039267"/>
          </a:xfrm>
          <a:prstGeom prst="rect">
            <a:avLst/>
          </a:prstGeom>
        </p:spPr>
      </p:pic>
      <p:sp>
        <p:nvSpPr>
          <p:cNvPr id="10" name="Flecha izquierda 9"/>
          <p:cNvSpPr/>
          <p:nvPr/>
        </p:nvSpPr>
        <p:spPr bwMode="auto">
          <a:xfrm>
            <a:off x="5108681" y="1184024"/>
            <a:ext cx="3855807" cy="732808"/>
          </a:xfrm>
          <a:prstGeom prst="leftArrow">
            <a:avLst/>
          </a:prstGeom>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s-ES" b="0" u="none" strike="noStrike" cap="none" normalizeH="0" baseline="0" dirty="0" smtClean="0">
                <a:ln>
                  <a:noFill/>
                </a:ln>
                <a:solidFill>
                  <a:schemeClr val="bg1"/>
                </a:solidFill>
                <a:effectLst/>
                <a:latin typeface="Arial (Cuerpo)"/>
              </a:rPr>
              <a:t>Ciclo de Proyecto</a:t>
            </a:r>
          </a:p>
        </p:txBody>
      </p:sp>
      <p:sp>
        <p:nvSpPr>
          <p:cNvPr id="11" name="Flecha izquierda 10"/>
          <p:cNvSpPr/>
          <p:nvPr/>
        </p:nvSpPr>
        <p:spPr bwMode="auto">
          <a:xfrm>
            <a:off x="5076056" y="5362724"/>
            <a:ext cx="3855807" cy="732808"/>
          </a:xfrm>
          <a:prstGeom prst="leftArrow">
            <a:avLst/>
          </a:prstGeom>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s-ES" b="0" u="none" strike="noStrike" cap="none" normalizeH="0" baseline="0" dirty="0" smtClean="0">
                <a:ln>
                  <a:noFill/>
                </a:ln>
                <a:solidFill>
                  <a:schemeClr val="bg1"/>
                </a:solidFill>
                <a:effectLst/>
                <a:latin typeface="Arial (Cuerpo)"/>
              </a:rPr>
              <a:t>Ciclo de Producto</a:t>
            </a:r>
          </a:p>
        </p:txBody>
      </p:sp>
      <p:sp>
        <p:nvSpPr>
          <p:cNvPr id="12" name="Flecha izquierda 11"/>
          <p:cNvSpPr/>
          <p:nvPr/>
        </p:nvSpPr>
        <p:spPr bwMode="auto">
          <a:xfrm>
            <a:off x="3635896" y="2912216"/>
            <a:ext cx="2667398" cy="732808"/>
          </a:xfrm>
          <a:prstGeom prst="leftArrow">
            <a:avLst/>
          </a:prstGeom>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s-ES" b="0" u="none" strike="noStrike" cap="none" normalizeH="0" baseline="0" dirty="0" smtClean="0">
                <a:ln>
                  <a:noFill/>
                </a:ln>
                <a:solidFill>
                  <a:schemeClr val="bg1"/>
                </a:solidFill>
                <a:effectLst/>
                <a:latin typeface="Arial (Cuerpo)"/>
              </a:rPr>
              <a:t>Ciclo de Cliente</a:t>
            </a:r>
          </a:p>
        </p:txBody>
      </p:sp>
      <p:sp>
        <p:nvSpPr>
          <p:cNvPr id="13" name="Flecha izquierda 12"/>
          <p:cNvSpPr/>
          <p:nvPr/>
        </p:nvSpPr>
        <p:spPr bwMode="auto">
          <a:xfrm>
            <a:off x="3635896" y="3645024"/>
            <a:ext cx="3600400" cy="732808"/>
          </a:xfrm>
          <a:prstGeom prst="leftArrow">
            <a:avLst/>
          </a:prstGeom>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s-ES" b="0" u="none" strike="noStrike" cap="none" normalizeH="0" baseline="0" dirty="0" smtClean="0">
                <a:ln>
                  <a:noFill/>
                </a:ln>
                <a:solidFill>
                  <a:schemeClr val="bg1"/>
                </a:solidFill>
                <a:effectLst/>
                <a:latin typeface="Arial (Cuerpo)"/>
              </a:rPr>
              <a:t>Contexto, incertidumbre, riesgo</a:t>
            </a:r>
          </a:p>
        </p:txBody>
      </p:sp>
      <p:pic>
        <p:nvPicPr>
          <p:cNvPr id="7" name="Imagen 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355142" y="3140968"/>
            <a:ext cx="1393321" cy="1053565"/>
          </a:xfrm>
          <a:prstGeom prst="rect">
            <a:avLst/>
          </a:prstGeom>
        </p:spPr>
      </p:pic>
      <p:sp>
        <p:nvSpPr>
          <p:cNvPr id="9" name="CuadroTexto 8"/>
          <p:cNvSpPr txBox="1"/>
          <p:nvPr/>
        </p:nvSpPr>
        <p:spPr>
          <a:xfrm>
            <a:off x="0" y="0"/>
            <a:ext cx="5614988" cy="1184024"/>
          </a:xfrm>
          <a:prstGeom prst="rect">
            <a:avLst/>
          </a:prstGeom>
          <a:solidFill>
            <a:schemeClr val="bg1"/>
          </a:solidFill>
        </p:spPr>
        <p:txBody>
          <a:bodyPr wrap="square" rtlCol="0">
            <a:spAutoFit/>
          </a:bodyPr>
          <a:lstStyle/>
          <a:p>
            <a:endParaRPr lang="es-ES" dirty="0"/>
          </a:p>
        </p:txBody>
      </p:sp>
      <p:sp>
        <p:nvSpPr>
          <p:cNvPr id="15" name="Llamada rectangular 14"/>
          <p:cNvSpPr/>
          <p:nvPr/>
        </p:nvSpPr>
        <p:spPr bwMode="auto">
          <a:xfrm>
            <a:off x="222422" y="253503"/>
            <a:ext cx="4706748" cy="1074984"/>
          </a:xfrm>
          <a:prstGeom prst="wedgeRectCallout">
            <a:avLst/>
          </a:prstGeom>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eaLnBrk="0" hangingPunct="0"/>
            <a:r>
              <a:rPr lang="es-ES" sz="2000" dirty="0" smtClean="0">
                <a:solidFill>
                  <a:srgbClr val="FFFF00"/>
                </a:solidFill>
              </a:rPr>
              <a:t>Evitar sobre simplificación</a:t>
            </a:r>
            <a:r>
              <a:rPr lang="es-ES" sz="2000" dirty="0" smtClean="0">
                <a:solidFill>
                  <a:schemeClr val="bg1"/>
                </a:solidFill>
              </a:rPr>
              <a:t>, considerando la gestión del valor, ciclo de cliente, de producto y soporte operativo.</a:t>
            </a:r>
            <a:endParaRPr lang="es-ES" sz="2000" dirty="0">
              <a:solidFill>
                <a:schemeClr val="bg1"/>
              </a:solidFill>
            </a:endParaRPr>
          </a:p>
        </p:txBody>
      </p:sp>
    </p:spTree>
    <p:extLst>
      <p:ext uri="{BB962C8B-B14F-4D97-AF65-F5344CB8AC3E}">
        <p14:creationId xmlns:p14="http://schemas.microsoft.com/office/powerpoint/2010/main" val="249616597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4294967295"/>
          </p:nvPr>
        </p:nvSpPr>
        <p:spPr>
          <a:xfrm>
            <a:off x="684000" y="1524000"/>
            <a:ext cx="7772400" cy="4267200"/>
          </a:xfrm>
          <a:prstGeom prst="rect">
            <a:avLst/>
          </a:prstGeom>
        </p:spPr>
        <p:txBody>
          <a:bodyPr/>
          <a:lstStyle/>
          <a:p>
            <a:r>
              <a:rPr lang="es-ES" sz="2400" dirty="0"/>
              <a:t>El </a:t>
            </a:r>
            <a:r>
              <a:rPr lang="es-ES" sz="2400" i="1" dirty="0">
                <a:solidFill>
                  <a:srgbClr val="0070C0"/>
                </a:solidFill>
              </a:rPr>
              <a:t>coste de la complejidad es exponencial</a:t>
            </a:r>
            <a:r>
              <a:rPr lang="es-ES" sz="2400" dirty="0"/>
              <a:t>. Debe procurarse </a:t>
            </a:r>
            <a:r>
              <a:rPr lang="es-ES" sz="2400" i="1" dirty="0">
                <a:solidFill>
                  <a:srgbClr val="0070C0"/>
                </a:solidFill>
              </a:rPr>
              <a:t>pequeño, simple y limpio y con soporte informático para automatización</a:t>
            </a:r>
            <a:r>
              <a:rPr lang="es-ES" sz="2400" dirty="0"/>
              <a:t>. Se requiere una visión global:</a:t>
            </a:r>
          </a:p>
        </p:txBody>
      </p:sp>
      <p:sp>
        <p:nvSpPr>
          <p:cNvPr id="5" name="Marcador de fecha 4"/>
          <p:cNvSpPr>
            <a:spLocks noGrp="1"/>
          </p:cNvSpPr>
          <p:nvPr>
            <p:ph type="dt" sz="quarter" idx="2"/>
          </p:nvPr>
        </p:nvSpPr>
        <p:spPr>
          <a:xfrm>
            <a:off x="0" y="6453336"/>
            <a:ext cx="2209800" cy="228600"/>
          </a:xfrm>
          <a:prstGeom prst="rect">
            <a:avLst/>
          </a:prstGeom>
        </p:spPr>
        <p:txBody>
          <a:bodyPr/>
          <a:lstStyle/>
          <a:p>
            <a:pPr>
              <a:defRPr/>
            </a:pPr>
            <a:fld id="{BF7B3B15-903F-4AB2-837E-1CA217340B15}" type="datetime10">
              <a:rPr lang="es-ES" smtClean="0"/>
              <a:pPr>
                <a:defRPr/>
              </a:pPr>
              <a:t>12:29</a:t>
            </a:fld>
            <a:endParaRPr lang="en-US" dirty="0"/>
          </a:p>
        </p:txBody>
      </p:sp>
      <p:graphicFrame>
        <p:nvGraphicFramePr>
          <p:cNvPr id="4" name="Marcador de contenido 3"/>
          <p:cNvGraphicFramePr>
            <a:graphicFrameLocks/>
          </p:cNvGraphicFramePr>
          <p:nvPr>
            <p:extLst>
              <p:ext uri="{D42A27DB-BD31-4B8C-83A1-F6EECF244321}">
                <p14:modId xmlns:p14="http://schemas.microsoft.com/office/powerpoint/2010/main" val="3231800686"/>
              </p:ext>
            </p:extLst>
          </p:nvPr>
        </p:nvGraphicFramePr>
        <p:xfrm>
          <a:off x="899592" y="2636912"/>
          <a:ext cx="3744416" cy="3600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 name="Imagen 6"/>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980957" y="3861048"/>
            <a:ext cx="2477243" cy="1858144"/>
          </a:xfrm>
          <a:prstGeom prst="rect">
            <a:avLst/>
          </a:prstGeom>
        </p:spPr>
      </p:pic>
      <p:sp>
        <p:nvSpPr>
          <p:cNvPr id="10" name="Llamada rectangular 9"/>
          <p:cNvSpPr/>
          <p:nvPr/>
        </p:nvSpPr>
        <p:spPr bwMode="auto">
          <a:xfrm>
            <a:off x="3742218" y="3140968"/>
            <a:ext cx="3350062" cy="444744"/>
          </a:xfrm>
          <a:prstGeom prst="wedgeRectCallout">
            <a:avLst/>
          </a:prstGeom>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eaLnBrk="0" hangingPunct="0"/>
            <a:r>
              <a:rPr lang="es-ES" sz="2000" dirty="0" err="1" smtClean="0">
                <a:solidFill>
                  <a:srgbClr val="FFFF00"/>
                </a:solidFill>
              </a:rPr>
              <a:t>DevOps</a:t>
            </a:r>
            <a:r>
              <a:rPr lang="es-ES" sz="2000" dirty="0">
                <a:solidFill>
                  <a:srgbClr val="FFFF00"/>
                </a:solidFill>
              </a:rPr>
              <a:t> (CI</a:t>
            </a:r>
            <a:r>
              <a:rPr lang="es-ES" sz="2000" dirty="0" smtClean="0">
                <a:solidFill>
                  <a:srgbClr val="FFFF00"/>
                </a:solidFill>
              </a:rPr>
              <a:t>,</a:t>
            </a:r>
            <a:r>
              <a:rPr lang="es-ES" sz="2000" dirty="0">
                <a:solidFill>
                  <a:srgbClr val="FFFF00"/>
                </a:solidFill>
              </a:rPr>
              <a:t> </a:t>
            </a:r>
            <a:r>
              <a:rPr lang="es-ES" sz="2000" dirty="0" smtClean="0">
                <a:solidFill>
                  <a:srgbClr val="FFFF00"/>
                </a:solidFill>
              </a:rPr>
              <a:t>QA, CD, RT), Cloud</a:t>
            </a:r>
            <a:endParaRPr lang="es-ES" sz="2000" dirty="0"/>
          </a:p>
        </p:txBody>
      </p:sp>
      <p:sp>
        <p:nvSpPr>
          <p:cNvPr id="11" name="Llamada rectangular 10"/>
          <p:cNvSpPr/>
          <p:nvPr/>
        </p:nvSpPr>
        <p:spPr bwMode="auto">
          <a:xfrm>
            <a:off x="3742218" y="5389492"/>
            <a:ext cx="1937066" cy="444744"/>
          </a:xfrm>
          <a:prstGeom prst="wedgeRectCallout">
            <a:avLst/>
          </a:prstGeom>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eaLnBrk="0" hangingPunct="0"/>
            <a:r>
              <a:rPr lang="es-ES" sz="2000" dirty="0" smtClean="0">
                <a:solidFill>
                  <a:srgbClr val="FFFF00"/>
                </a:solidFill>
              </a:rPr>
              <a:t>Gestión del valor</a:t>
            </a:r>
            <a:endParaRPr lang="es-ES" sz="2000" dirty="0"/>
          </a:p>
        </p:txBody>
      </p:sp>
      <p:sp>
        <p:nvSpPr>
          <p:cNvPr id="12" name="Llamada rectangular 11"/>
          <p:cNvSpPr/>
          <p:nvPr/>
        </p:nvSpPr>
        <p:spPr bwMode="auto">
          <a:xfrm>
            <a:off x="323528" y="5432528"/>
            <a:ext cx="2736304" cy="444744"/>
          </a:xfrm>
          <a:prstGeom prst="wedgeRectCallout">
            <a:avLst/>
          </a:prstGeom>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eaLnBrk="0" hangingPunct="0"/>
            <a:r>
              <a:rPr lang="es-ES" sz="2000" dirty="0" smtClean="0">
                <a:solidFill>
                  <a:srgbClr val="FFFF00"/>
                </a:solidFill>
              </a:rPr>
              <a:t>Dimensión adecuada</a:t>
            </a:r>
            <a:endParaRPr lang="es-ES" sz="2000" dirty="0"/>
          </a:p>
        </p:txBody>
      </p:sp>
      <p:sp>
        <p:nvSpPr>
          <p:cNvPr id="14" name="Llamada rectangular 13"/>
          <p:cNvSpPr/>
          <p:nvPr/>
        </p:nvSpPr>
        <p:spPr bwMode="auto">
          <a:xfrm>
            <a:off x="323528" y="2696224"/>
            <a:ext cx="2842626" cy="444744"/>
          </a:xfrm>
          <a:prstGeom prst="wedgeRectCallout">
            <a:avLst/>
          </a:prstGeom>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eaLnBrk="0" hangingPunct="0"/>
            <a:r>
              <a:rPr lang="es-ES" sz="2000" dirty="0" smtClean="0">
                <a:solidFill>
                  <a:srgbClr val="FFFF00"/>
                </a:solidFill>
              </a:rPr>
              <a:t>Gestión de conocimiento</a:t>
            </a:r>
            <a:endParaRPr lang="es-ES" sz="2000" dirty="0"/>
          </a:p>
        </p:txBody>
      </p:sp>
    </p:spTree>
    <p:extLst>
      <p:ext uri="{BB962C8B-B14F-4D97-AF65-F5344CB8AC3E}">
        <p14:creationId xmlns:p14="http://schemas.microsoft.com/office/powerpoint/2010/main" val="113837338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idx="4294967295"/>
          </p:nvPr>
        </p:nvSpPr>
        <p:spPr>
          <a:xfrm>
            <a:off x="684000" y="900000"/>
            <a:ext cx="7772400" cy="539080"/>
          </a:xfrm>
          <a:prstGeom prst="rect">
            <a:avLst/>
          </a:prstGeom>
        </p:spPr>
        <p:txBody>
          <a:bodyPr/>
          <a:lstStyle/>
          <a:p>
            <a:pPr algn="l"/>
            <a:r>
              <a:rPr lang="es-ES" sz="3600" dirty="0" smtClean="0"/>
              <a:t>Aplicación: gestión </a:t>
            </a:r>
            <a:r>
              <a:rPr lang="es-ES" sz="4000" dirty="0" smtClean="0"/>
              <a:t>ágil de proyectos TI</a:t>
            </a:r>
            <a:endParaRPr lang="es-ES" sz="4000" dirty="0"/>
          </a:p>
        </p:txBody>
      </p:sp>
      <p:sp>
        <p:nvSpPr>
          <p:cNvPr id="5" name="Marcador de fecha 4"/>
          <p:cNvSpPr>
            <a:spLocks noGrp="1"/>
          </p:cNvSpPr>
          <p:nvPr>
            <p:ph type="dt" sz="quarter" idx="2"/>
          </p:nvPr>
        </p:nvSpPr>
        <p:spPr>
          <a:xfrm>
            <a:off x="0" y="6453336"/>
            <a:ext cx="2209800" cy="228600"/>
          </a:xfrm>
          <a:prstGeom prst="rect">
            <a:avLst/>
          </a:prstGeom>
        </p:spPr>
        <p:txBody>
          <a:bodyPr/>
          <a:lstStyle/>
          <a:p>
            <a:pPr>
              <a:defRPr/>
            </a:pPr>
            <a:fld id="{FAC4362E-C96D-43BD-B96A-DDB66C1BB000}" type="datetime10">
              <a:rPr lang="es-ES" smtClean="0"/>
              <a:pPr>
                <a:defRPr/>
              </a:pPr>
              <a:t>12:29</a:t>
            </a:fld>
            <a:endParaRPr lang="en-US" dirty="0"/>
          </a:p>
        </p:txBody>
      </p:sp>
      <p:sp>
        <p:nvSpPr>
          <p:cNvPr id="6" name="Marcador de contenido 2"/>
          <p:cNvSpPr txBox="1">
            <a:spLocks/>
          </p:cNvSpPr>
          <p:nvPr/>
        </p:nvSpPr>
        <p:spPr>
          <a:xfrm>
            <a:off x="684000" y="1524000"/>
            <a:ext cx="7772400" cy="4267200"/>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s-ES" sz="2800" i="1" dirty="0" smtClean="0">
                <a:solidFill>
                  <a:srgbClr val="0070C0"/>
                </a:solidFill>
              </a:rPr>
              <a:t>Eliminar el desperdicio</a:t>
            </a:r>
            <a:r>
              <a:rPr lang="es-ES" sz="2800" dirty="0" smtClean="0"/>
              <a:t> </a:t>
            </a:r>
            <a:r>
              <a:rPr lang="es-ES" sz="2800" dirty="0"/>
              <a:t>(mudas típicas):</a:t>
            </a:r>
            <a:endParaRPr lang="es-ES" sz="2800" dirty="0" smtClean="0"/>
          </a:p>
          <a:p>
            <a:pPr lvl="1"/>
            <a:r>
              <a:rPr lang="es-ES" sz="2400" i="1" dirty="0" smtClean="0">
                <a:solidFill>
                  <a:srgbClr val="0070C0"/>
                </a:solidFill>
              </a:rPr>
              <a:t>Sobreproducción. </a:t>
            </a:r>
            <a:r>
              <a:rPr lang="es-ES" sz="2400" dirty="0" smtClean="0"/>
              <a:t>Entrega de múltiples aplicaciones solapadas o de baja aportación de </a:t>
            </a:r>
            <a:r>
              <a:rPr lang="es-ES" sz="2400" dirty="0"/>
              <a:t>valor </a:t>
            </a:r>
            <a:r>
              <a:rPr lang="es-ES" sz="2400" dirty="0" smtClean="0"/>
              <a:t>· Entrega a niveles más rápidos de los que el usuario realmente </a:t>
            </a:r>
            <a:r>
              <a:rPr lang="es-ES" sz="2400" dirty="0"/>
              <a:t>requiere </a:t>
            </a:r>
            <a:r>
              <a:rPr lang="es-ES" sz="2400" dirty="0" smtClean="0"/>
              <a:t>· Exceso de funcionalidades no utilizadas.</a:t>
            </a:r>
          </a:p>
          <a:p>
            <a:pPr lvl="1"/>
            <a:r>
              <a:rPr lang="es-ES" sz="2400" i="1" dirty="0" smtClean="0">
                <a:solidFill>
                  <a:srgbClr val="0070C0"/>
                </a:solidFill>
              </a:rPr>
              <a:t>Defectos. </a:t>
            </a:r>
            <a:r>
              <a:rPr lang="es-ES" sz="2400" dirty="0" smtClean="0"/>
              <a:t>Re factorización evitable</a:t>
            </a:r>
            <a:r>
              <a:rPr lang="es-ES" sz="2400" dirty="0"/>
              <a:t> · </a:t>
            </a:r>
            <a:r>
              <a:rPr lang="es-ES" sz="2400" dirty="0" smtClean="0"/>
              <a:t>		      Cambios de arquitectura · Errores 		              en el </a:t>
            </a:r>
            <a:r>
              <a:rPr lang="es-ES" sz="2400" dirty="0"/>
              <a:t>desarrollo </a:t>
            </a:r>
            <a:r>
              <a:rPr lang="es-ES" sz="2400" dirty="0" smtClean="0"/>
              <a:t>· Actividades que 		               comience por “re”.</a:t>
            </a:r>
            <a:endParaRPr lang="es-ES" sz="2400" dirty="0"/>
          </a:p>
        </p:txBody>
      </p:sp>
      <p:pic>
        <p:nvPicPr>
          <p:cNvPr id="7" name="Imagen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04656" y="4149080"/>
            <a:ext cx="2555776" cy="1614399"/>
          </a:xfrm>
          <a:prstGeom prst="rect">
            <a:avLst/>
          </a:prstGeom>
        </p:spPr>
      </p:pic>
    </p:spTree>
    <p:extLst>
      <p:ext uri="{BB962C8B-B14F-4D97-AF65-F5344CB8AC3E}">
        <p14:creationId xmlns:p14="http://schemas.microsoft.com/office/powerpoint/2010/main" val="31720171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4294967295"/>
          </p:nvPr>
        </p:nvSpPr>
        <p:spPr>
          <a:xfrm>
            <a:off x="684000" y="1524000"/>
            <a:ext cx="7772400" cy="4267200"/>
          </a:xfrm>
          <a:prstGeom prst="rect">
            <a:avLst/>
          </a:prstGeom>
        </p:spPr>
        <p:txBody>
          <a:bodyPr/>
          <a:lstStyle/>
          <a:p>
            <a:pPr lvl="1"/>
            <a:r>
              <a:rPr lang="es-ES" sz="2400" i="1" dirty="0">
                <a:solidFill>
                  <a:srgbClr val="0070C0"/>
                </a:solidFill>
              </a:rPr>
              <a:t>Esperas. </a:t>
            </a:r>
            <a:r>
              <a:rPr lang="es-ES" sz="2400" dirty="0"/>
              <a:t>Aplicaciones con bajo rendimiento </a:t>
            </a:r>
            <a:r>
              <a:rPr lang="es-ES" sz="2400" dirty="0" smtClean="0"/>
              <a:t>· Mecanismos </a:t>
            </a:r>
            <a:r>
              <a:rPr lang="es-ES" sz="2400" dirty="0"/>
              <a:t>manuales para el escalado de peticiones · Falta de integración entre sistemas </a:t>
            </a:r>
            <a:r>
              <a:rPr lang="es-ES" sz="2400" dirty="0" smtClean="0"/>
              <a:t>· Falta </a:t>
            </a:r>
            <a:r>
              <a:rPr lang="es-ES" sz="2400" dirty="0"/>
              <a:t>de integración entre las Unidades / Equipos.</a:t>
            </a:r>
          </a:p>
          <a:p>
            <a:pPr lvl="1"/>
            <a:r>
              <a:rPr lang="es-ES" sz="2400" i="1" dirty="0">
                <a:solidFill>
                  <a:srgbClr val="0070C0"/>
                </a:solidFill>
              </a:rPr>
              <a:t>Desplazamientos. </a:t>
            </a:r>
            <a:r>
              <a:rPr lang="es-ES" sz="2400" dirty="0"/>
              <a:t>Soporte </a:t>
            </a:r>
            <a:r>
              <a:rPr lang="es-ES" sz="2400" dirty="0" err="1"/>
              <a:t>on-site</a:t>
            </a:r>
            <a:r>
              <a:rPr lang="es-ES" sz="2400" dirty="0"/>
              <a:t> </a:t>
            </a:r>
            <a:r>
              <a:rPr lang="es-ES" sz="2400" dirty="0" smtClean="0"/>
              <a:t>innecesario · </a:t>
            </a:r>
            <a:r>
              <a:rPr lang="es-ES" sz="2400" dirty="0"/>
              <a:t>Reuniones </a:t>
            </a:r>
            <a:r>
              <a:rPr lang="es-ES" sz="2400" dirty="0" smtClean="0"/>
              <a:t>innecesarias.</a:t>
            </a:r>
            <a:endParaRPr lang="es-ES" sz="2400" dirty="0"/>
          </a:p>
          <a:p>
            <a:pPr lvl="1"/>
            <a:r>
              <a:rPr lang="es-ES" sz="2400" i="1" dirty="0">
                <a:solidFill>
                  <a:srgbClr val="0070C0"/>
                </a:solidFill>
              </a:rPr>
              <a:t>Procesos Extra. </a:t>
            </a:r>
            <a:r>
              <a:rPr lang="es-ES" sz="2400" dirty="0"/>
              <a:t>Documentación </a:t>
            </a:r>
            <a:r>
              <a:rPr lang="es-ES" sz="2400" dirty="0" smtClean="0"/>
              <a:t>innecesaria ·		 Falta </a:t>
            </a:r>
            <a:r>
              <a:rPr lang="es-ES" sz="2400" dirty="0"/>
              <a:t>de </a:t>
            </a:r>
            <a:r>
              <a:rPr lang="es-ES" sz="2400" dirty="0" smtClean="0"/>
              <a:t>automatización </a:t>
            </a:r>
            <a:r>
              <a:rPr lang="es-ES" sz="2400" dirty="0"/>
              <a:t>· Exceso de </a:t>
            </a:r>
            <a:r>
              <a:rPr lang="es-ES" sz="2400" dirty="0" smtClean="0"/>
              <a:t>burocracia</a:t>
            </a:r>
            <a:r>
              <a:rPr lang="es-ES" sz="2400" dirty="0"/>
              <a:t>.</a:t>
            </a:r>
          </a:p>
        </p:txBody>
      </p:sp>
      <p:sp>
        <p:nvSpPr>
          <p:cNvPr id="4" name="Marcador de fecha 3"/>
          <p:cNvSpPr>
            <a:spLocks noGrp="1"/>
          </p:cNvSpPr>
          <p:nvPr>
            <p:ph type="dt" sz="quarter" idx="2"/>
          </p:nvPr>
        </p:nvSpPr>
        <p:spPr>
          <a:xfrm>
            <a:off x="0" y="6453336"/>
            <a:ext cx="2209800" cy="228600"/>
          </a:xfrm>
          <a:prstGeom prst="rect">
            <a:avLst/>
          </a:prstGeom>
        </p:spPr>
        <p:txBody>
          <a:bodyPr/>
          <a:lstStyle/>
          <a:p>
            <a:pPr>
              <a:defRPr/>
            </a:pPr>
            <a:fld id="{57DBED69-02D7-4647-9C0E-4396176FF308}" type="datetime10">
              <a:rPr lang="es-ES" smtClean="0"/>
              <a:pPr>
                <a:defRPr/>
              </a:pPr>
              <a:t>12:29</a:t>
            </a:fld>
            <a:endParaRPr lang="en-US" dirty="0"/>
          </a:p>
        </p:txBody>
      </p:sp>
      <p:sp>
        <p:nvSpPr>
          <p:cNvPr id="5" name="AutoShape 2" descr="http://www.suministroshoteles.com/productos-para-hoteles/fotos/papelera-de-pedal.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UY" dirty="0"/>
          </a:p>
        </p:txBody>
      </p:sp>
      <p:pic>
        <p:nvPicPr>
          <p:cNvPr id="7" name="Marcador de contenido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6660232" y="3645024"/>
            <a:ext cx="2290192" cy="2290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5557107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4294967295"/>
          </p:nvPr>
        </p:nvSpPr>
        <p:spPr>
          <a:xfrm>
            <a:off x="684000" y="1524000"/>
            <a:ext cx="7772400" cy="4267200"/>
          </a:xfrm>
          <a:prstGeom prst="rect">
            <a:avLst/>
          </a:prstGeom>
        </p:spPr>
        <p:txBody>
          <a:bodyPr/>
          <a:lstStyle/>
          <a:p>
            <a:pPr lvl="1"/>
            <a:r>
              <a:rPr lang="es-ES" sz="2400" i="1" dirty="0" smtClean="0">
                <a:solidFill>
                  <a:srgbClr val="0070C0"/>
                </a:solidFill>
              </a:rPr>
              <a:t>Sobre-inventario</a:t>
            </a:r>
            <a:r>
              <a:rPr lang="es-ES" sz="2400" i="1" dirty="0">
                <a:solidFill>
                  <a:srgbClr val="0070C0"/>
                </a:solidFill>
              </a:rPr>
              <a:t>. </a:t>
            </a:r>
            <a:r>
              <a:rPr lang="es-ES" sz="2400" dirty="0" err="1" smtClean="0"/>
              <a:t>Backlog</a:t>
            </a:r>
            <a:r>
              <a:rPr lang="es-ES" sz="2400" dirty="0" smtClean="0"/>
              <a:t> </a:t>
            </a:r>
            <a:r>
              <a:rPr lang="es-ES" sz="2400" dirty="0"/>
              <a:t>de peticiones e </a:t>
            </a:r>
            <a:r>
              <a:rPr lang="es-ES" sz="2400" dirty="0" smtClean="0"/>
              <a:t>incidencias · </a:t>
            </a:r>
            <a:r>
              <a:rPr lang="es-ES" sz="2400" dirty="0"/>
              <a:t>Exceso de licencias o no </a:t>
            </a:r>
            <a:r>
              <a:rPr lang="es-ES" sz="2400" dirty="0" smtClean="0"/>
              <a:t>utilizadas </a:t>
            </a:r>
            <a:r>
              <a:rPr lang="es-ES" sz="2400" dirty="0"/>
              <a:t>· </a:t>
            </a:r>
            <a:r>
              <a:rPr lang="es-ES" sz="2400" dirty="0" smtClean="0"/>
              <a:t> </a:t>
            </a:r>
            <a:r>
              <a:rPr lang="es-ES" sz="2400" dirty="0"/>
              <a:t>Sobredimensionamiento de las arquitecturas técnicas.</a:t>
            </a:r>
          </a:p>
          <a:p>
            <a:pPr lvl="1"/>
            <a:r>
              <a:rPr lang="es-ES" sz="2400" i="1" dirty="0">
                <a:solidFill>
                  <a:srgbClr val="0070C0"/>
                </a:solidFill>
              </a:rPr>
              <a:t>Logística Innecesaria. </a:t>
            </a:r>
            <a:r>
              <a:rPr lang="es-ES" sz="2400" dirty="0"/>
              <a:t>Movimientos de material poco </a:t>
            </a:r>
            <a:r>
              <a:rPr lang="es-ES" sz="2400" dirty="0" smtClean="0"/>
              <a:t>óptimos </a:t>
            </a:r>
            <a:r>
              <a:rPr lang="es-ES" sz="2400" dirty="0"/>
              <a:t>· </a:t>
            </a:r>
            <a:r>
              <a:rPr lang="es-ES" sz="2400" dirty="0" smtClean="0"/>
              <a:t> </a:t>
            </a:r>
            <a:r>
              <a:rPr lang="es-ES" sz="2400" dirty="0"/>
              <a:t>Cambios de equipos “en cascada”.</a:t>
            </a:r>
          </a:p>
          <a:p>
            <a:pPr lvl="1"/>
            <a:r>
              <a:rPr lang="es-ES" sz="2400" i="1" dirty="0">
                <a:solidFill>
                  <a:srgbClr val="0070C0"/>
                </a:solidFill>
              </a:rPr>
              <a:t>No uso del Conocimiento. </a:t>
            </a:r>
            <a:r>
              <a:rPr lang="es-ES" sz="2400" dirty="0"/>
              <a:t>Ideas útiles que se pierden · </a:t>
            </a:r>
            <a:r>
              <a:rPr lang="es-ES" sz="2400" dirty="0" smtClean="0"/>
              <a:t>Pérdida de </a:t>
            </a:r>
            <a:r>
              <a:rPr lang="es-ES" sz="2400" dirty="0"/>
              <a:t>oportunidades de </a:t>
            </a:r>
            <a:r>
              <a:rPr lang="es-ES" sz="2400" dirty="0" smtClean="0"/>
              <a:t>			            mejora · Repetición </a:t>
            </a:r>
            <a:r>
              <a:rPr lang="es-ES" sz="2400" dirty="0"/>
              <a:t>de tareas de </a:t>
            </a:r>
            <a:r>
              <a:rPr lang="es-ES" sz="2400" dirty="0" smtClean="0"/>
              <a:t>		              I+D por </a:t>
            </a:r>
            <a:r>
              <a:rPr lang="es-ES" sz="2400" dirty="0"/>
              <a:t>mal uso del conocimiento </a:t>
            </a:r>
            <a:r>
              <a:rPr lang="es-ES" sz="2400" dirty="0" smtClean="0"/>
              <a:t>		              adquirido.</a:t>
            </a:r>
            <a:endParaRPr lang="es-ES" sz="2400" dirty="0"/>
          </a:p>
        </p:txBody>
      </p:sp>
      <p:sp>
        <p:nvSpPr>
          <p:cNvPr id="4" name="Marcador de fecha 3"/>
          <p:cNvSpPr>
            <a:spLocks noGrp="1"/>
          </p:cNvSpPr>
          <p:nvPr>
            <p:ph type="dt" sz="quarter" idx="2"/>
          </p:nvPr>
        </p:nvSpPr>
        <p:spPr>
          <a:xfrm>
            <a:off x="0" y="6453336"/>
            <a:ext cx="2209800" cy="228600"/>
          </a:xfrm>
          <a:prstGeom prst="rect">
            <a:avLst/>
          </a:prstGeom>
        </p:spPr>
        <p:txBody>
          <a:bodyPr/>
          <a:lstStyle/>
          <a:p>
            <a:pPr>
              <a:defRPr/>
            </a:pPr>
            <a:fld id="{57DBED69-02D7-4647-9C0E-4396176FF308}" type="datetime10">
              <a:rPr lang="es-ES" smtClean="0"/>
              <a:pPr>
                <a:defRPr/>
              </a:pPr>
              <a:t>12:29</a:t>
            </a:fld>
            <a:endParaRPr lang="en-US" dirty="0"/>
          </a:p>
        </p:txBody>
      </p:sp>
      <p:sp>
        <p:nvSpPr>
          <p:cNvPr id="5" name="AutoShape 2" descr="http://www.suministroshoteles.com/productos-para-hoteles/fotos/papelera-de-pedal.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UY" dirty="0"/>
          </a:p>
        </p:txBody>
      </p:sp>
      <p:pic>
        <p:nvPicPr>
          <p:cNvPr id="2" name="Imagen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00825" y="4077072"/>
            <a:ext cx="2455575" cy="1637050"/>
          </a:xfrm>
          <a:prstGeom prst="rect">
            <a:avLst/>
          </a:prstGeom>
        </p:spPr>
      </p:pic>
    </p:spTree>
    <p:extLst>
      <p:ext uri="{BB962C8B-B14F-4D97-AF65-F5344CB8AC3E}">
        <p14:creationId xmlns:p14="http://schemas.microsoft.com/office/powerpoint/2010/main" val="33628283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Marcador de contenido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1679544" y="1052736"/>
            <a:ext cx="5784911" cy="3955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ítulo 1"/>
          <p:cNvSpPr>
            <a:spLocks noGrp="1"/>
          </p:cNvSpPr>
          <p:nvPr>
            <p:ph type="title" idx="4294967295"/>
          </p:nvPr>
        </p:nvSpPr>
        <p:spPr>
          <a:xfrm>
            <a:off x="684000" y="900000"/>
            <a:ext cx="7772400" cy="539080"/>
          </a:xfrm>
          <a:prstGeom prst="rect">
            <a:avLst/>
          </a:prstGeom>
        </p:spPr>
        <p:txBody>
          <a:bodyPr/>
          <a:lstStyle/>
          <a:p>
            <a:pPr algn="l"/>
            <a:r>
              <a:rPr lang="es-ES" sz="3600" dirty="0" smtClean="0"/>
              <a:t>Justificación</a:t>
            </a:r>
            <a:endParaRPr lang="es-ES" sz="3600" dirty="0"/>
          </a:p>
        </p:txBody>
      </p:sp>
      <p:sp>
        <p:nvSpPr>
          <p:cNvPr id="4" name="Marcador de fecha 3"/>
          <p:cNvSpPr>
            <a:spLocks noGrp="1"/>
          </p:cNvSpPr>
          <p:nvPr>
            <p:ph type="dt" sz="quarter" idx="2"/>
          </p:nvPr>
        </p:nvSpPr>
        <p:spPr>
          <a:xfrm>
            <a:off x="0" y="6453336"/>
            <a:ext cx="2209800" cy="228600"/>
          </a:xfrm>
          <a:prstGeom prst="rect">
            <a:avLst/>
          </a:prstGeom>
        </p:spPr>
        <p:txBody>
          <a:bodyPr/>
          <a:lstStyle/>
          <a:p>
            <a:pPr>
              <a:defRPr/>
            </a:pPr>
            <a:fld id="{DE798BA4-2AD8-45FF-A2B9-8FB727B0FD09}" type="datetime10">
              <a:rPr lang="es-ES" smtClean="0"/>
              <a:pPr>
                <a:defRPr/>
              </a:pPr>
              <a:t>12:29</a:t>
            </a:fld>
            <a:endParaRPr lang="en-US" dirty="0"/>
          </a:p>
        </p:txBody>
      </p:sp>
      <p:sp>
        <p:nvSpPr>
          <p:cNvPr id="6" name="Llamada rectangular 5"/>
          <p:cNvSpPr/>
          <p:nvPr/>
        </p:nvSpPr>
        <p:spPr bwMode="auto">
          <a:xfrm>
            <a:off x="685800" y="4653136"/>
            <a:ext cx="7772400" cy="1368152"/>
          </a:xfrm>
          <a:prstGeom prst="wedgeRectCallout">
            <a:avLst/>
          </a:prstGeom>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eaLnBrk="0" hangingPunct="0"/>
            <a:r>
              <a:rPr lang="es-ES" sz="2000" i="1" dirty="0">
                <a:solidFill>
                  <a:srgbClr val="FFFF00"/>
                </a:solidFill>
                <a:cs typeface="Times" panose="02020603050405020304" pitchFamily="18" charset="0"/>
              </a:rPr>
              <a:t>¿Sobre que hipótesis has construido el futuro de tu </a:t>
            </a:r>
            <a:r>
              <a:rPr lang="es-ES" sz="2000" i="1" dirty="0" smtClean="0">
                <a:solidFill>
                  <a:srgbClr val="FFFF00"/>
                </a:solidFill>
                <a:cs typeface="Times" panose="02020603050405020304" pitchFamily="18" charset="0"/>
              </a:rPr>
              <a:t>proyecto?</a:t>
            </a:r>
            <a:r>
              <a:rPr lang="es-ES" sz="2000" i="1" dirty="0" smtClean="0">
                <a:solidFill>
                  <a:schemeClr val="bg1"/>
                </a:solidFill>
                <a:cs typeface="Times" panose="02020603050405020304" pitchFamily="18" charset="0"/>
              </a:rPr>
              <a:t> Es inevitable fallar ocasionalmente; </a:t>
            </a:r>
            <a:r>
              <a:rPr lang="es-ES" sz="2000" i="1" dirty="0">
                <a:solidFill>
                  <a:schemeClr val="bg1"/>
                </a:solidFill>
                <a:cs typeface="Times" panose="02020603050405020304" pitchFamily="18" charset="0"/>
              </a:rPr>
              <a:t>y si ocurre: hacerlo </a:t>
            </a:r>
            <a:r>
              <a:rPr lang="es-ES" sz="2000" i="1" dirty="0" smtClean="0">
                <a:solidFill>
                  <a:schemeClr val="bg1"/>
                </a:solidFill>
                <a:cs typeface="Times" panose="02020603050405020304" pitchFamily="18" charset="0"/>
              </a:rPr>
              <a:t>rápido, </a:t>
            </a:r>
            <a:r>
              <a:rPr lang="es-ES" sz="2000" i="1" dirty="0">
                <a:solidFill>
                  <a:schemeClr val="bg1"/>
                </a:solidFill>
                <a:cs typeface="Times" panose="02020603050405020304" pitchFamily="18" charset="0"/>
              </a:rPr>
              <a:t>barato, aprender, </a:t>
            </a:r>
            <a:r>
              <a:rPr lang="es-ES" sz="2000" i="1" dirty="0" smtClean="0">
                <a:solidFill>
                  <a:schemeClr val="bg1"/>
                </a:solidFill>
                <a:cs typeface="Times" panose="02020603050405020304" pitchFamily="18" charset="0"/>
              </a:rPr>
              <a:t>pivotear y reintentar</a:t>
            </a:r>
            <a:r>
              <a:rPr lang="es-ES" sz="2000" i="1" dirty="0">
                <a:solidFill>
                  <a:schemeClr val="bg1"/>
                </a:solidFill>
                <a:cs typeface="Times" panose="02020603050405020304" pitchFamily="18" charset="0"/>
              </a:rPr>
              <a:t>. </a:t>
            </a:r>
            <a:r>
              <a:rPr lang="es-ES" sz="2000" i="1" dirty="0">
                <a:solidFill>
                  <a:srgbClr val="FFFF00"/>
                </a:solidFill>
                <a:cs typeface="Times" panose="02020603050405020304" pitchFamily="18" charset="0"/>
              </a:rPr>
              <a:t>¿Cómo salvar el “GAP” entre la practica y los marcos teóricos, </a:t>
            </a:r>
            <a:r>
              <a:rPr lang="es-ES" sz="2000" i="1" dirty="0" smtClean="0">
                <a:solidFill>
                  <a:srgbClr val="FFFF00"/>
                </a:solidFill>
                <a:cs typeface="Times" panose="02020603050405020304" pitchFamily="18" charset="0"/>
              </a:rPr>
              <a:t>entre </a:t>
            </a:r>
            <a:r>
              <a:rPr lang="es-ES" sz="2000" i="1" dirty="0">
                <a:solidFill>
                  <a:srgbClr val="FFFF00"/>
                </a:solidFill>
                <a:cs typeface="Times" panose="02020603050405020304" pitchFamily="18" charset="0"/>
              </a:rPr>
              <a:t>la agilidad en proyectos y en la organización?</a:t>
            </a:r>
            <a:r>
              <a:rPr lang="es-ES" sz="2000" i="1" dirty="0">
                <a:solidFill>
                  <a:schemeClr val="bg1"/>
                </a:solidFill>
                <a:cs typeface="Times" panose="02020603050405020304" pitchFamily="18" charset="0"/>
              </a:rPr>
              <a:t> </a:t>
            </a:r>
            <a:endParaRPr lang="es-ES" sz="2000" i="1" dirty="0" smtClean="0">
              <a:solidFill>
                <a:schemeClr val="bg1"/>
              </a:solidFill>
              <a:cs typeface="Times" panose="02020603050405020304" pitchFamily="18" charset="0"/>
            </a:endParaRPr>
          </a:p>
        </p:txBody>
      </p:sp>
    </p:spTree>
    <p:extLst>
      <p:ext uri="{BB962C8B-B14F-4D97-AF65-F5344CB8AC3E}">
        <p14:creationId xmlns:p14="http://schemas.microsoft.com/office/powerpoint/2010/main" val="360266774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97272" y="2924944"/>
            <a:ext cx="4160930" cy="3168352"/>
          </a:xfrm>
          <a:prstGeom prst="rect">
            <a:avLst/>
          </a:prstGeom>
        </p:spPr>
      </p:pic>
      <p:sp>
        <p:nvSpPr>
          <p:cNvPr id="3" name="Marcador de contenido 2"/>
          <p:cNvSpPr>
            <a:spLocks noGrp="1"/>
          </p:cNvSpPr>
          <p:nvPr>
            <p:ph idx="4294967295"/>
          </p:nvPr>
        </p:nvSpPr>
        <p:spPr>
          <a:xfrm>
            <a:off x="684000" y="1524000"/>
            <a:ext cx="7772400" cy="4267200"/>
          </a:xfrm>
          <a:prstGeom prst="rect">
            <a:avLst/>
          </a:prstGeom>
        </p:spPr>
        <p:txBody>
          <a:bodyPr/>
          <a:lstStyle/>
          <a:p>
            <a:r>
              <a:rPr lang="es-ES" sz="2800" i="1" dirty="0">
                <a:solidFill>
                  <a:srgbClr val="0070C0"/>
                </a:solidFill>
              </a:rPr>
              <a:t>Ciclo de vida del proyecto</a:t>
            </a:r>
            <a:r>
              <a:rPr lang="es-ES" sz="2800" b="1" dirty="0"/>
              <a:t>. </a:t>
            </a:r>
            <a:r>
              <a:rPr lang="es-ES" sz="2800" dirty="0"/>
              <a:t>Fases secuenciales, pre, vida-ciclo y post proyecto.</a:t>
            </a:r>
          </a:p>
          <a:p>
            <a:pPr lvl="1"/>
            <a:r>
              <a:rPr lang="es-ES" sz="2400" i="1" dirty="0" smtClean="0">
                <a:solidFill>
                  <a:srgbClr val="0070C0"/>
                </a:solidFill>
              </a:rPr>
              <a:t>1 </a:t>
            </a:r>
            <a:r>
              <a:rPr lang="es-ES" sz="2400" i="1" dirty="0">
                <a:solidFill>
                  <a:srgbClr val="0070C0"/>
                </a:solidFill>
              </a:rPr>
              <a:t>- El Pre-proyecto</a:t>
            </a:r>
            <a:r>
              <a:rPr lang="es-ES" sz="2400" dirty="0"/>
              <a:t>. Identificación de proyecto candidato, </a:t>
            </a:r>
            <a:r>
              <a:rPr lang="es-ES" sz="2400" dirty="0" smtClean="0"/>
              <a:t>comprensión de su fondo, lograr asegurar el compromiso. </a:t>
            </a:r>
          </a:p>
          <a:p>
            <a:pPr marL="457200" lvl="1" indent="0">
              <a:buNone/>
            </a:pPr>
            <a:r>
              <a:rPr lang="es-ES" sz="2400" dirty="0" smtClean="0"/>
              <a:t>    Ocupándose de estos </a:t>
            </a:r>
            <a:r>
              <a:rPr lang="es-ES" sz="2400" dirty="0"/>
              <a:t>problemas </a:t>
            </a:r>
            <a:endParaRPr lang="es-ES" sz="2400" dirty="0" smtClean="0"/>
          </a:p>
          <a:p>
            <a:pPr marL="457200" lvl="1" indent="0">
              <a:buNone/>
            </a:pPr>
            <a:r>
              <a:rPr lang="es-ES" sz="2400" dirty="0" smtClean="0"/>
              <a:t>    en </a:t>
            </a:r>
            <a:r>
              <a:rPr lang="es-ES" sz="2400" dirty="0"/>
              <a:t>una </a:t>
            </a:r>
            <a:r>
              <a:rPr lang="es-ES" sz="2400" dirty="0" smtClean="0"/>
              <a:t>fase </a:t>
            </a:r>
            <a:r>
              <a:rPr lang="es-ES" sz="2400" dirty="0"/>
              <a:t>temprana evita </a:t>
            </a:r>
            <a:endParaRPr lang="es-ES" sz="2400" dirty="0" smtClean="0"/>
          </a:p>
          <a:p>
            <a:pPr marL="457200" lvl="1" indent="0">
              <a:buNone/>
            </a:pPr>
            <a:r>
              <a:rPr lang="es-ES" sz="2400" dirty="0"/>
              <a:t> </a:t>
            </a:r>
            <a:r>
              <a:rPr lang="es-ES" sz="2400" dirty="0" smtClean="0"/>
              <a:t>   Problemas posteriormente.</a:t>
            </a:r>
            <a:endParaRPr lang="es-ES" sz="2400" dirty="0"/>
          </a:p>
        </p:txBody>
      </p:sp>
      <p:sp>
        <p:nvSpPr>
          <p:cNvPr id="4" name="Marcador de fecha 3"/>
          <p:cNvSpPr>
            <a:spLocks noGrp="1"/>
          </p:cNvSpPr>
          <p:nvPr>
            <p:ph type="dt" sz="quarter" idx="2"/>
          </p:nvPr>
        </p:nvSpPr>
        <p:spPr>
          <a:xfrm>
            <a:off x="0" y="6453336"/>
            <a:ext cx="2209800" cy="228600"/>
          </a:xfrm>
          <a:prstGeom prst="rect">
            <a:avLst/>
          </a:prstGeom>
        </p:spPr>
        <p:txBody>
          <a:bodyPr/>
          <a:lstStyle/>
          <a:p>
            <a:pPr>
              <a:defRPr/>
            </a:pPr>
            <a:fld id="{2E5D36EB-2756-403A-AC90-DC10CF8EC366}" type="datetime10">
              <a:rPr lang="es-ES" smtClean="0"/>
              <a:pPr>
                <a:defRPr/>
              </a:pPr>
              <a:t>12:29</a:t>
            </a:fld>
            <a:endParaRPr lang="en-US" dirty="0"/>
          </a:p>
        </p:txBody>
      </p:sp>
      <p:sp>
        <p:nvSpPr>
          <p:cNvPr id="7" name="Llamada rectangular 6"/>
          <p:cNvSpPr/>
          <p:nvPr/>
        </p:nvSpPr>
        <p:spPr bwMode="auto">
          <a:xfrm>
            <a:off x="1475656" y="5085184"/>
            <a:ext cx="3479116" cy="706016"/>
          </a:xfrm>
          <a:prstGeom prst="wedgeRectCallout">
            <a:avLst/>
          </a:prstGeom>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eaLnBrk="0" hangingPunct="0"/>
            <a:r>
              <a:rPr lang="es-ES" sz="2000" i="1" dirty="0" smtClean="0">
                <a:solidFill>
                  <a:schemeClr val="bg1"/>
                </a:solidFill>
                <a:cs typeface="Times" panose="02020603050405020304" pitchFamily="18" charset="0"/>
              </a:rPr>
              <a:t>Define caso:  contexto</a:t>
            </a:r>
            <a:r>
              <a:rPr lang="es-ES" sz="2000" i="1" dirty="0">
                <a:solidFill>
                  <a:schemeClr val="bg1"/>
                </a:solidFill>
                <a:cs typeface="Times" panose="02020603050405020304" pitchFamily="18" charset="0"/>
              </a:rPr>
              <a:t>, </a:t>
            </a:r>
            <a:r>
              <a:rPr lang="es-ES" sz="2000" i="1" dirty="0" smtClean="0">
                <a:solidFill>
                  <a:schemeClr val="bg1"/>
                </a:solidFill>
                <a:cs typeface="Times" panose="02020603050405020304" pitchFamily="18" charset="0"/>
              </a:rPr>
              <a:t>riesgo, incertidumbre</a:t>
            </a:r>
            <a:r>
              <a:rPr lang="es-ES" sz="2000" i="1" dirty="0">
                <a:solidFill>
                  <a:schemeClr val="bg1"/>
                </a:solidFill>
                <a:cs typeface="Times" panose="02020603050405020304" pitchFamily="18" charset="0"/>
              </a:rPr>
              <a:t>, </a:t>
            </a:r>
            <a:r>
              <a:rPr lang="es-ES" sz="2000" i="1" dirty="0" smtClean="0">
                <a:solidFill>
                  <a:schemeClr val="bg1"/>
                </a:solidFill>
                <a:cs typeface="Times" panose="02020603050405020304" pitchFamily="18" charset="0"/>
              </a:rPr>
              <a:t>beneficios.</a:t>
            </a:r>
            <a:endParaRPr kumimoji="0" lang="es-ES" sz="2000" b="0" i="1" u="none" strike="noStrike" cap="none" normalizeH="0" baseline="0" dirty="0" smtClean="0">
              <a:ln>
                <a:noFill/>
              </a:ln>
              <a:solidFill>
                <a:schemeClr val="bg1"/>
              </a:solidFill>
              <a:effectLst/>
              <a:cs typeface="Times" panose="02020603050405020304" pitchFamily="18" charset="0"/>
            </a:endParaRPr>
          </a:p>
        </p:txBody>
      </p:sp>
    </p:spTree>
    <p:extLst>
      <p:ext uri="{BB962C8B-B14F-4D97-AF65-F5344CB8AC3E}">
        <p14:creationId xmlns:p14="http://schemas.microsoft.com/office/powerpoint/2010/main" val="166402345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4294967295"/>
          </p:nvPr>
        </p:nvSpPr>
        <p:spPr>
          <a:xfrm>
            <a:off x="684000" y="1524000"/>
            <a:ext cx="7772400" cy="4267200"/>
          </a:xfrm>
          <a:prstGeom prst="rect">
            <a:avLst/>
          </a:prstGeom>
        </p:spPr>
        <p:txBody>
          <a:bodyPr/>
          <a:lstStyle/>
          <a:p>
            <a:pPr lvl="1"/>
            <a:r>
              <a:rPr lang="es-ES" sz="2400" i="1" dirty="0" smtClean="0">
                <a:solidFill>
                  <a:srgbClr val="0070C0"/>
                </a:solidFill>
              </a:rPr>
              <a:t>2 </a:t>
            </a:r>
            <a:r>
              <a:rPr lang="es-ES" sz="2400" i="1" dirty="0">
                <a:solidFill>
                  <a:srgbClr val="0070C0"/>
                </a:solidFill>
              </a:rPr>
              <a:t>- El vida-ciclo del Proyecto</a:t>
            </a:r>
            <a:r>
              <a:rPr lang="es-ES" sz="2400" dirty="0"/>
              <a:t>. </a:t>
            </a:r>
            <a:r>
              <a:rPr lang="es-ES" sz="2400" dirty="0" smtClean="0"/>
              <a:t>El </a:t>
            </a:r>
            <a:r>
              <a:rPr lang="es-ES" sz="2400" dirty="0"/>
              <a:t>sistema se desarrolla el iterativa  e </a:t>
            </a:r>
            <a:r>
              <a:rPr lang="es-ES" sz="2400" dirty="0" smtClean="0"/>
              <a:t>incrementalmente, </a:t>
            </a:r>
            <a:r>
              <a:rPr lang="es-ES" sz="2400" dirty="0"/>
              <a:t>sobre bases solidas.</a:t>
            </a:r>
          </a:p>
          <a:p>
            <a:pPr lvl="2"/>
            <a:r>
              <a:rPr lang="es-ES" sz="2000" dirty="0"/>
              <a:t>Factibilidad</a:t>
            </a:r>
          </a:p>
          <a:p>
            <a:pPr lvl="2"/>
            <a:r>
              <a:rPr lang="es-ES" sz="2000" dirty="0"/>
              <a:t>Bases (Funda negocio y arquitectura)</a:t>
            </a:r>
          </a:p>
          <a:p>
            <a:pPr lvl="2"/>
            <a:r>
              <a:rPr lang="es-ES" sz="2000" dirty="0"/>
              <a:t>Iteración: Exploración e Ingeniería</a:t>
            </a:r>
          </a:p>
          <a:p>
            <a:pPr lvl="2"/>
            <a:r>
              <a:rPr lang="es-ES" sz="2000" dirty="0"/>
              <a:t>Despliegue</a:t>
            </a:r>
          </a:p>
          <a:p>
            <a:pPr lvl="1"/>
            <a:r>
              <a:rPr lang="es-ES" sz="2400" i="1" dirty="0" smtClean="0">
                <a:solidFill>
                  <a:srgbClr val="0070C0"/>
                </a:solidFill>
              </a:rPr>
              <a:t>3 </a:t>
            </a:r>
            <a:r>
              <a:rPr lang="es-ES" sz="2400" i="1" dirty="0">
                <a:solidFill>
                  <a:srgbClr val="0070C0"/>
                </a:solidFill>
              </a:rPr>
              <a:t>- </a:t>
            </a:r>
            <a:r>
              <a:rPr lang="es-ES" sz="2400" i="1" dirty="0" smtClean="0">
                <a:solidFill>
                  <a:srgbClr val="0070C0"/>
                </a:solidFill>
              </a:rPr>
              <a:t>El </a:t>
            </a:r>
            <a:r>
              <a:rPr lang="es-ES" sz="2400" i="1" dirty="0">
                <a:solidFill>
                  <a:srgbClr val="0070C0"/>
                </a:solidFill>
              </a:rPr>
              <a:t>Post-proyecto</a:t>
            </a:r>
            <a:r>
              <a:rPr lang="es-ES" sz="2400" dirty="0" smtClean="0"/>
              <a:t>. </a:t>
            </a:r>
            <a:r>
              <a:rPr lang="es-ES" sz="2400" dirty="0"/>
              <a:t>Asegura </a:t>
            </a:r>
            <a:r>
              <a:rPr lang="es-ES" sz="2400" dirty="0" smtClean="0"/>
              <a:t>			operación </a:t>
            </a:r>
            <a:r>
              <a:rPr lang="es-ES" sz="2400" dirty="0"/>
              <a:t>eficiente </a:t>
            </a:r>
            <a:r>
              <a:rPr lang="es-ES" sz="2400" dirty="0" smtClean="0"/>
              <a:t>y </a:t>
            </a:r>
            <a:r>
              <a:rPr lang="es-ES" sz="2400" dirty="0"/>
              <a:t>eficaz.  </a:t>
            </a:r>
          </a:p>
        </p:txBody>
      </p:sp>
      <p:sp>
        <p:nvSpPr>
          <p:cNvPr id="4" name="Marcador de fecha 3"/>
          <p:cNvSpPr>
            <a:spLocks noGrp="1"/>
          </p:cNvSpPr>
          <p:nvPr>
            <p:ph type="dt" sz="quarter" idx="2"/>
          </p:nvPr>
        </p:nvSpPr>
        <p:spPr>
          <a:xfrm>
            <a:off x="0" y="6453336"/>
            <a:ext cx="2209800" cy="228600"/>
          </a:xfrm>
          <a:prstGeom prst="rect">
            <a:avLst/>
          </a:prstGeom>
        </p:spPr>
        <p:txBody>
          <a:bodyPr/>
          <a:lstStyle/>
          <a:p>
            <a:pPr>
              <a:defRPr/>
            </a:pPr>
            <a:fld id="{1FAE1503-D464-4980-9A4C-90AAC164DE84}" type="datetime10">
              <a:rPr lang="es-ES" smtClean="0"/>
              <a:pPr>
                <a:defRPr/>
              </a:pPr>
              <a:t>12:29</a:t>
            </a:fld>
            <a:endParaRPr lang="en-US" dirty="0"/>
          </a:p>
        </p:txBody>
      </p:sp>
      <p:pic>
        <p:nvPicPr>
          <p:cNvPr id="6" name="Imagen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13632" y="3933056"/>
            <a:ext cx="2542768" cy="1792143"/>
          </a:xfrm>
          <a:prstGeom prst="rect">
            <a:avLst/>
          </a:prstGeom>
        </p:spPr>
      </p:pic>
      <p:sp>
        <p:nvSpPr>
          <p:cNvPr id="8" name="Llamada rectangular 7"/>
          <p:cNvSpPr/>
          <p:nvPr/>
        </p:nvSpPr>
        <p:spPr bwMode="auto">
          <a:xfrm>
            <a:off x="1475656" y="5085184"/>
            <a:ext cx="4176464" cy="706016"/>
          </a:xfrm>
          <a:prstGeom prst="wedgeRectCallout">
            <a:avLst/>
          </a:prstGeom>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eaLnBrk="0" hangingPunct="0"/>
            <a:r>
              <a:rPr lang="es-ES" sz="2000" i="1" dirty="0">
                <a:solidFill>
                  <a:schemeClr val="bg1"/>
                </a:solidFill>
                <a:cs typeface="Times" panose="02020603050405020304" pitchFamily="18" charset="0"/>
              </a:rPr>
              <a:t>Integrar: </a:t>
            </a:r>
            <a:r>
              <a:rPr lang="es-ES" sz="2000" i="1" dirty="0">
                <a:solidFill>
                  <a:srgbClr val="FFFF00"/>
                </a:solidFill>
                <a:cs typeface="Times" panose="02020603050405020304" pitchFamily="18" charset="0"/>
              </a:rPr>
              <a:t>ciclo de proyecto, producto, Cliente</a:t>
            </a:r>
            <a:r>
              <a:rPr lang="es-ES" sz="2000" i="1" dirty="0">
                <a:solidFill>
                  <a:schemeClr val="bg1"/>
                </a:solidFill>
                <a:cs typeface="Times" panose="02020603050405020304" pitchFamily="18" charset="0"/>
              </a:rPr>
              <a:t>. Establece </a:t>
            </a:r>
            <a:r>
              <a:rPr lang="es-ES" sz="2000" i="1" dirty="0">
                <a:solidFill>
                  <a:srgbClr val="FFFF00"/>
                </a:solidFill>
                <a:cs typeface="Times" panose="02020603050405020304" pitchFamily="18" charset="0"/>
              </a:rPr>
              <a:t>bases</a:t>
            </a:r>
            <a:r>
              <a:rPr lang="es-ES" sz="2000" i="1" dirty="0" smtClean="0">
                <a:solidFill>
                  <a:schemeClr val="bg1"/>
                </a:solidFill>
                <a:cs typeface="Times" panose="02020603050405020304" pitchFamily="18" charset="0"/>
              </a:rPr>
              <a:t>.</a:t>
            </a:r>
            <a:endParaRPr kumimoji="0" lang="es-ES" sz="2000" b="0" i="1" u="none" strike="noStrike" cap="none" normalizeH="0" baseline="0" dirty="0" smtClean="0">
              <a:ln>
                <a:noFill/>
              </a:ln>
              <a:solidFill>
                <a:schemeClr val="bg1"/>
              </a:solidFill>
              <a:effectLst/>
              <a:cs typeface="Times" panose="02020603050405020304" pitchFamily="18" charset="0"/>
            </a:endParaRPr>
          </a:p>
        </p:txBody>
      </p:sp>
    </p:spTree>
    <p:extLst>
      <p:ext uri="{BB962C8B-B14F-4D97-AF65-F5344CB8AC3E}">
        <p14:creationId xmlns:p14="http://schemas.microsoft.com/office/powerpoint/2010/main" val="192516403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hispamedia.es/wp-content/uploads/2015/03/scrum-proces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44728" y="-1383"/>
            <a:ext cx="4099272" cy="2033548"/>
          </a:xfrm>
          <a:prstGeom prst="rect">
            <a:avLst/>
          </a:prstGeom>
          <a:noFill/>
          <a:extLst>
            <a:ext uri="{909E8E84-426E-40DD-AFC4-6F175D3DCCD1}">
              <a14:hiddenFill xmlns:a14="http://schemas.microsoft.com/office/drawing/2010/main">
                <a:solidFill>
                  <a:srgbClr val="FFFFFF"/>
                </a:solidFill>
              </a14:hiddenFill>
            </a:ext>
          </a:extLst>
        </p:spPr>
      </p:pic>
      <p:pic>
        <p:nvPicPr>
          <p:cNvPr id="4" name="Imagen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2000"/>
            <a:ext cx="5148572" cy="6152728"/>
          </a:xfrm>
          <a:prstGeom prst="rect">
            <a:avLst/>
          </a:prstGeom>
        </p:spPr>
      </p:pic>
      <p:sp>
        <p:nvSpPr>
          <p:cNvPr id="6" name="Marcador de fecha 5"/>
          <p:cNvSpPr>
            <a:spLocks noGrp="1"/>
          </p:cNvSpPr>
          <p:nvPr>
            <p:ph type="dt" sz="quarter" idx="2"/>
          </p:nvPr>
        </p:nvSpPr>
        <p:spPr>
          <a:xfrm>
            <a:off x="0" y="6453336"/>
            <a:ext cx="2209800" cy="228600"/>
          </a:xfrm>
          <a:prstGeom prst="rect">
            <a:avLst/>
          </a:prstGeom>
        </p:spPr>
        <p:txBody>
          <a:bodyPr/>
          <a:lstStyle/>
          <a:p>
            <a:pPr>
              <a:defRPr/>
            </a:pPr>
            <a:fld id="{BA2DDF4E-637F-4B84-B496-830F5076FE22}" type="datetime10">
              <a:rPr lang="es-ES" smtClean="0"/>
              <a:pPr>
                <a:defRPr/>
              </a:pPr>
              <a:t>12:29</a:t>
            </a:fld>
            <a:endParaRPr lang="en-US" dirty="0"/>
          </a:p>
        </p:txBody>
      </p:sp>
      <p:sp>
        <p:nvSpPr>
          <p:cNvPr id="8" name="Llamada rectangular 7"/>
          <p:cNvSpPr/>
          <p:nvPr/>
        </p:nvSpPr>
        <p:spPr bwMode="auto">
          <a:xfrm>
            <a:off x="5403971" y="2146796"/>
            <a:ext cx="3344493" cy="3586460"/>
          </a:xfrm>
          <a:prstGeom prst="wedgeRectCallout">
            <a:avLst/>
          </a:prstGeom>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eaLnBrk="0" hangingPunct="0"/>
            <a:r>
              <a:rPr lang="es-ES" sz="2000" i="1" dirty="0">
                <a:solidFill>
                  <a:srgbClr val="FFFF00"/>
                </a:solidFill>
              </a:rPr>
              <a:t>No siempre se dispone </a:t>
            </a:r>
            <a:r>
              <a:rPr lang="es-ES" sz="2000" i="1" dirty="0" smtClean="0">
                <a:solidFill>
                  <a:schemeClr val="bg1"/>
                </a:solidFill>
              </a:rPr>
              <a:t>de equipo dedicado, perfiles deseables. El </a:t>
            </a:r>
            <a:r>
              <a:rPr lang="es-ES" sz="2000" i="1" dirty="0">
                <a:solidFill>
                  <a:srgbClr val="FFFF00"/>
                </a:solidFill>
              </a:rPr>
              <a:t>gestor del proyecto define como entregar, recursos, </a:t>
            </a:r>
            <a:r>
              <a:rPr lang="es-ES" sz="2000" i="1" dirty="0" smtClean="0">
                <a:solidFill>
                  <a:srgbClr val="FFFF00"/>
                </a:solidFill>
              </a:rPr>
              <a:t>el cuando </a:t>
            </a:r>
            <a:r>
              <a:rPr lang="es-ES" sz="2000" i="1" dirty="0">
                <a:solidFill>
                  <a:srgbClr val="FFFF00"/>
                </a:solidFill>
              </a:rPr>
              <a:t>y </a:t>
            </a:r>
            <a:r>
              <a:rPr lang="es-ES" sz="2000" i="1" dirty="0" smtClean="0">
                <a:solidFill>
                  <a:srgbClr val="FFFF00"/>
                </a:solidFill>
              </a:rPr>
              <a:t>la calidad</a:t>
            </a:r>
            <a:r>
              <a:rPr lang="es-ES" sz="2000" i="1" dirty="0">
                <a:solidFill>
                  <a:srgbClr val="FFFF00"/>
                </a:solidFill>
              </a:rPr>
              <a:t>; y el gestor del producto define que construir y es responsable de las consecuencias en el mercado</a:t>
            </a:r>
            <a:r>
              <a:rPr lang="es-ES" sz="2000" i="1" dirty="0">
                <a:solidFill>
                  <a:schemeClr val="bg1"/>
                </a:solidFill>
              </a:rPr>
              <a:t> (beneficios, funcionalidades, posicionamiento, precio</a:t>
            </a:r>
            <a:r>
              <a:rPr lang="es-ES" sz="2000" i="1" dirty="0" smtClean="0">
                <a:solidFill>
                  <a:schemeClr val="bg1"/>
                </a:solidFill>
              </a:rPr>
              <a:t>).</a:t>
            </a:r>
            <a:endParaRPr lang="es-ES" sz="2000" i="1" dirty="0">
              <a:solidFill>
                <a:schemeClr val="bg1"/>
              </a:solidFill>
            </a:endParaRPr>
          </a:p>
        </p:txBody>
      </p:sp>
      <p:sp>
        <p:nvSpPr>
          <p:cNvPr id="3" name="Flecha curvada hacia la derecha 2"/>
          <p:cNvSpPr/>
          <p:nvPr/>
        </p:nvSpPr>
        <p:spPr bwMode="auto">
          <a:xfrm rot="3425087">
            <a:off x="4141239" y="-450234"/>
            <a:ext cx="1078745" cy="4466270"/>
          </a:xfrm>
          <a:prstGeom prst="curvedRightArrow">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smtClean="0">
              <a:ln>
                <a:noFill/>
              </a:ln>
              <a:solidFill>
                <a:schemeClr val="tx1"/>
              </a:solidFill>
              <a:effectLst/>
              <a:latin typeface="Times" charset="0"/>
            </a:endParaRPr>
          </a:p>
        </p:txBody>
      </p:sp>
    </p:spTree>
    <p:extLst>
      <p:ext uri="{BB962C8B-B14F-4D97-AF65-F5344CB8AC3E}">
        <p14:creationId xmlns:p14="http://schemas.microsoft.com/office/powerpoint/2010/main" val="314173408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fecha 1"/>
          <p:cNvSpPr>
            <a:spLocks noGrp="1"/>
          </p:cNvSpPr>
          <p:nvPr>
            <p:ph type="dt" sz="quarter" idx="2"/>
          </p:nvPr>
        </p:nvSpPr>
        <p:spPr>
          <a:xfrm>
            <a:off x="0" y="6453336"/>
            <a:ext cx="2209800" cy="228600"/>
          </a:xfrm>
          <a:prstGeom prst="rect">
            <a:avLst/>
          </a:prstGeom>
        </p:spPr>
        <p:txBody>
          <a:bodyPr/>
          <a:lstStyle/>
          <a:p>
            <a:pPr>
              <a:defRPr/>
            </a:pPr>
            <a:fld id="{0EE5C485-763E-450E-B88B-6F33184353DB}" type="datetime10">
              <a:rPr lang="es-ES" smtClean="0"/>
              <a:pPr>
                <a:defRPr/>
              </a:pPr>
              <a:t>12:29</a:t>
            </a:fld>
            <a:endParaRPr lang="en-US" dirty="0"/>
          </a:p>
        </p:txBody>
      </p:sp>
      <p:sp>
        <p:nvSpPr>
          <p:cNvPr id="4" name="CuadroTexto 3"/>
          <p:cNvSpPr txBox="1"/>
          <p:nvPr/>
        </p:nvSpPr>
        <p:spPr>
          <a:xfrm>
            <a:off x="0" y="0"/>
            <a:ext cx="9144000" cy="1340768"/>
          </a:xfrm>
          <a:prstGeom prst="rect">
            <a:avLst/>
          </a:prstGeom>
          <a:solidFill>
            <a:schemeClr val="bg1"/>
          </a:solidFill>
        </p:spPr>
        <p:txBody>
          <a:bodyPr wrap="square" rtlCol="0">
            <a:spAutoFit/>
          </a:bodyPr>
          <a:lstStyle/>
          <a:p>
            <a:endParaRPr lang="es-ES" dirty="0"/>
          </a:p>
        </p:txBody>
      </p:sp>
      <p:pic>
        <p:nvPicPr>
          <p:cNvPr id="5" name="Imagen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512" y="97931"/>
            <a:ext cx="9073009" cy="6211389"/>
          </a:xfrm>
          <a:prstGeom prst="rect">
            <a:avLst/>
          </a:prstGeom>
        </p:spPr>
      </p:pic>
      <p:sp>
        <p:nvSpPr>
          <p:cNvPr id="3" name="Llamada rectangular 2"/>
          <p:cNvSpPr/>
          <p:nvPr/>
        </p:nvSpPr>
        <p:spPr bwMode="auto">
          <a:xfrm>
            <a:off x="2123728" y="5229200"/>
            <a:ext cx="6624736" cy="576064"/>
          </a:xfrm>
          <a:prstGeom prst="wedgeRectCallout">
            <a:avLst/>
          </a:prstGeom>
          <a:solidFill>
            <a:schemeClr val="accent2"/>
          </a:solidFill>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eaLnBrk="0" hangingPunct="0"/>
            <a:r>
              <a:rPr lang="es-ES" sz="1700" i="1" dirty="0" smtClean="0">
                <a:solidFill>
                  <a:srgbClr val="FFFF00"/>
                </a:solidFill>
                <a:cs typeface="Times" panose="02020603050405020304" pitchFamily="18" charset="0"/>
              </a:rPr>
              <a:t>Decidir </a:t>
            </a:r>
            <a:r>
              <a:rPr lang="es-ES" sz="1700" i="1" dirty="0">
                <a:solidFill>
                  <a:srgbClr val="FFFF00"/>
                </a:solidFill>
                <a:cs typeface="Times" panose="02020603050405020304" pitchFamily="18" charset="0"/>
              </a:rPr>
              <a:t>ALAP </a:t>
            </a:r>
            <a:r>
              <a:rPr lang="es-ES" sz="1700" i="1" dirty="0" smtClean="0">
                <a:solidFill>
                  <a:srgbClr val="FFFF00"/>
                </a:solidFill>
                <a:cs typeface="Times" panose="02020603050405020304" pitchFamily="18" charset="0"/>
              </a:rPr>
              <a:t>y entrega ASAP. Proceso </a:t>
            </a:r>
            <a:r>
              <a:rPr lang="es-ES" sz="1700" i="1" dirty="0">
                <a:solidFill>
                  <a:srgbClr val="FFFF00"/>
                </a:solidFill>
                <a:cs typeface="Times" panose="02020603050405020304" pitchFamily="18" charset="0"/>
              </a:rPr>
              <a:t>gestionado para la creación del </a:t>
            </a:r>
            <a:r>
              <a:rPr lang="es-ES" sz="1700" i="1" dirty="0" smtClean="0">
                <a:solidFill>
                  <a:srgbClr val="FFFF00"/>
                </a:solidFill>
                <a:cs typeface="Times" panose="02020603050405020304" pitchFamily="18" charset="0"/>
              </a:rPr>
              <a:t>valor, desarrollo de Producto, Cliente y Proyecto</a:t>
            </a:r>
            <a:r>
              <a:rPr lang="es-ES" sz="1700" i="1" dirty="0" smtClean="0">
                <a:solidFill>
                  <a:schemeClr val="bg1"/>
                </a:solidFill>
                <a:cs typeface="Times" panose="02020603050405020304" pitchFamily="18" charset="0"/>
              </a:rPr>
              <a:t>. </a:t>
            </a:r>
            <a:r>
              <a:rPr lang="es-ES" sz="1700" i="1" dirty="0">
                <a:solidFill>
                  <a:schemeClr val="bg1"/>
                </a:solidFill>
                <a:cs typeface="Times" panose="02020603050405020304" pitchFamily="18" charset="0"/>
              </a:rPr>
              <a:t>Amplificar </a:t>
            </a:r>
            <a:r>
              <a:rPr lang="es-ES" sz="1700" i="1" dirty="0" smtClean="0">
                <a:solidFill>
                  <a:srgbClr val="FFFF00"/>
                </a:solidFill>
                <a:cs typeface="Times" panose="02020603050405020304" pitchFamily="18" charset="0"/>
              </a:rPr>
              <a:t>aprendizaje</a:t>
            </a:r>
            <a:r>
              <a:rPr lang="es-ES" sz="1700" i="1" dirty="0" smtClean="0">
                <a:solidFill>
                  <a:schemeClr val="bg1"/>
                </a:solidFill>
                <a:cs typeface="Times" panose="02020603050405020304" pitchFamily="18" charset="0"/>
              </a:rPr>
              <a:t>.</a:t>
            </a:r>
            <a:endParaRPr lang="es-ES" sz="1700" i="1" dirty="0">
              <a:solidFill>
                <a:schemeClr val="bg1"/>
              </a:solidFill>
              <a:cs typeface="Times" panose="02020603050405020304" pitchFamily="18" charset="0"/>
            </a:endParaRPr>
          </a:p>
        </p:txBody>
      </p:sp>
      <p:sp>
        <p:nvSpPr>
          <p:cNvPr id="6" name="Llamada rectangular 5"/>
          <p:cNvSpPr/>
          <p:nvPr/>
        </p:nvSpPr>
        <p:spPr bwMode="auto">
          <a:xfrm>
            <a:off x="2411760" y="1819692"/>
            <a:ext cx="4707454" cy="374300"/>
          </a:xfrm>
          <a:prstGeom prst="wedgeRectCallout">
            <a:avLst/>
          </a:prstGeom>
          <a:solidFill>
            <a:schemeClr val="accent2"/>
          </a:solidFill>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eaLnBrk="0" hangingPunct="0"/>
            <a:r>
              <a:rPr lang="es-ES" sz="1700" i="1" dirty="0">
                <a:solidFill>
                  <a:srgbClr val="FFFF00"/>
                </a:solidFill>
                <a:cs typeface="Times" panose="02020603050405020304" pitchFamily="18" charset="0"/>
              </a:rPr>
              <a:t>Partir de factibilidad y base: negocio y </a:t>
            </a:r>
            <a:r>
              <a:rPr lang="es-ES" sz="1700" i="1" dirty="0" smtClean="0">
                <a:solidFill>
                  <a:srgbClr val="FFFF00"/>
                </a:solidFill>
                <a:cs typeface="Times" panose="02020603050405020304" pitchFamily="18" charset="0"/>
              </a:rPr>
              <a:t>arquitectura</a:t>
            </a:r>
            <a:endParaRPr lang="es-ES" sz="1700" i="1" dirty="0">
              <a:solidFill>
                <a:srgbClr val="FFFF00"/>
              </a:solidFill>
              <a:cs typeface="Times" panose="02020603050405020304" pitchFamily="18" charset="0"/>
            </a:endParaRPr>
          </a:p>
        </p:txBody>
      </p:sp>
      <p:sp>
        <p:nvSpPr>
          <p:cNvPr id="7" name="Llamada rectangular 6"/>
          <p:cNvSpPr/>
          <p:nvPr/>
        </p:nvSpPr>
        <p:spPr bwMode="auto">
          <a:xfrm>
            <a:off x="1379548" y="3032956"/>
            <a:ext cx="1629251" cy="1944216"/>
          </a:xfrm>
          <a:prstGeom prst="wedgeRectCallout">
            <a:avLst/>
          </a:prstGeom>
          <a:solidFill>
            <a:schemeClr val="accent2"/>
          </a:solidFill>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eaLnBrk="0" hangingPunct="0"/>
            <a:r>
              <a:rPr lang="es-ES" sz="1700" i="1" dirty="0" smtClean="0">
                <a:solidFill>
                  <a:srgbClr val="FFFF00"/>
                </a:solidFill>
                <a:cs typeface="Times" panose="02020603050405020304" pitchFamily="18" charset="0"/>
              </a:rPr>
              <a:t>Ajustar </a:t>
            </a:r>
            <a:r>
              <a:rPr lang="es-ES" sz="1700" i="1" dirty="0">
                <a:solidFill>
                  <a:srgbClr val="FFFF00"/>
                </a:solidFill>
                <a:cs typeface="Times" panose="02020603050405020304" pitchFamily="18" charset="0"/>
              </a:rPr>
              <a:t>en </a:t>
            </a:r>
            <a:r>
              <a:rPr lang="es-ES" sz="1700" i="1" dirty="0" smtClean="0">
                <a:solidFill>
                  <a:srgbClr val="FFFF00"/>
                </a:solidFill>
                <a:cs typeface="Times" panose="02020603050405020304" pitchFamily="18" charset="0"/>
              </a:rPr>
              <a:t>función </a:t>
            </a:r>
            <a:r>
              <a:rPr lang="es-ES" sz="1700" i="1" dirty="0">
                <a:solidFill>
                  <a:srgbClr val="FFFF00"/>
                </a:solidFill>
                <a:cs typeface="Times" panose="02020603050405020304" pitchFamily="18" charset="0"/>
              </a:rPr>
              <a:t>a riesgo, incertidumbre, grado de </a:t>
            </a:r>
            <a:r>
              <a:rPr lang="es-ES" sz="1700" i="1" dirty="0" smtClean="0">
                <a:solidFill>
                  <a:srgbClr val="FFFF00"/>
                </a:solidFill>
                <a:cs typeface="Times" panose="02020603050405020304" pitchFamily="18" charset="0"/>
              </a:rPr>
              <a:t>innovación, </a:t>
            </a:r>
            <a:r>
              <a:rPr lang="es-ES" sz="1700" i="1" dirty="0">
                <a:solidFill>
                  <a:srgbClr val="FFFF00"/>
                </a:solidFill>
                <a:cs typeface="Times" panose="02020603050405020304" pitchFamily="18" charset="0"/>
              </a:rPr>
              <a:t>y </a:t>
            </a:r>
            <a:r>
              <a:rPr lang="es-ES" sz="1700" i="1" dirty="0" smtClean="0">
                <a:solidFill>
                  <a:srgbClr val="FFFF00"/>
                </a:solidFill>
                <a:cs typeface="Times" panose="02020603050405020304" pitchFamily="18" charset="0"/>
              </a:rPr>
              <a:t>madurez del Cliente.</a:t>
            </a:r>
            <a:endParaRPr lang="es-ES" sz="1700" i="1" dirty="0">
              <a:solidFill>
                <a:srgbClr val="FFFF00"/>
              </a:solidFill>
              <a:cs typeface="Times" panose="02020603050405020304" pitchFamily="18" charset="0"/>
            </a:endParaRPr>
          </a:p>
        </p:txBody>
      </p:sp>
      <p:sp>
        <p:nvSpPr>
          <p:cNvPr id="8" name="Llamada rectangular 7"/>
          <p:cNvSpPr/>
          <p:nvPr/>
        </p:nvSpPr>
        <p:spPr bwMode="auto">
          <a:xfrm>
            <a:off x="5885568" y="496819"/>
            <a:ext cx="2862896" cy="347130"/>
          </a:xfrm>
          <a:prstGeom prst="wedgeRectCallout">
            <a:avLst/>
          </a:prstGeom>
          <a:solidFill>
            <a:schemeClr val="accent2"/>
          </a:solidFill>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eaLnBrk="0" hangingPunct="0"/>
            <a:r>
              <a:rPr lang="es-ES" sz="1700" i="1" dirty="0">
                <a:solidFill>
                  <a:srgbClr val="FFFF00"/>
                </a:solidFill>
                <a:cs typeface="Times" panose="02020603050405020304" pitchFamily="18" charset="0"/>
              </a:rPr>
              <a:t>Desarrollo: </a:t>
            </a:r>
            <a:r>
              <a:rPr lang="es-ES" sz="1700" i="1" dirty="0" smtClean="0">
                <a:solidFill>
                  <a:srgbClr val="FFFF00"/>
                </a:solidFill>
                <a:cs typeface="Times" panose="02020603050405020304" pitchFamily="18" charset="0"/>
              </a:rPr>
              <a:t>Producto y Cliente</a:t>
            </a:r>
            <a:r>
              <a:rPr lang="es-ES" sz="1700" i="1" dirty="0">
                <a:solidFill>
                  <a:srgbClr val="FFFF00"/>
                </a:solidFill>
                <a:cs typeface="Times" panose="02020603050405020304" pitchFamily="18" charset="0"/>
              </a:rPr>
              <a:t>. </a:t>
            </a:r>
          </a:p>
        </p:txBody>
      </p:sp>
    </p:spTree>
    <p:extLst>
      <p:ext uri="{BB962C8B-B14F-4D97-AF65-F5344CB8AC3E}">
        <p14:creationId xmlns:p14="http://schemas.microsoft.com/office/powerpoint/2010/main" val="187091425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idx="4294967295"/>
          </p:nvPr>
        </p:nvSpPr>
        <p:spPr>
          <a:xfrm>
            <a:off x="684000" y="900000"/>
            <a:ext cx="7772400" cy="539080"/>
          </a:xfrm>
          <a:prstGeom prst="rect">
            <a:avLst/>
          </a:prstGeom>
        </p:spPr>
        <p:txBody>
          <a:bodyPr/>
          <a:lstStyle/>
          <a:p>
            <a:pPr algn="l"/>
            <a:r>
              <a:rPr lang="es-ES" sz="3600" dirty="0" smtClean="0"/>
              <a:t>Conclusiones</a:t>
            </a:r>
            <a:endParaRPr lang="es-ES" sz="3600" dirty="0"/>
          </a:p>
        </p:txBody>
      </p:sp>
      <p:sp>
        <p:nvSpPr>
          <p:cNvPr id="5" name="Marcador de contenido 2"/>
          <p:cNvSpPr>
            <a:spLocks noGrp="1"/>
          </p:cNvSpPr>
          <p:nvPr>
            <p:ph idx="4294967295"/>
          </p:nvPr>
        </p:nvSpPr>
        <p:spPr>
          <a:xfrm>
            <a:off x="684000" y="1524000"/>
            <a:ext cx="7772400" cy="4267200"/>
          </a:xfrm>
          <a:prstGeom prst="rect">
            <a:avLst/>
          </a:prstGeom>
        </p:spPr>
        <p:txBody>
          <a:bodyPr/>
          <a:lstStyle/>
          <a:p>
            <a:r>
              <a:rPr lang="es-ES" sz="2400" dirty="0" smtClean="0"/>
              <a:t>Sobren quienes </a:t>
            </a:r>
            <a:r>
              <a:rPr lang="es-ES" sz="2400" i="1" dirty="0" smtClean="0">
                <a:solidFill>
                  <a:srgbClr val="0070C0"/>
                </a:solidFill>
              </a:rPr>
              <a:t>innoven, generen valor y se adapten  </a:t>
            </a:r>
            <a:r>
              <a:rPr lang="es-ES" sz="2400" i="1" dirty="0">
                <a:solidFill>
                  <a:srgbClr val="0070C0"/>
                </a:solidFill>
              </a:rPr>
              <a:t>al </a:t>
            </a:r>
            <a:r>
              <a:rPr lang="es-ES" sz="2400" i="1" dirty="0" smtClean="0">
                <a:solidFill>
                  <a:srgbClr val="0070C0"/>
                </a:solidFill>
              </a:rPr>
              <a:t>cambio</a:t>
            </a:r>
            <a:r>
              <a:rPr lang="es-ES" sz="2400" dirty="0" smtClean="0"/>
              <a:t>. La </a:t>
            </a:r>
            <a:r>
              <a:rPr lang="es-ES" sz="2400" dirty="0"/>
              <a:t>gestión de proyectos </a:t>
            </a:r>
            <a:r>
              <a:rPr lang="es-ES" sz="2400" dirty="0" smtClean="0"/>
              <a:t>es </a:t>
            </a:r>
            <a:r>
              <a:rPr lang="es-ES" sz="2400" dirty="0"/>
              <a:t>un </a:t>
            </a:r>
            <a:r>
              <a:rPr lang="es-ES" sz="2400" i="1" dirty="0" smtClean="0">
                <a:solidFill>
                  <a:srgbClr val="0070C0"/>
                </a:solidFill>
              </a:rPr>
              <a:t>facilitador</a:t>
            </a:r>
            <a:r>
              <a:rPr lang="es-ES" sz="2400" dirty="0" smtClean="0"/>
              <a:t> para:</a:t>
            </a:r>
            <a:endParaRPr lang="es-ES" sz="2400" dirty="0"/>
          </a:p>
          <a:p>
            <a:pPr lvl="1"/>
            <a:r>
              <a:rPr lang="es-ES" sz="2000" dirty="0"/>
              <a:t>Definir la </a:t>
            </a:r>
            <a:r>
              <a:rPr lang="es-ES" sz="2000" i="1" dirty="0">
                <a:solidFill>
                  <a:srgbClr val="0070C0"/>
                </a:solidFill>
              </a:rPr>
              <a:t>esencia del </a:t>
            </a:r>
            <a:r>
              <a:rPr lang="es-ES" sz="2000" i="1" dirty="0" smtClean="0">
                <a:solidFill>
                  <a:srgbClr val="0070C0"/>
                </a:solidFill>
              </a:rPr>
              <a:t>valor</a:t>
            </a:r>
            <a:r>
              <a:rPr lang="es-ES" sz="2000" dirty="0" smtClean="0"/>
              <a:t>: </a:t>
            </a:r>
            <a:r>
              <a:rPr lang="es-ES" sz="2000" dirty="0"/>
              <a:t>valor de la innovación, incremento del conocimiento y apropiación por el Cliente.</a:t>
            </a:r>
          </a:p>
          <a:p>
            <a:pPr lvl="1"/>
            <a:r>
              <a:rPr lang="es-ES" sz="2000" dirty="0"/>
              <a:t>Mejorar el proceso </a:t>
            </a:r>
            <a:r>
              <a:rPr lang="es-ES" sz="2000" i="1" dirty="0">
                <a:solidFill>
                  <a:srgbClr val="0070C0"/>
                </a:solidFill>
              </a:rPr>
              <a:t>desarrollo del cliente, </a:t>
            </a:r>
            <a:r>
              <a:rPr lang="es-ES" sz="2000" i="1" dirty="0" smtClean="0">
                <a:solidFill>
                  <a:srgbClr val="0070C0"/>
                </a:solidFill>
              </a:rPr>
              <a:t>producto </a:t>
            </a:r>
            <a:r>
              <a:rPr lang="es-ES" sz="2000" i="1" dirty="0">
                <a:solidFill>
                  <a:srgbClr val="0070C0"/>
                </a:solidFill>
              </a:rPr>
              <a:t>y </a:t>
            </a:r>
            <a:r>
              <a:rPr lang="es-ES" sz="2000" i="1" dirty="0" smtClean="0">
                <a:solidFill>
                  <a:srgbClr val="0070C0"/>
                </a:solidFill>
              </a:rPr>
              <a:t>proyecto</a:t>
            </a:r>
            <a:r>
              <a:rPr lang="es-ES" sz="2000" dirty="0"/>
              <a:t>.</a:t>
            </a:r>
          </a:p>
          <a:p>
            <a:pPr lvl="1"/>
            <a:r>
              <a:rPr lang="es-ES" sz="2000" dirty="0" smtClean="0"/>
              <a:t>Gestionar los </a:t>
            </a:r>
            <a:r>
              <a:rPr lang="es-ES" sz="2000" i="1" dirty="0">
                <a:solidFill>
                  <a:srgbClr val="0070C0"/>
                </a:solidFill>
              </a:rPr>
              <a:t>grupos de </a:t>
            </a:r>
            <a:r>
              <a:rPr lang="es-ES" sz="2000" i="1" dirty="0" smtClean="0">
                <a:solidFill>
                  <a:srgbClr val="0070C0"/>
                </a:solidFill>
              </a:rPr>
              <a:t>interés</a:t>
            </a:r>
            <a:r>
              <a:rPr lang="es-ES" sz="2000" dirty="0" smtClean="0"/>
              <a:t>, con visión </a:t>
            </a:r>
            <a:r>
              <a:rPr lang="es-ES" sz="2000" dirty="0"/>
              <a:t>global.</a:t>
            </a:r>
          </a:p>
          <a:p>
            <a:pPr lvl="1"/>
            <a:r>
              <a:rPr lang="es-ES" sz="2000" i="1" dirty="0" smtClean="0">
                <a:solidFill>
                  <a:srgbClr val="0070C0"/>
                </a:solidFill>
              </a:rPr>
              <a:t>Desarrollar ciclos rápido</a:t>
            </a:r>
            <a:r>
              <a:rPr lang="es-ES" sz="2000" dirty="0" smtClean="0"/>
              <a:t>: construir</a:t>
            </a:r>
            <a:r>
              <a:rPr lang="es-ES" sz="2000" dirty="0"/>
              <a:t>, </a:t>
            </a:r>
            <a:r>
              <a:rPr lang="es-ES" sz="2000" dirty="0" smtClean="0"/>
              <a:t>			          medir</a:t>
            </a:r>
            <a:r>
              <a:rPr lang="es-ES" sz="2000" dirty="0"/>
              <a:t>, </a:t>
            </a:r>
            <a:r>
              <a:rPr lang="es-ES" sz="2000" dirty="0" smtClean="0"/>
              <a:t>aprender.</a:t>
            </a:r>
            <a:endParaRPr lang="es-ES" sz="2000" dirty="0"/>
          </a:p>
          <a:p>
            <a:pPr lvl="1"/>
            <a:r>
              <a:rPr lang="es-ES" sz="2000" dirty="0" smtClean="0"/>
              <a:t>Búsqueda de la </a:t>
            </a:r>
            <a:r>
              <a:rPr lang="es-ES" sz="2000" i="1" dirty="0" smtClean="0">
                <a:solidFill>
                  <a:srgbClr val="0070C0"/>
                </a:solidFill>
              </a:rPr>
              <a:t>excelencia operativa</a:t>
            </a:r>
            <a:r>
              <a:rPr lang="es-ES" sz="2000" dirty="0" smtClean="0"/>
              <a:t>. </a:t>
            </a:r>
            <a:endParaRPr lang="es-ES" sz="2000" dirty="0"/>
          </a:p>
        </p:txBody>
      </p:sp>
      <p:sp>
        <p:nvSpPr>
          <p:cNvPr id="4" name="Marcador de fecha 3"/>
          <p:cNvSpPr>
            <a:spLocks noGrp="1"/>
          </p:cNvSpPr>
          <p:nvPr>
            <p:ph type="dt" sz="quarter" idx="2"/>
          </p:nvPr>
        </p:nvSpPr>
        <p:spPr>
          <a:xfrm>
            <a:off x="0" y="6453336"/>
            <a:ext cx="2209800" cy="228600"/>
          </a:xfrm>
          <a:prstGeom prst="rect">
            <a:avLst/>
          </a:prstGeom>
        </p:spPr>
        <p:txBody>
          <a:bodyPr/>
          <a:lstStyle/>
          <a:p>
            <a:pPr>
              <a:defRPr/>
            </a:pPr>
            <a:fld id="{E8EC52F7-724A-4932-8211-264D4E3AC2ED}" type="datetime10">
              <a:rPr lang="es-ES" smtClean="0"/>
              <a:pPr>
                <a:defRPr/>
              </a:pPr>
              <a:t>12:29</a:t>
            </a:fld>
            <a:endParaRPr lang="en-US" dirty="0"/>
          </a:p>
        </p:txBody>
      </p:sp>
      <p:pic>
        <p:nvPicPr>
          <p:cNvPr id="7" name="Imagen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24127" y="3684964"/>
            <a:ext cx="2740131" cy="2055098"/>
          </a:xfrm>
          <a:prstGeom prst="rect">
            <a:avLst/>
          </a:prstGeom>
        </p:spPr>
      </p:pic>
      <p:sp>
        <p:nvSpPr>
          <p:cNvPr id="6" name="Llamada rectangular 5"/>
          <p:cNvSpPr/>
          <p:nvPr/>
        </p:nvSpPr>
        <p:spPr bwMode="auto">
          <a:xfrm>
            <a:off x="1187624" y="4797152"/>
            <a:ext cx="4391578" cy="922040"/>
          </a:xfrm>
          <a:prstGeom prst="wedgeRectCallout">
            <a:avLst/>
          </a:prstGeom>
          <a:solidFill>
            <a:schemeClr val="accent2"/>
          </a:solidFill>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eaLnBrk="0" hangingPunct="0"/>
            <a:r>
              <a:rPr lang="es-ES" i="1" dirty="0" smtClean="0">
                <a:solidFill>
                  <a:schemeClr val="bg1"/>
                </a:solidFill>
                <a:cs typeface="Times" panose="02020603050405020304" pitchFamily="18" charset="0"/>
              </a:rPr>
              <a:t>Aplicar </a:t>
            </a:r>
            <a:r>
              <a:rPr lang="es-ES" i="1" dirty="0" smtClean="0">
                <a:solidFill>
                  <a:srgbClr val="FFFF00"/>
                </a:solidFill>
                <a:cs typeface="Times" panose="02020603050405020304" pitchFamily="18" charset="0"/>
              </a:rPr>
              <a:t>criterios de buena gestión estables </a:t>
            </a:r>
            <a:r>
              <a:rPr lang="es-ES" dirty="0" smtClean="0"/>
              <a:t>►</a:t>
            </a:r>
            <a:r>
              <a:rPr lang="es-ES" i="1" dirty="0" smtClean="0">
                <a:solidFill>
                  <a:schemeClr val="bg1"/>
                </a:solidFill>
                <a:cs typeface="Times" panose="02020603050405020304" pitchFamily="18" charset="0"/>
              </a:rPr>
              <a:t> crear metodología propia, evitando modas y sobre simplificación</a:t>
            </a:r>
            <a:endParaRPr lang="es-ES" sz="1400" i="1" dirty="0">
              <a:solidFill>
                <a:schemeClr val="bg1"/>
              </a:solidFill>
              <a:cs typeface="Times" panose="02020603050405020304" pitchFamily="18" charset="0"/>
            </a:endParaRPr>
          </a:p>
        </p:txBody>
      </p:sp>
    </p:spTree>
    <p:extLst>
      <p:ext uri="{BB962C8B-B14F-4D97-AF65-F5344CB8AC3E}">
        <p14:creationId xmlns:p14="http://schemas.microsoft.com/office/powerpoint/2010/main" val="277882761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Rectángulo"/>
          <p:cNvSpPr/>
          <p:nvPr/>
        </p:nvSpPr>
        <p:spPr>
          <a:xfrm>
            <a:off x="3741744" y="1627086"/>
            <a:ext cx="4646680" cy="923330"/>
          </a:xfrm>
          <a:prstGeom prst="rect">
            <a:avLst/>
          </a:prstGeom>
        </p:spPr>
        <p:txBody>
          <a:bodyPr wrap="square">
            <a:spAutoFit/>
          </a:bodyPr>
          <a:lstStyle/>
          <a:p>
            <a:r>
              <a:rPr lang="es-ES" dirty="0" smtClean="0"/>
              <a:t>Nombre:  </a:t>
            </a:r>
            <a:r>
              <a:rPr lang="es-ES" b="1" dirty="0" smtClean="0"/>
              <a:t>Arturo Penas Rial</a:t>
            </a:r>
          </a:p>
          <a:p>
            <a:r>
              <a:rPr lang="es-ES" dirty="0" smtClean="0"/>
              <a:t>Correo: </a:t>
            </a:r>
            <a:r>
              <a:rPr lang="en-US" altLang="es-UY" b="1" dirty="0" smtClean="0"/>
              <a:t>arturo.penas@gmail.com</a:t>
            </a:r>
            <a:endParaRPr lang="es-ES" b="1" dirty="0" smtClean="0"/>
          </a:p>
          <a:p>
            <a:r>
              <a:rPr lang="es-ES" dirty="0" smtClean="0"/>
              <a:t>Teléfono: </a:t>
            </a:r>
            <a:r>
              <a:rPr lang="es-ES" b="1" dirty="0" smtClean="0"/>
              <a:t>095 326500</a:t>
            </a:r>
            <a:endParaRPr lang="es-ES" b="1" dirty="0"/>
          </a:p>
        </p:txBody>
      </p:sp>
      <p:pic>
        <p:nvPicPr>
          <p:cNvPr id="1030" name="Picture 6"/>
          <p:cNvPicPr>
            <a:picLocks noChangeAspect="1" noChangeArrowheads="1"/>
          </p:cNvPicPr>
          <p:nvPr/>
        </p:nvPicPr>
        <p:blipFill>
          <a:blip r:embed="rId3" cstate="print"/>
          <a:srcRect/>
          <a:stretch>
            <a:fillRect/>
          </a:stretch>
        </p:blipFill>
        <p:spPr bwMode="auto">
          <a:xfrm>
            <a:off x="3779912" y="3284984"/>
            <a:ext cx="360040" cy="360040"/>
          </a:xfrm>
          <a:prstGeom prst="rect">
            <a:avLst/>
          </a:prstGeom>
          <a:noFill/>
          <a:ln w="9525">
            <a:noFill/>
            <a:miter lim="800000"/>
            <a:headEnd/>
            <a:tailEnd/>
          </a:ln>
        </p:spPr>
      </p:pic>
      <p:pic>
        <p:nvPicPr>
          <p:cNvPr id="6"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40438" y="3900488"/>
            <a:ext cx="2417762" cy="1890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ítulo 1"/>
          <p:cNvSpPr txBox="1">
            <a:spLocks/>
          </p:cNvSpPr>
          <p:nvPr/>
        </p:nvSpPr>
        <p:spPr>
          <a:xfrm>
            <a:off x="684000" y="900000"/>
            <a:ext cx="7772400" cy="53908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s-ES" sz="3600" dirty="0" smtClean="0"/>
              <a:t>Preguntas?</a:t>
            </a:r>
            <a:endParaRPr lang="es-ES" sz="3600" dirty="0"/>
          </a:p>
        </p:txBody>
      </p:sp>
      <p:sp>
        <p:nvSpPr>
          <p:cNvPr id="9" name="7 Rectángulo"/>
          <p:cNvSpPr/>
          <p:nvPr/>
        </p:nvSpPr>
        <p:spPr>
          <a:xfrm>
            <a:off x="4185479" y="3284093"/>
            <a:ext cx="4202945" cy="369332"/>
          </a:xfrm>
          <a:prstGeom prst="rect">
            <a:avLst/>
          </a:prstGeom>
        </p:spPr>
        <p:txBody>
          <a:bodyPr wrap="square">
            <a:spAutoFit/>
          </a:bodyPr>
          <a:lstStyle/>
          <a:p>
            <a:r>
              <a:rPr lang="en-US" altLang="es-UY" dirty="0" smtClean="0">
                <a:hlinkClick r:id="rId5"/>
              </a:rPr>
              <a:t>uy.linkedin.com/in/</a:t>
            </a:r>
            <a:r>
              <a:rPr lang="en-US" altLang="es-UY" dirty="0" err="1" smtClean="0">
                <a:hlinkClick r:id="rId5"/>
              </a:rPr>
              <a:t>arturopenasrial</a:t>
            </a:r>
            <a:r>
              <a:rPr lang="en-US" altLang="es-UY" dirty="0" smtClean="0">
                <a:hlinkClick r:id="rId5"/>
              </a:rPr>
              <a:t>/</a:t>
            </a:r>
            <a:r>
              <a:rPr lang="en-US" altLang="es-UY" dirty="0" err="1" smtClean="0">
                <a:hlinkClick r:id="rId5"/>
              </a:rPr>
              <a:t>es</a:t>
            </a:r>
            <a:endParaRPr lang="en-US" altLang="es-UY" dirty="0"/>
          </a:p>
        </p:txBody>
      </p:sp>
    </p:spTree>
    <p:extLst>
      <p:ext uri="{BB962C8B-B14F-4D97-AF65-F5344CB8AC3E}">
        <p14:creationId xmlns:p14="http://schemas.microsoft.com/office/powerpoint/2010/main" val="29143266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fecha 3"/>
          <p:cNvSpPr>
            <a:spLocks noGrp="1"/>
          </p:cNvSpPr>
          <p:nvPr>
            <p:ph type="dt" sz="quarter" idx="2"/>
          </p:nvPr>
        </p:nvSpPr>
        <p:spPr>
          <a:xfrm>
            <a:off x="0" y="6453336"/>
            <a:ext cx="2209800" cy="228600"/>
          </a:xfrm>
          <a:prstGeom prst="rect">
            <a:avLst/>
          </a:prstGeom>
        </p:spPr>
        <p:txBody>
          <a:bodyPr/>
          <a:lstStyle/>
          <a:p>
            <a:pPr>
              <a:defRPr/>
            </a:pPr>
            <a:fld id="{DE798BA4-2AD8-45FF-A2B9-8FB727B0FD09}" type="datetime10">
              <a:rPr lang="es-ES" smtClean="0"/>
              <a:pPr>
                <a:defRPr/>
              </a:pPr>
              <a:t>12:29</a:t>
            </a:fld>
            <a:endParaRPr lang="en-US" dirty="0"/>
          </a:p>
        </p:txBody>
      </p:sp>
      <p:pic>
        <p:nvPicPr>
          <p:cNvPr id="6" name="Imagen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86190" y="1000015"/>
            <a:ext cx="5168020" cy="3395521"/>
          </a:xfrm>
          <a:prstGeom prst="rect">
            <a:avLst/>
          </a:prstGeom>
        </p:spPr>
      </p:pic>
      <p:pic>
        <p:nvPicPr>
          <p:cNvPr id="2" name="Imagen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219200" y="2636912"/>
            <a:ext cx="2225674" cy="3096344"/>
          </a:xfrm>
          <a:prstGeom prst="rect">
            <a:avLst/>
          </a:prstGeom>
        </p:spPr>
      </p:pic>
      <p:sp>
        <p:nvSpPr>
          <p:cNvPr id="5" name="Llamada rectangular 4"/>
          <p:cNvSpPr/>
          <p:nvPr/>
        </p:nvSpPr>
        <p:spPr bwMode="auto">
          <a:xfrm>
            <a:off x="683568" y="4509120"/>
            <a:ext cx="5432112" cy="1224137"/>
          </a:xfrm>
          <a:prstGeom prst="wedgeRectCallout">
            <a:avLst/>
          </a:prstGeom>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eaLnBrk="0" hangingPunct="0"/>
            <a:r>
              <a:rPr lang="es-ES" i="1" dirty="0" smtClean="0">
                <a:solidFill>
                  <a:schemeClr val="bg1"/>
                </a:solidFill>
                <a:cs typeface="Times" panose="02020603050405020304" pitchFamily="18" charset="0"/>
              </a:rPr>
              <a:t>GAP debido a: </a:t>
            </a:r>
            <a:r>
              <a:rPr lang="es-ES" i="1" dirty="0" smtClean="0">
                <a:solidFill>
                  <a:srgbClr val="FFFF00"/>
                </a:solidFill>
                <a:cs typeface="Times" panose="02020603050405020304" pitchFamily="18" charset="0"/>
              </a:rPr>
              <a:t>inadecuada aplicación de marcos</a:t>
            </a:r>
            <a:r>
              <a:rPr lang="es-ES" i="1" dirty="0" smtClean="0">
                <a:solidFill>
                  <a:schemeClr val="bg1"/>
                </a:solidFill>
                <a:cs typeface="Times" panose="02020603050405020304" pitchFamily="18" charset="0"/>
              </a:rPr>
              <a:t>, debido a sobre-simplificación y falta de criterios de enfoque; o logramos agilidad en proyectos, no en la organización.</a:t>
            </a:r>
            <a:r>
              <a:rPr lang="es-ES" i="1" dirty="0" smtClean="0">
                <a:solidFill>
                  <a:srgbClr val="FFFF00"/>
                </a:solidFill>
                <a:cs typeface="Times" panose="02020603050405020304" pitchFamily="18" charset="0"/>
              </a:rPr>
              <a:t> Somos </a:t>
            </a:r>
            <a:r>
              <a:rPr lang="es-UY" i="1" dirty="0" smtClean="0">
                <a:solidFill>
                  <a:schemeClr val="bg1"/>
                </a:solidFill>
                <a:cs typeface="Times" panose="02020603050405020304" pitchFamily="18" charset="0"/>
              </a:rPr>
              <a:t>el problema: </a:t>
            </a:r>
            <a:r>
              <a:rPr lang="es-UY" i="1" dirty="0" smtClean="0">
                <a:solidFill>
                  <a:srgbClr val="FFFF00"/>
                </a:solidFill>
                <a:cs typeface="Times" panose="02020603050405020304" pitchFamily="18" charset="0"/>
              </a:rPr>
              <a:t>volver </a:t>
            </a:r>
            <a:r>
              <a:rPr lang="es-UY" i="1" dirty="0">
                <a:solidFill>
                  <a:srgbClr val="FFFF00"/>
                </a:solidFill>
                <a:cs typeface="Times" panose="02020603050405020304" pitchFamily="18" charset="0"/>
              </a:rPr>
              <a:t>a los </a:t>
            </a:r>
            <a:r>
              <a:rPr lang="es-UY" i="1" dirty="0" smtClean="0">
                <a:solidFill>
                  <a:srgbClr val="FFFF00"/>
                </a:solidFill>
                <a:cs typeface="Times" panose="02020603050405020304" pitchFamily="18" charset="0"/>
              </a:rPr>
              <a:t>principios. </a:t>
            </a:r>
          </a:p>
        </p:txBody>
      </p:sp>
    </p:spTree>
    <p:extLst>
      <p:ext uri="{BB962C8B-B14F-4D97-AF65-F5344CB8AC3E}">
        <p14:creationId xmlns:p14="http://schemas.microsoft.com/office/powerpoint/2010/main" val="338150970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contenido 2"/>
          <p:cNvSpPr>
            <a:spLocks noGrp="1"/>
          </p:cNvSpPr>
          <p:nvPr>
            <p:ph idx="4294967295"/>
          </p:nvPr>
        </p:nvSpPr>
        <p:spPr>
          <a:xfrm>
            <a:off x="684000" y="1524000"/>
            <a:ext cx="7789862" cy="4267200"/>
          </a:xfrm>
          <a:prstGeom prst="rect">
            <a:avLst/>
          </a:prstGeom>
        </p:spPr>
        <p:txBody>
          <a:bodyPr/>
          <a:lstStyle/>
          <a:p>
            <a:r>
              <a:rPr lang="es-ES" sz="2400" dirty="0" smtClean="0"/>
              <a:t>Es una </a:t>
            </a:r>
            <a:r>
              <a:rPr lang="es-ES" sz="2400" i="1" dirty="0" smtClean="0">
                <a:solidFill>
                  <a:srgbClr val="0070C0"/>
                </a:solidFill>
              </a:rPr>
              <a:t>filosofía de administración eficiente que busca mejorar la rentabilidad, disminuir los desperdicios y manejarse con alta ambigüedad</a:t>
            </a:r>
            <a:r>
              <a:rPr lang="es-ES" sz="2400" i="1" dirty="0" smtClean="0"/>
              <a:t>. </a:t>
            </a:r>
          </a:p>
          <a:p>
            <a:r>
              <a:rPr lang="es-ES" sz="2400" dirty="0" smtClean="0"/>
              <a:t>Definir </a:t>
            </a:r>
            <a:r>
              <a:rPr lang="es-ES" sz="2400" dirty="0"/>
              <a:t>dónde se </a:t>
            </a:r>
            <a:r>
              <a:rPr lang="es-ES" sz="2400" dirty="0" smtClean="0"/>
              <a:t>encuentra la			                </a:t>
            </a:r>
            <a:r>
              <a:rPr lang="es-ES" sz="2400" i="1" dirty="0" smtClean="0">
                <a:solidFill>
                  <a:srgbClr val="0070C0"/>
                </a:solidFill>
              </a:rPr>
              <a:t>esencia </a:t>
            </a:r>
            <a:r>
              <a:rPr lang="es-ES" sz="2400" i="1" dirty="0">
                <a:solidFill>
                  <a:srgbClr val="0070C0"/>
                </a:solidFill>
              </a:rPr>
              <a:t>del valor </a:t>
            </a:r>
            <a:r>
              <a:rPr lang="es-ES" sz="2400" dirty="0"/>
              <a:t>y </a:t>
            </a:r>
            <a:r>
              <a:rPr lang="es-ES" sz="2400" i="1" dirty="0" smtClean="0">
                <a:solidFill>
                  <a:srgbClr val="0070C0"/>
                </a:solidFill>
              </a:rPr>
              <a:t>adelgaza 			             las actividades de soporte</a:t>
            </a:r>
            <a:r>
              <a:rPr lang="es-ES" sz="2400" dirty="0" smtClean="0"/>
              <a:t>.  				</a:t>
            </a:r>
          </a:p>
        </p:txBody>
      </p:sp>
      <p:sp>
        <p:nvSpPr>
          <p:cNvPr id="2" name="Título 1"/>
          <p:cNvSpPr>
            <a:spLocks noGrp="1"/>
          </p:cNvSpPr>
          <p:nvPr>
            <p:ph type="title" idx="4294967295"/>
          </p:nvPr>
        </p:nvSpPr>
        <p:spPr>
          <a:xfrm>
            <a:off x="684000" y="900000"/>
            <a:ext cx="7772400" cy="546770"/>
          </a:xfrm>
          <a:prstGeom prst="rect">
            <a:avLst/>
          </a:prstGeom>
        </p:spPr>
        <p:txBody>
          <a:bodyPr/>
          <a:lstStyle/>
          <a:p>
            <a:pPr algn="l"/>
            <a:r>
              <a:rPr lang="es-ES" sz="3600" dirty="0"/>
              <a:t>Lean IT. ¿Qué </a:t>
            </a:r>
            <a:r>
              <a:rPr lang="es-ES" sz="3600" dirty="0" smtClean="0"/>
              <a:t>es</a:t>
            </a:r>
            <a:r>
              <a:rPr lang="es-ES" sz="3600" dirty="0"/>
              <a:t>? </a:t>
            </a:r>
            <a:r>
              <a:rPr lang="es-ES" sz="3600" dirty="0" smtClean="0"/>
              <a:t>►</a:t>
            </a:r>
            <a:r>
              <a:rPr lang="es-ES" sz="3600" dirty="0" smtClean="0">
                <a:hlinkClick r:id="rId3" action="ppaction://hlinkfile"/>
              </a:rPr>
              <a:t>TOC</a:t>
            </a:r>
            <a:r>
              <a:rPr lang="es-ES" sz="3600" dirty="0"/>
              <a:t/>
            </a:r>
            <a:br>
              <a:rPr lang="es-ES" sz="3600" dirty="0"/>
            </a:br>
            <a:endParaRPr lang="es-ES" sz="3600" dirty="0"/>
          </a:p>
        </p:txBody>
      </p:sp>
      <p:sp>
        <p:nvSpPr>
          <p:cNvPr id="4" name="Marcador de fecha 3"/>
          <p:cNvSpPr>
            <a:spLocks noGrp="1"/>
          </p:cNvSpPr>
          <p:nvPr>
            <p:ph type="dt" sz="quarter" idx="2"/>
          </p:nvPr>
        </p:nvSpPr>
        <p:spPr>
          <a:xfrm>
            <a:off x="0" y="6453336"/>
            <a:ext cx="2209800" cy="228600"/>
          </a:xfrm>
          <a:prstGeom prst="rect">
            <a:avLst/>
          </a:prstGeom>
        </p:spPr>
        <p:txBody>
          <a:bodyPr/>
          <a:lstStyle/>
          <a:p>
            <a:pPr>
              <a:defRPr/>
            </a:pPr>
            <a:fld id="{E005B47D-376A-46CC-B907-01094ACC03F7}" type="datetime10">
              <a:rPr lang="es-ES" smtClean="0"/>
              <a:pPr>
                <a:defRPr/>
              </a:pPr>
              <a:t>12:29</a:t>
            </a:fld>
            <a:endParaRPr lang="en-US" dirty="0"/>
          </a:p>
        </p:txBody>
      </p:sp>
      <p:graphicFrame>
        <p:nvGraphicFramePr>
          <p:cNvPr id="3" name="Diagrama 2"/>
          <p:cNvGraphicFramePr>
            <a:graphicFrameLocks noChangeAspect="1"/>
          </p:cNvGraphicFramePr>
          <p:nvPr>
            <p:extLst>
              <p:ext uri="{D42A27DB-BD31-4B8C-83A1-F6EECF244321}">
                <p14:modId xmlns:p14="http://schemas.microsoft.com/office/powerpoint/2010/main" val="2424416682"/>
              </p:ext>
            </p:extLst>
          </p:nvPr>
        </p:nvGraphicFramePr>
        <p:xfrm>
          <a:off x="4104456" y="2492896"/>
          <a:ext cx="4716016" cy="325364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6" name="Llamada rectangular 5"/>
          <p:cNvSpPr/>
          <p:nvPr/>
        </p:nvSpPr>
        <p:spPr bwMode="auto">
          <a:xfrm>
            <a:off x="684000" y="4293096"/>
            <a:ext cx="4176032" cy="1035463"/>
          </a:xfrm>
          <a:prstGeom prst="wedgeRectCallout">
            <a:avLst/>
          </a:prstGeom>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eaLnBrk="0" hangingPunct="0"/>
            <a:r>
              <a:rPr lang="es-ES" sz="2000" i="1" dirty="0" smtClean="0">
                <a:solidFill>
                  <a:schemeClr val="bg1"/>
                </a:solidFill>
                <a:cs typeface="Times" panose="02020603050405020304" pitchFamily="18" charset="0"/>
              </a:rPr>
              <a:t>Proyectos: </a:t>
            </a:r>
            <a:r>
              <a:rPr lang="es-ES" sz="2000" i="1" dirty="0" smtClean="0">
                <a:solidFill>
                  <a:srgbClr val="FFFF00"/>
                </a:solidFill>
                <a:cs typeface="Times" panose="02020603050405020304" pitchFamily="18" charset="0"/>
              </a:rPr>
              <a:t>impulsores de  innovación</a:t>
            </a:r>
            <a:r>
              <a:rPr lang="es-ES" sz="2000" i="1" dirty="0" smtClean="0">
                <a:solidFill>
                  <a:schemeClr val="bg1"/>
                </a:solidFill>
                <a:cs typeface="Times" panose="02020603050405020304" pitchFamily="18" charset="0"/>
              </a:rPr>
              <a:t>. Triple restricción </a:t>
            </a:r>
            <a:r>
              <a:rPr lang="es-ES" sz="2000" i="1" dirty="0">
                <a:solidFill>
                  <a:schemeClr val="bg1"/>
                </a:solidFill>
                <a:cs typeface="Times" panose="02020603050405020304" pitchFamily="18" charset="0"/>
              </a:rPr>
              <a:t>(A&amp;T&amp;C)</a:t>
            </a:r>
            <a:r>
              <a:rPr lang="es-ES" sz="2000" dirty="0"/>
              <a:t> </a:t>
            </a:r>
            <a:r>
              <a:rPr lang="es-ES" sz="2000" dirty="0" smtClean="0"/>
              <a:t>►</a:t>
            </a:r>
            <a:r>
              <a:rPr lang="es-ES" sz="2000" i="1" dirty="0" smtClean="0">
                <a:solidFill>
                  <a:srgbClr val="FFFF00"/>
                </a:solidFill>
                <a:cs typeface="Times" panose="02020603050405020304" pitchFamily="18" charset="0"/>
              </a:rPr>
              <a:t>eficiencia</a:t>
            </a:r>
            <a:r>
              <a:rPr lang="es-ES" sz="2000" i="1" dirty="0">
                <a:solidFill>
                  <a:schemeClr val="bg1"/>
                </a:solidFill>
                <a:cs typeface="Times" panose="02020603050405020304" pitchFamily="18" charset="0"/>
              </a:rPr>
              <a:t>. Entrega de Valor</a:t>
            </a:r>
            <a:r>
              <a:rPr lang="es-ES" sz="2000" dirty="0"/>
              <a:t> </a:t>
            </a:r>
            <a:r>
              <a:rPr lang="es-ES" sz="2000" dirty="0" smtClean="0"/>
              <a:t>►</a:t>
            </a:r>
            <a:r>
              <a:rPr lang="es-ES" sz="2000" i="1" dirty="0" smtClean="0">
                <a:solidFill>
                  <a:srgbClr val="FFFF00"/>
                </a:solidFill>
                <a:cs typeface="Times" panose="02020603050405020304" pitchFamily="18" charset="0"/>
              </a:rPr>
              <a:t>eficacia</a:t>
            </a:r>
            <a:r>
              <a:rPr lang="es-ES" sz="2000" i="1" dirty="0">
                <a:solidFill>
                  <a:schemeClr val="bg1"/>
                </a:solidFill>
                <a:cs typeface="Times" panose="02020603050405020304" pitchFamily="18" charset="0"/>
              </a:rPr>
              <a:t>. </a:t>
            </a:r>
          </a:p>
        </p:txBody>
      </p:sp>
    </p:spTree>
    <p:extLst>
      <p:ext uri="{BB962C8B-B14F-4D97-AF65-F5344CB8AC3E}">
        <p14:creationId xmlns:p14="http://schemas.microsoft.com/office/powerpoint/2010/main" val="49168773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4294967295"/>
          </p:nvPr>
        </p:nvSpPr>
        <p:spPr>
          <a:xfrm>
            <a:off x="684000" y="1524000"/>
            <a:ext cx="7772400" cy="2042837"/>
          </a:xfrm>
          <a:prstGeom prst="rect">
            <a:avLst/>
          </a:prstGeom>
        </p:spPr>
        <p:txBody>
          <a:bodyPr/>
          <a:lstStyle/>
          <a:p>
            <a:r>
              <a:rPr lang="es-ES" sz="2400" dirty="0"/>
              <a:t>Aplicación de los principios “Lean</a:t>
            </a:r>
            <a:r>
              <a:rPr lang="es-ES" sz="2400" dirty="0" smtClean="0"/>
              <a:t>”</a:t>
            </a:r>
          </a:p>
          <a:p>
            <a:pPr lvl="1"/>
            <a:r>
              <a:rPr lang="es-ES" sz="2100" dirty="0" smtClean="0"/>
              <a:t>Una pequeña fracción de tiempo y esfuerzo de una organización puede convertirse en valor, todas las actividades que no lo incrementen deben ser </a:t>
            </a:r>
            <a:r>
              <a:rPr lang="es-ES" sz="2100" dirty="0"/>
              <a:t>eliminadas</a:t>
            </a:r>
            <a:r>
              <a:rPr lang="es-ES" sz="2100" dirty="0" smtClean="0"/>
              <a:t>. 		         </a:t>
            </a:r>
            <a:r>
              <a:rPr lang="es-ES" sz="2100" kern="0" dirty="0" smtClean="0"/>
              <a:t>Combina </a:t>
            </a:r>
            <a:r>
              <a:rPr lang="es-ES" sz="2100" kern="0" dirty="0"/>
              <a:t>el </a:t>
            </a:r>
            <a:r>
              <a:rPr lang="es-ES" sz="2100" i="1" kern="0" dirty="0">
                <a:solidFill>
                  <a:srgbClr val="0070C0"/>
                </a:solidFill>
              </a:rPr>
              <a:t>aprender haciendo </a:t>
            </a:r>
            <a:r>
              <a:rPr lang="es-ES" sz="2100" i="1" kern="0" dirty="0" smtClean="0">
                <a:solidFill>
                  <a:srgbClr val="0070C0"/>
                </a:solidFill>
              </a:rPr>
              <a:t>y				 </a:t>
            </a:r>
            <a:r>
              <a:rPr lang="es-ES" sz="2100" i="1" kern="0" dirty="0">
                <a:solidFill>
                  <a:srgbClr val="0070C0"/>
                </a:solidFill>
              </a:rPr>
              <a:t>entender antes de hacer</a:t>
            </a:r>
            <a:r>
              <a:rPr lang="es-ES" sz="2100" kern="0" dirty="0"/>
              <a:t>. </a:t>
            </a:r>
          </a:p>
          <a:p>
            <a:endParaRPr lang="es-ES" sz="2400" dirty="0"/>
          </a:p>
        </p:txBody>
      </p:sp>
      <p:sp>
        <p:nvSpPr>
          <p:cNvPr id="6" name="Marcador de fecha 5"/>
          <p:cNvSpPr>
            <a:spLocks noGrp="1"/>
          </p:cNvSpPr>
          <p:nvPr>
            <p:ph type="dt" sz="quarter" idx="2"/>
          </p:nvPr>
        </p:nvSpPr>
        <p:spPr>
          <a:xfrm>
            <a:off x="0" y="6453336"/>
            <a:ext cx="2209800" cy="228600"/>
          </a:xfrm>
          <a:prstGeom prst="rect">
            <a:avLst/>
          </a:prstGeom>
        </p:spPr>
        <p:txBody>
          <a:bodyPr/>
          <a:lstStyle/>
          <a:p>
            <a:pPr>
              <a:defRPr/>
            </a:pPr>
            <a:fld id="{644B43D8-1B88-4F4D-864A-61231D06D8BB}" type="datetime10">
              <a:rPr lang="es-ES" smtClean="0"/>
              <a:pPr>
                <a:defRPr/>
              </a:pPr>
              <a:t>12:29</a:t>
            </a:fld>
            <a:endParaRPr lang="en-US" dirty="0"/>
          </a:p>
        </p:txBody>
      </p:sp>
      <p:sp>
        <p:nvSpPr>
          <p:cNvPr id="5" name="Marcador de contenido 2"/>
          <p:cNvSpPr txBox="1">
            <a:spLocks/>
          </p:cNvSpPr>
          <p:nvPr/>
        </p:nvSpPr>
        <p:spPr bwMode="auto">
          <a:xfrm>
            <a:off x="684000" y="3566837"/>
            <a:ext cx="6118448" cy="2230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lnSpc>
                <a:spcPct val="130000"/>
              </a:lnSpc>
              <a:spcBef>
                <a:spcPct val="20000"/>
              </a:spcBef>
              <a:spcAft>
                <a:spcPct val="0"/>
              </a:spcAft>
              <a:buClr>
                <a:srgbClr val="007AC2"/>
              </a:buClr>
              <a:buChar char="•"/>
              <a:defRPr sz="2000">
                <a:solidFill>
                  <a:srgbClr val="455560"/>
                </a:solidFill>
                <a:latin typeface="+mn-lt"/>
                <a:ea typeface="+mn-ea"/>
                <a:cs typeface="+mn-cs"/>
              </a:defRPr>
            </a:lvl1pPr>
            <a:lvl2pPr marL="742950" indent="-285750" algn="l" rtl="0" eaLnBrk="1" fontAlgn="base" hangingPunct="1">
              <a:lnSpc>
                <a:spcPct val="110000"/>
              </a:lnSpc>
              <a:spcBef>
                <a:spcPct val="20000"/>
              </a:spcBef>
              <a:spcAft>
                <a:spcPct val="0"/>
              </a:spcAft>
              <a:buChar char="–"/>
              <a:defRPr sz="2000">
                <a:solidFill>
                  <a:srgbClr val="455560"/>
                </a:solidFill>
                <a:latin typeface="+mn-lt"/>
              </a:defRPr>
            </a:lvl2pPr>
            <a:lvl3pPr marL="1085850" indent="-228600" algn="l" rtl="0" eaLnBrk="1" fontAlgn="base" hangingPunct="1">
              <a:spcBef>
                <a:spcPct val="20000"/>
              </a:spcBef>
              <a:spcAft>
                <a:spcPct val="0"/>
              </a:spcAft>
              <a:buChar char="•"/>
              <a:defRPr sz="2000">
                <a:solidFill>
                  <a:srgbClr val="455560"/>
                </a:solidFill>
                <a:latin typeface="+mn-lt"/>
              </a:defRPr>
            </a:lvl3pPr>
            <a:lvl4pPr marL="1428750" indent="-228600" algn="l" rtl="0" eaLnBrk="1" fontAlgn="base" hangingPunct="1">
              <a:spcBef>
                <a:spcPct val="20000"/>
              </a:spcBef>
              <a:spcAft>
                <a:spcPct val="0"/>
              </a:spcAft>
              <a:buChar char="–"/>
              <a:defRPr sz="2000">
                <a:solidFill>
                  <a:srgbClr val="455560"/>
                </a:solidFill>
                <a:latin typeface="+mn-lt"/>
              </a:defRPr>
            </a:lvl4pPr>
            <a:lvl5pPr marL="1771650" indent="-228600" algn="l" rtl="0" eaLnBrk="1" fontAlgn="base" hangingPunct="1">
              <a:spcBef>
                <a:spcPct val="20000"/>
              </a:spcBef>
              <a:spcAft>
                <a:spcPct val="0"/>
              </a:spcAft>
              <a:buChar char="»"/>
              <a:defRPr sz="2000">
                <a:solidFill>
                  <a:srgbClr val="455560"/>
                </a:solidFill>
                <a:latin typeface="+mn-lt"/>
              </a:defRPr>
            </a:lvl5pPr>
            <a:lvl6pPr marL="2228850" indent="-228600" algn="l" rtl="0" eaLnBrk="1" fontAlgn="base" hangingPunct="1">
              <a:spcBef>
                <a:spcPct val="20000"/>
              </a:spcBef>
              <a:spcAft>
                <a:spcPct val="0"/>
              </a:spcAft>
              <a:buChar char="»"/>
              <a:defRPr sz="2000">
                <a:solidFill>
                  <a:srgbClr val="455560"/>
                </a:solidFill>
                <a:latin typeface="+mn-lt"/>
              </a:defRPr>
            </a:lvl6pPr>
            <a:lvl7pPr marL="2686050" indent="-228600" algn="l" rtl="0" eaLnBrk="1" fontAlgn="base" hangingPunct="1">
              <a:spcBef>
                <a:spcPct val="20000"/>
              </a:spcBef>
              <a:spcAft>
                <a:spcPct val="0"/>
              </a:spcAft>
              <a:buChar char="»"/>
              <a:defRPr sz="2000">
                <a:solidFill>
                  <a:srgbClr val="455560"/>
                </a:solidFill>
                <a:latin typeface="+mn-lt"/>
              </a:defRPr>
            </a:lvl7pPr>
            <a:lvl8pPr marL="3143250" indent="-228600" algn="l" rtl="0" eaLnBrk="1" fontAlgn="base" hangingPunct="1">
              <a:spcBef>
                <a:spcPct val="20000"/>
              </a:spcBef>
              <a:spcAft>
                <a:spcPct val="0"/>
              </a:spcAft>
              <a:buChar char="»"/>
              <a:defRPr sz="2000">
                <a:solidFill>
                  <a:srgbClr val="455560"/>
                </a:solidFill>
                <a:latin typeface="+mn-lt"/>
              </a:defRPr>
            </a:lvl8pPr>
            <a:lvl9pPr marL="3600450" indent="-228600" algn="l" rtl="0" eaLnBrk="1" fontAlgn="base" hangingPunct="1">
              <a:spcBef>
                <a:spcPct val="20000"/>
              </a:spcBef>
              <a:spcAft>
                <a:spcPct val="0"/>
              </a:spcAft>
              <a:buChar char="»"/>
              <a:defRPr sz="2000">
                <a:solidFill>
                  <a:srgbClr val="455560"/>
                </a:solidFill>
                <a:latin typeface="+mn-lt"/>
              </a:defRPr>
            </a:lvl9pPr>
          </a:lstStyle>
          <a:p>
            <a:pPr lvl="1"/>
            <a:r>
              <a:rPr lang="es-ES" sz="2100" kern="0" dirty="0" smtClean="0"/>
              <a:t>En una </a:t>
            </a:r>
            <a:r>
              <a:rPr lang="es-ES" sz="2100" i="1" kern="0" dirty="0" smtClean="0">
                <a:solidFill>
                  <a:srgbClr val="0070C0"/>
                </a:solidFill>
              </a:rPr>
              <a:t>filosofía de administración                 eficiente</a:t>
            </a:r>
            <a:r>
              <a:rPr lang="es-ES" sz="2100" kern="0" dirty="0" smtClean="0"/>
              <a:t>, la cual se fundamenta en 	         los siguientes principios:</a:t>
            </a:r>
            <a:endParaRPr lang="es-ES" sz="2100" kern="0" dirty="0"/>
          </a:p>
        </p:txBody>
      </p:sp>
      <p:graphicFrame>
        <p:nvGraphicFramePr>
          <p:cNvPr id="7" name="Diagrama 6"/>
          <p:cNvGraphicFramePr/>
          <p:nvPr>
            <p:extLst>
              <p:ext uri="{D42A27DB-BD31-4B8C-83A1-F6EECF244321}">
                <p14:modId xmlns:p14="http://schemas.microsoft.com/office/powerpoint/2010/main" val="945861882"/>
              </p:ext>
            </p:extLst>
          </p:nvPr>
        </p:nvGraphicFramePr>
        <p:xfrm>
          <a:off x="5508104" y="2708920"/>
          <a:ext cx="2944336" cy="30822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Llamada rectangular 7"/>
          <p:cNvSpPr/>
          <p:nvPr/>
        </p:nvSpPr>
        <p:spPr bwMode="auto">
          <a:xfrm>
            <a:off x="1475656" y="4869160"/>
            <a:ext cx="4028488" cy="720080"/>
          </a:xfrm>
          <a:prstGeom prst="wedgeRectCallout">
            <a:avLst/>
          </a:prstGeom>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eaLnBrk="0" hangingPunct="0"/>
            <a:r>
              <a:rPr lang="es-ES" sz="2000" i="1" dirty="0">
                <a:solidFill>
                  <a:srgbClr val="FFFF00"/>
                </a:solidFill>
                <a:cs typeface="Times" panose="02020603050405020304" pitchFamily="18" charset="0"/>
              </a:rPr>
              <a:t>Hacer lo correcto </a:t>
            </a:r>
            <a:r>
              <a:rPr lang="es-ES" sz="2000" i="1" dirty="0">
                <a:solidFill>
                  <a:schemeClr val="bg1"/>
                </a:solidFill>
                <a:cs typeface="Times" panose="02020603050405020304" pitchFamily="18" charset="0"/>
              </a:rPr>
              <a:t>es más importante que hacer las cosas bien. </a:t>
            </a:r>
            <a:endParaRPr kumimoji="0" lang="es-ES" sz="2000" b="0" i="1" u="none" strike="noStrike" cap="none" normalizeH="0" baseline="0" dirty="0" smtClean="0">
              <a:ln>
                <a:noFill/>
              </a:ln>
              <a:solidFill>
                <a:schemeClr val="bg1"/>
              </a:solidFill>
              <a:effectLst/>
              <a:cs typeface="Times" panose="02020603050405020304" pitchFamily="18" charset="0"/>
            </a:endParaRPr>
          </a:p>
        </p:txBody>
      </p:sp>
    </p:spTree>
    <p:extLst>
      <p:ext uri="{BB962C8B-B14F-4D97-AF65-F5344CB8AC3E}">
        <p14:creationId xmlns:p14="http://schemas.microsoft.com/office/powerpoint/2010/main" val="346443458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idx="4294967295"/>
          </p:nvPr>
        </p:nvSpPr>
        <p:spPr>
          <a:xfrm>
            <a:off x="684000" y="900000"/>
            <a:ext cx="7772400" cy="539080"/>
          </a:xfrm>
          <a:prstGeom prst="rect">
            <a:avLst/>
          </a:prstGeom>
        </p:spPr>
        <p:txBody>
          <a:bodyPr/>
          <a:lstStyle/>
          <a:p>
            <a:pPr algn="l"/>
            <a:r>
              <a:rPr lang="es-ES" sz="3600" dirty="0" smtClean="0"/>
              <a:t>(1) Definir el valor </a:t>
            </a:r>
            <a:r>
              <a:rPr lang="es-ES" sz="3600" dirty="0"/>
              <a:t>desde </a:t>
            </a:r>
            <a:r>
              <a:rPr lang="es-ES" sz="3600" dirty="0" smtClean="0"/>
              <a:t>el Cliente</a:t>
            </a:r>
            <a:endParaRPr lang="es-ES" sz="3600" dirty="0"/>
          </a:p>
        </p:txBody>
      </p:sp>
      <p:sp>
        <p:nvSpPr>
          <p:cNvPr id="3" name="Marcador de contenido 2"/>
          <p:cNvSpPr>
            <a:spLocks noGrp="1"/>
          </p:cNvSpPr>
          <p:nvPr>
            <p:ph idx="4294967295"/>
          </p:nvPr>
        </p:nvSpPr>
        <p:spPr>
          <a:xfrm>
            <a:off x="684000" y="1524000"/>
            <a:ext cx="7772400" cy="4267200"/>
          </a:xfrm>
          <a:prstGeom prst="rect">
            <a:avLst/>
          </a:prstGeom>
        </p:spPr>
        <p:txBody>
          <a:bodyPr/>
          <a:lstStyle/>
          <a:p>
            <a:r>
              <a:rPr lang="es-ES" sz="2400" dirty="0" smtClean="0"/>
              <a:t>El </a:t>
            </a:r>
            <a:r>
              <a:rPr lang="es-ES" sz="2400" i="1" dirty="0" smtClean="0">
                <a:solidFill>
                  <a:srgbClr val="0070C0"/>
                </a:solidFill>
              </a:rPr>
              <a:t>valor, solo </a:t>
            </a:r>
            <a:r>
              <a:rPr lang="es-ES" sz="2400" i="1" dirty="0">
                <a:solidFill>
                  <a:srgbClr val="0070C0"/>
                </a:solidFill>
              </a:rPr>
              <a:t>puede definirlo el consumidor final y solamente es significativo cuando se expresa en términos de producto específico </a:t>
            </a:r>
            <a:r>
              <a:rPr lang="es-ES" sz="2400" i="1" dirty="0" smtClean="0">
                <a:solidFill>
                  <a:srgbClr val="0070C0"/>
                </a:solidFill>
              </a:rPr>
              <a:t>que </a:t>
            </a:r>
            <a:r>
              <a:rPr lang="es-ES" sz="2400" i="1" dirty="0">
                <a:solidFill>
                  <a:srgbClr val="0070C0"/>
                </a:solidFill>
              </a:rPr>
              <a:t>satisface las necesidades del consumidor a un precio concreto, en un momento determinado</a:t>
            </a:r>
            <a:r>
              <a:rPr lang="es-ES" sz="2400" dirty="0"/>
              <a:t>. </a:t>
            </a:r>
            <a:endParaRPr lang="es-ES" sz="2400" dirty="0" smtClean="0"/>
          </a:p>
          <a:p>
            <a:r>
              <a:rPr lang="es-ES" sz="2400" dirty="0" smtClean="0"/>
              <a:t>La </a:t>
            </a:r>
            <a:r>
              <a:rPr lang="es-ES" sz="2400" dirty="0"/>
              <a:t>calidad </a:t>
            </a:r>
            <a:r>
              <a:rPr lang="es-ES" sz="2400" i="1" dirty="0" smtClean="0">
                <a:solidFill>
                  <a:srgbClr val="0070C0"/>
                </a:solidFill>
              </a:rPr>
              <a:t>es </a:t>
            </a:r>
            <a:r>
              <a:rPr lang="es-ES" sz="2400" i="1" dirty="0">
                <a:solidFill>
                  <a:srgbClr val="0070C0"/>
                </a:solidFill>
              </a:rPr>
              <a:t>lo </a:t>
            </a:r>
            <a:r>
              <a:rPr lang="es-ES" sz="2400" i="1" dirty="0" smtClean="0">
                <a:solidFill>
                  <a:srgbClr val="0070C0"/>
                </a:solidFill>
              </a:rPr>
              <a:t>que obtiene el que </a:t>
            </a:r>
            <a:r>
              <a:rPr lang="es-ES" sz="2400" i="1" dirty="0">
                <a:solidFill>
                  <a:srgbClr val="0070C0"/>
                </a:solidFill>
              </a:rPr>
              <a:t>lo </a:t>
            </a:r>
            <a:r>
              <a:rPr lang="es-ES" sz="2400" i="1" dirty="0" smtClean="0">
                <a:solidFill>
                  <a:srgbClr val="0070C0"/>
                </a:solidFill>
              </a:rPr>
              <a:t>recibe y </a:t>
            </a:r>
            <a:r>
              <a:rPr lang="es-ES" sz="2400" i="1" dirty="0">
                <a:solidFill>
                  <a:srgbClr val="0070C0"/>
                </a:solidFill>
              </a:rPr>
              <a:t>por lo que </a:t>
            </a:r>
            <a:r>
              <a:rPr lang="es-ES" sz="2400" dirty="0" smtClean="0">
                <a:solidFill>
                  <a:srgbClr val="0070C0"/>
                </a:solidFill>
              </a:rPr>
              <a:t>paga por </a:t>
            </a:r>
            <a:r>
              <a:rPr lang="es-ES" sz="2400" dirty="0">
                <a:solidFill>
                  <a:srgbClr val="0070C0"/>
                </a:solidFill>
              </a:rPr>
              <a:t>la </a:t>
            </a:r>
            <a:r>
              <a:rPr lang="es-ES" sz="2400" dirty="0" smtClean="0">
                <a:solidFill>
                  <a:srgbClr val="0070C0"/>
                </a:solidFill>
              </a:rPr>
              <a:t>parte </a:t>
            </a:r>
            <a:r>
              <a:rPr lang="es-ES" sz="2400" dirty="0">
                <a:solidFill>
                  <a:srgbClr val="0070C0"/>
                </a:solidFill>
              </a:rPr>
              <a:t>que les </a:t>
            </a:r>
            <a:r>
              <a:rPr lang="es-ES" sz="2400" dirty="0" smtClean="0">
                <a:solidFill>
                  <a:srgbClr val="0070C0"/>
                </a:solidFill>
              </a:rPr>
              <a:t>da valor</a:t>
            </a:r>
            <a:r>
              <a:rPr lang="es-ES" sz="2400" dirty="0" smtClean="0"/>
              <a:t>.</a:t>
            </a:r>
            <a:endParaRPr lang="es-ES" sz="2000" dirty="0"/>
          </a:p>
        </p:txBody>
      </p:sp>
      <p:pic>
        <p:nvPicPr>
          <p:cNvPr id="4" name="Imagen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01312" y="3933056"/>
            <a:ext cx="2556888" cy="1800200"/>
          </a:xfrm>
          <a:prstGeom prst="rect">
            <a:avLst/>
          </a:prstGeom>
        </p:spPr>
      </p:pic>
      <p:sp>
        <p:nvSpPr>
          <p:cNvPr id="6" name="Marcador de fecha 3"/>
          <p:cNvSpPr>
            <a:spLocks noGrp="1"/>
          </p:cNvSpPr>
          <p:nvPr>
            <p:ph type="dt" sz="quarter" idx="2"/>
          </p:nvPr>
        </p:nvSpPr>
        <p:spPr>
          <a:xfrm>
            <a:off x="0" y="6453336"/>
            <a:ext cx="467544" cy="187878"/>
          </a:xfrm>
          <a:prstGeom prst="rect">
            <a:avLst/>
          </a:prstGeom>
        </p:spPr>
        <p:txBody>
          <a:bodyPr/>
          <a:lstStyle>
            <a:lvl1pPr algn="l">
              <a:defRPr sz="900">
                <a:solidFill>
                  <a:schemeClr val="bg1"/>
                </a:solidFill>
              </a:defRPr>
            </a:lvl1pPr>
          </a:lstStyle>
          <a:p>
            <a:pPr>
              <a:defRPr/>
            </a:pPr>
            <a:fld id="{FBC45718-C23A-45CE-A751-10A5AEE55B10}" type="datetime10">
              <a:rPr lang="es-ES" smtClean="0"/>
              <a:pPr>
                <a:defRPr/>
              </a:pPr>
              <a:t>12:29</a:t>
            </a:fld>
            <a:endParaRPr lang="en-US" dirty="0"/>
          </a:p>
        </p:txBody>
      </p:sp>
      <p:sp>
        <p:nvSpPr>
          <p:cNvPr id="9" name="Llamada rectangular 8"/>
          <p:cNvSpPr/>
          <p:nvPr/>
        </p:nvSpPr>
        <p:spPr bwMode="auto">
          <a:xfrm>
            <a:off x="1115616" y="4437112"/>
            <a:ext cx="4680520" cy="1296144"/>
          </a:xfrm>
          <a:prstGeom prst="wedgeRectCallout">
            <a:avLst/>
          </a:prstGeom>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eaLnBrk="0" hangingPunct="0"/>
            <a:r>
              <a:rPr lang="es-ES" sz="1900" i="1" dirty="0" smtClean="0">
                <a:solidFill>
                  <a:schemeClr val="bg1"/>
                </a:solidFill>
                <a:cs typeface="Times" panose="02020603050405020304" pitchFamily="18" charset="0"/>
              </a:rPr>
              <a:t>Aumentar </a:t>
            </a:r>
            <a:r>
              <a:rPr lang="es-ES" sz="1900" i="1" dirty="0" smtClean="0">
                <a:solidFill>
                  <a:srgbClr val="FFFF00"/>
                </a:solidFill>
                <a:cs typeface="Times" panose="02020603050405020304" pitchFamily="18" charset="0"/>
              </a:rPr>
              <a:t>valor percibido</a:t>
            </a:r>
            <a:r>
              <a:rPr lang="es-ES" sz="1900" i="1" dirty="0" smtClean="0">
                <a:solidFill>
                  <a:schemeClr val="bg1"/>
                </a:solidFill>
                <a:cs typeface="Times" panose="02020603050405020304" pitchFamily="18" charset="0"/>
              </a:rPr>
              <a:t> por clientes </a:t>
            </a:r>
            <a:r>
              <a:rPr lang="es-ES" sz="1900" i="1" dirty="0" smtClean="0">
                <a:solidFill>
                  <a:srgbClr val="FFFF00"/>
                </a:solidFill>
                <a:cs typeface="Times" panose="02020603050405020304" pitchFamily="18" charset="0"/>
              </a:rPr>
              <a:t>a través del ciclo de vida del producto</a:t>
            </a:r>
            <a:r>
              <a:rPr lang="es-ES" sz="1900" i="1" dirty="0" smtClean="0">
                <a:solidFill>
                  <a:schemeClr val="bg1"/>
                </a:solidFill>
                <a:cs typeface="Times" panose="02020603050405020304" pitchFamily="18" charset="0"/>
              </a:rPr>
              <a:t>: Desarrollo</a:t>
            </a:r>
            <a:r>
              <a:rPr lang="es-ES" sz="2000" dirty="0"/>
              <a:t> </a:t>
            </a:r>
            <a:r>
              <a:rPr lang="es-ES" sz="2000" dirty="0" smtClean="0"/>
              <a:t>►</a:t>
            </a:r>
            <a:r>
              <a:rPr lang="es-ES" sz="1900" i="1" dirty="0" smtClean="0">
                <a:solidFill>
                  <a:schemeClr val="bg1"/>
                </a:solidFill>
                <a:cs typeface="Times" panose="02020603050405020304" pitchFamily="18" charset="0"/>
              </a:rPr>
              <a:t>Introducción</a:t>
            </a:r>
            <a:r>
              <a:rPr lang="es-ES" sz="2000" dirty="0"/>
              <a:t> </a:t>
            </a:r>
            <a:r>
              <a:rPr lang="es-ES" sz="2000" dirty="0" smtClean="0"/>
              <a:t>►</a:t>
            </a:r>
            <a:r>
              <a:rPr lang="es-ES" sz="1900" i="1" dirty="0" smtClean="0">
                <a:solidFill>
                  <a:schemeClr val="bg1"/>
                </a:solidFill>
                <a:cs typeface="Times" panose="02020603050405020304" pitchFamily="18" charset="0"/>
              </a:rPr>
              <a:t>Crecimiento</a:t>
            </a:r>
            <a:r>
              <a:rPr lang="es-ES" sz="2000" dirty="0"/>
              <a:t> </a:t>
            </a:r>
            <a:r>
              <a:rPr lang="es-ES" sz="2000" dirty="0" smtClean="0"/>
              <a:t>►</a:t>
            </a:r>
            <a:r>
              <a:rPr lang="es-ES" sz="1900" i="1" dirty="0" smtClean="0">
                <a:solidFill>
                  <a:schemeClr val="bg1"/>
                </a:solidFill>
                <a:cs typeface="Times" panose="02020603050405020304" pitchFamily="18" charset="0"/>
              </a:rPr>
              <a:t>Madurez</a:t>
            </a:r>
            <a:r>
              <a:rPr lang="es-ES" sz="2000" dirty="0"/>
              <a:t> </a:t>
            </a:r>
            <a:r>
              <a:rPr lang="es-ES" sz="2000" dirty="0" smtClean="0"/>
              <a:t>►</a:t>
            </a:r>
            <a:r>
              <a:rPr lang="es-ES" sz="1900" i="1" dirty="0" smtClean="0">
                <a:solidFill>
                  <a:schemeClr val="bg1"/>
                </a:solidFill>
                <a:cs typeface="Times" panose="02020603050405020304" pitchFamily="18" charset="0"/>
              </a:rPr>
              <a:t>Decadencia</a:t>
            </a:r>
            <a:endParaRPr kumimoji="0" lang="es-ES" sz="1900" b="0" i="1" u="none" strike="noStrike" cap="none" normalizeH="0" baseline="0" dirty="0" smtClean="0">
              <a:ln>
                <a:noFill/>
              </a:ln>
              <a:solidFill>
                <a:schemeClr val="bg1"/>
              </a:solidFill>
              <a:effectLst/>
              <a:cs typeface="Times" panose="02020603050405020304" pitchFamily="18" charset="0"/>
            </a:endParaRPr>
          </a:p>
        </p:txBody>
      </p:sp>
    </p:spTree>
    <p:extLst>
      <p:ext uri="{BB962C8B-B14F-4D97-AF65-F5344CB8AC3E}">
        <p14:creationId xmlns:p14="http://schemas.microsoft.com/office/powerpoint/2010/main" val="24044746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fecha 4"/>
          <p:cNvSpPr>
            <a:spLocks noGrp="1"/>
          </p:cNvSpPr>
          <p:nvPr>
            <p:ph type="dt" sz="quarter" idx="2"/>
          </p:nvPr>
        </p:nvSpPr>
        <p:spPr>
          <a:xfrm>
            <a:off x="0" y="6453336"/>
            <a:ext cx="2209800" cy="228600"/>
          </a:xfrm>
          <a:prstGeom prst="rect">
            <a:avLst/>
          </a:prstGeom>
        </p:spPr>
        <p:txBody>
          <a:bodyPr/>
          <a:lstStyle/>
          <a:p>
            <a:pPr>
              <a:defRPr/>
            </a:pPr>
            <a:fld id="{65274F7D-2748-4BB0-BD0C-3A50316AD1BC}" type="datetime10">
              <a:rPr lang="es-ES" smtClean="0"/>
              <a:pPr>
                <a:defRPr/>
              </a:pPr>
              <a:t>12:29</a:t>
            </a:fld>
            <a:endParaRPr lang="en-US" dirty="0"/>
          </a:p>
        </p:txBody>
      </p:sp>
      <p:sp>
        <p:nvSpPr>
          <p:cNvPr id="7" name="Marcador de contenido 2"/>
          <p:cNvSpPr txBox="1">
            <a:spLocks/>
          </p:cNvSpPr>
          <p:nvPr/>
        </p:nvSpPr>
        <p:spPr>
          <a:xfrm>
            <a:off x="684000" y="1524000"/>
            <a:ext cx="7772400" cy="4267200"/>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s-ES" sz="2400" dirty="0" smtClean="0"/>
              <a:t>“</a:t>
            </a:r>
            <a:r>
              <a:rPr lang="es-ES" sz="2400" dirty="0"/>
              <a:t>Lean” clasifica las actividades que </a:t>
            </a:r>
            <a:r>
              <a:rPr lang="es-ES" sz="2400" i="1" dirty="0" smtClean="0">
                <a:solidFill>
                  <a:srgbClr val="0070C0"/>
                </a:solidFill>
              </a:rPr>
              <a:t>no </a:t>
            </a:r>
            <a:r>
              <a:rPr lang="es-ES" sz="2400" i="1" dirty="0">
                <a:solidFill>
                  <a:srgbClr val="0070C0"/>
                </a:solidFill>
              </a:rPr>
              <a:t>agregan valor </a:t>
            </a:r>
            <a:r>
              <a:rPr lang="es-ES" sz="2400" i="1" dirty="0" smtClean="0">
                <a:solidFill>
                  <a:srgbClr val="0070C0"/>
                </a:solidFill>
              </a:rPr>
              <a:t>y que se deben de: </a:t>
            </a:r>
            <a:r>
              <a:rPr lang="es-ES" sz="2400" dirty="0" smtClean="0"/>
              <a:t>reducir,  eliminar o balancear:</a:t>
            </a:r>
            <a:endParaRPr lang="es-ES" sz="2400" dirty="0"/>
          </a:p>
          <a:p>
            <a:pPr lvl="1"/>
            <a:r>
              <a:rPr lang="es-UY" sz="2400" i="1" dirty="0" smtClean="0">
                <a:solidFill>
                  <a:srgbClr val="0070C0"/>
                </a:solidFill>
              </a:rPr>
              <a:t>Muda</a:t>
            </a:r>
            <a:r>
              <a:rPr lang="es-UY" sz="2400" dirty="0"/>
              <a:t>: Desperdicio o </a:t>
            </a:r>
            <a:r>
              <a:rPr lang="es-UY" sz="2400" dirty="0" smtClean="0"/>
              <a:t>sin </a:t>
            </a:r>
            <a:r>
              <a:rPr lang="es-UY" sz="2400" dirty="0"/>
              <a:t>valor agregado al </a:t>
            </a:r>
            <a:r>
              <a:rPr lang="es-UY" sz="2400" dirty="0" smtClean="0"/>
              <a:t>cliente. Aun que a veces </a:t>
            </a:r>
            <a:r>
              <a:rPr lang="es-ES" sz="2400" dirty="0" smtClean="0"/>
              <a:t>necesarios. </a:t>
            </a:r>
          </a:p>
          <a:p>
            <a:pPr lvl="1"/>
            <a:r>
              <a:rPr lang="es-UY" sz="2400" i="1" dirty="0" smtClean="0">
                <a:solidFill>
                  <a:srgbClr val="0070C0"/>
                </a:solidFill>
              </a:rPr>
              <a:t>Mura</a:t>
            </a:r>
            <a:r>
              <a:rPr lang="es-UY" sz="2400" dirty="0" smtClean="0"/>
              <a:t>: Discrepancia, variabilidad del flujo</a:t>
            </a:r>
            <a:r>
              <a:rPr lang="es-UY" sz="2400" dirty="0"/>
              <a:t>, </a:t>
            </a:r>
            <a:r>
              <a:rPr lang="es-UY" sz="2400" dirty="0" smtClean="0"/>
              <a:t>interrupciones.</a:t>
            </a:r>
          </a:p>
          <a:p>
            <a:pPr lvl="1"/>
            <a:r>
              <a:rPr lang="es-UY" sz="2400" i="1" dirty="0" smtClean="0">
                <a:solidFill>
                  <a:srgbClr val="0070C0"/>
                </a:solidFill>
              </a:rPr>
              <a:t>Muri</a:t>
            </a:r>
            <a:r>
              <a:rPr lang="es-UY" sz="2400" dirty="0"/>
              <a:t>: </a:t>
            </a:r>
            <a:r>
              <a:rPr lang="es-UY" sz="2400" dirty="0" smtClean="0"/>
              <a:t>Tensión, sobrecarga y 			        cuellos </a:t>
            </a:r>
            <a:r>
              <a:rPr lang="es-UY" sz="2400" dirty="0"/>
              <a:t>de </a:t>
            </a:r>
            <a:r>
              <a:rPr lang="es-UY" sz="2400" dirty="0" smtClean="0"/>
              <a:t>botella</a:t>
            </a:r>
            <a:endParaRPr lang="es-UY" sz="2400" dirty="0"/>
          </a:p>
        </p:txBody>
      </p:sp>
      <p:sp>
        <p:nvSpPr>
          <p:cNvPr id="6" name="Llamada rectangular 5"/>
          <p:cNvSpPr/>
          <p:nvPr/>
        </p:nvSpPr>
        <p:spPr bwMode="auto">
          <a:xfrm>
            <a:off x="1475656" y="4966008"/>
            <a:ext cx="3816424" cy="720080"/>
          </a:xfrm>
          <a:prstGeom prst="wedgeRectCallout">
            <a:avLst/>
          </a:prstGeom>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eaLnBrk="0" hangingPunct="0"/>
            <a:r>
              <a:rPr lang="es-ES" sz="2000" i="1" dirty="0" smtClean="0">
                <a:solidFill>
                  <a:schemeClr val="bg1"/>
                </a:solidFill>
                <a:cs typeface="Times" panose="02020603050405020304" pitchFamily="18" charset="0"/>
              </a:rPr>
              <a:t>Son claves </a:t>
            </a:r>
            <a:r>
              <a:rPr lang="es-ES" sz="2000" i="1" dirty="0">
                <a:solidFill>
                  <a:schemeClr val="bg1"/>
                </a:solidFill>
                <a:cs typeface="Times" panose="02020603050405020304" pitchFamily="18" charset="0"/>
              </a:rPr>
              <a:t>para </a:t>
            </a:r>
            <a:r>
              <a:rPr lang="es-ES" sz="2000" i="1" dirty="0" smtClean="0">
                <a:solidFill>
                  <a:srgbClr val="FFFF00"/>
                </a:solidFill>
                <a:cs typeface="Times" panose="02020603050405020304" pitchFamily="18" charset="0"/>
              </a:rPr>
              <a:t>aumentar </a:t>
            </a:r>
            <a:r>
              <a:rPr lang="es-ES" sz="2000" i="1" dirty="0">
                <a:solidFill>
                  <a:srgbClr val="FFFF00"/>
                </a:solidFill>
                <a:cs typeface="Times" panose="02020603050405020304" pitchFamily="18" charset="0"/>
              </a:rPr>
              <a:t>la </a:t>
            </a:r>
            <a:r>
              <a:rPr lang="es-ES" sz="2000" i="1" dirty="0" smtClean="0">
                <a:solidFill>
                  <a:srgbClr val="FFFF00"/>
                </a:solidFill>
                <a:cs typeface="Times" panose="02020603050405020304" pitchFamily="18" charset="0"/>
              </a:rPr>
              <a:t>eficiencia y reducir costos.</a:t>
            </a:r>
            <a:endParaRPr kumimoji="0" lang="es-ES" sz="2000" b="0" i="1" u="none" strike="noStrike" cap="none" normalizeH="0" baseline="0" dirty="0" smtClean="0">
              <a:ln>
                <a:noFill/>
              </a:ln>
              <a:solidFill>
                <a:schemeClr val="bg1"/>
              </a:solidFill>
              <a:effectLst/>
              <a:cs typeface="Times" panose="02020603050405020304" pitchFamily="18" charset="0"/>
            </a:endParaRPr>
          </a:p>
        </p:txBody>
      </p:sp>
      <p:pic>
        <p:nvPicPr>
          <p:cNvPr id="8" name="Imagen 7" descr="http://www.businessinfact.com/wp-content/uploads/2016/02/businessinfact-lead-management.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49700" y="4152106"/>
            <a:ext cx="2806700" cy="1581150"/>
          </a:xfrm>
          <a:prstGeom prst="rect">
            <a:avLst/>
          </a:prstGeom>
          <a:noFill/>
          <a:ln>
            <a:noFill/>
          </a:ln>
        </p:spPr>
      </p:pic>
    </p:spTree>
    <p:extLst>
      <p:ext uri="{BB962C8B-B14F-4D97-AF65-F5344CB8AC3E}">
        <p14:creationId xmlns:p14="http://schemas.microsoft.com/office/powerpoint/2010/main" val="93357221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Marcador de contenido 2"/>
          <p:cNvSpPr txBox="1">
            <a:spLocks/>
          </p:cNvSpPr>
          <p:nvPr/>
        </p:nvSpPr>
        <p:spPr>
          <a:xfrm>
            <a:off x="684000" y="1524000"/>
            <a:ext cx="7772400" cy="4267200"/>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s-ES" sz="2400" dirty="0" smtClean="0"/>
              <a:t>Proceso </a:t>
            </a:r>
            <a:r>
              <a:rPr lang="es-ES" sz="2400" dirty="0"/>
              <a:t>de </a:t>
            </a:r>
            <a:r>
              <a:rPr lang="es-ES" sz="2400" dirty="0" smtClean="0"/>
              <a:t>creación de valor, debe transformar: </a:t>
            </a:r>
            <a:r>
              <a:rPr lang="es-ES" sz="2400" i="1" dirty="0">
                <a:solidFill>
                  <a:srgbClr val="0070C0"/>
                </a:solidFill>
              </a:rPr>
              <a:t>valor de la innovación, </a:t>
            </a:r>
            <a:r>
              <a:rPr lang="es-ES" sz="2400" i="1" dirty="0" smtClean="0">
                <a:solidFill>
                  <a:srgbClr val="0070C0"/>
                </a:solidFill>
              </a:rPr>
              <a:t>conocimiento </a:t>
            </a:r>
            <a:r>
              <a:rPr lang="es-ES" sz="2400" i="1" dirty="0">
                <a:solidFill>
                  <a:srgbClr val="0070C0"/>
                </a:solidFill>
              </a:rPr>
              <a:t>y </a:t>
            </a:r>
            <a:r>
              <a:rPr lang="es-ES" sz="2400" i="1" dirty="0" smtClean="0">
                <a:solidFill>
                  <a:srgbClr val="0070C0"/>
                </a:solidFill>
              </a:rPr>
              <a:t>apropiación por el Cliente</a:t>
            </a:r>
            <a:r>
              <a:rPr lang="es-ES" sz="2400" dirty="0" smtClean="0"/>
              <a:t>.</a:t>
            </a:r>
            <a:endParaRPr lang="es-ES" sz="2400" dirty="0"/>
          </a:p>
          <a:p>
            <a:r>
              <a:rPr lang="es-ES" sz="2400" dirty="0"/>
              <a:t>Identificar los </a:t>
            </a:r>
            <a:r>
              <a:rPr lang="es-ES" sz="2400" i="1" dirty="0">
                <a:solidFill>
                  <a:srgbClr val="0070C0"/>
                </a:solidFill>
              </a:rPr>
              <a:t>factores de expectativas de clientes y su satisfacción </a:t>
            </a:r>
            <a:r>
              <a:rPr lang="es-ES" sz="2400" dirty="0" smtClean="0"/>
              <a:t>nos permite y priorizar los  requerimientos</a:t>
            </a:r>
            <a:r>
              <a:rPr lang="es-ES" sz="2400" dirty="0"/>
              <a:t>: </a:t>
            </a:r>
          </a:p>
          <a:p>
            <a:pPr lvl="1"/>
            <a:r>
              <a:rPr lang="es-ES" sz="2400" i="1" dirty="0">
                <a:solidFill>
                  <a:srgbClr val="0070C0"/>
                </a:solidFill>
              </a:rPr>
              <a:t>Básicos</a:t>
            </a:r>
            <a:r>
              <a:rPr lang="es-ES" sz="2400" dirty="0"/>
              <a:t>. Requisitos previos y toma por defecto.  </a:t>
            </a:r>
          </a:p>
          <a:p>
            <a:pPr lvl="1"/>
            <a:r>
              <a:rPr lang="es-ES" sz="2400" i="1" dirty="0">
                <a:solidFill>
                  <a:srgbClr val="0070C0"/>
                </a:solidFill>
              </a:rPr>
              <a:t>Entusiasmo</a:t>
            </a:r>
            <a:r>
              <a:rPr lang="es-ES" sz="2400" dirty="0"/>
              <a:t>. Si existe </a:t>
            </a:r>
            <a:r>
              <a:rPr lang="es-ES" sz="2400" dirty="0" smtClean="0"/>
              <a:t>aumenta 	satisfacción		, </a:t>
            </a:r>
            <a:r>
              <a:rPr lang="es-ES" sz="2400" dirty="0"/>
              <a:t>pero no el descontento si no se entrega.</a:t>
            </a:r>
          </a:p>
          <a:p>
            <a:pPr lvl="1"/>
            <a:r>
              <a:rPr lang="es-ES" sz="2400" i="1" dirty="0">
                <a:solidFill>
                  <a:srgbClr val="0070C0"/>
                </a:solidFill>
              </a:rPr>
              <a:t>Desempeño</a:t>
            </a:r>
            <a:r>
              <a:rPr lang="es-ES" sz="2400" dirty="0"/>
              <a:t>. Causa satisfacción si es alto </a:t>
            </a:r>
          </a:p>
          <a:p>
            <a:pPr lvl="1">
              <a:buNone/>
            </a:pPr>
            <a:r>
              <a:rPr lang="es-ES" sz="2400" dirty="0"/>
              <a:t>	el desempeño y descontento si es </a:t>
            </a:r>
            <a:r>
              <a:rPr lang="es-ES" sz="2400" dirty="0" smtClean="0"/>
              <a:t>bajo.</a:t>
            </a:r>
            <a:endParaRPr lang="es-ES" sz="2000" dirty="0"/>
          </a:p>
        </p:txBody>
      </p:sp>
      <p:pic>
        <p:nvPicPr>
          <p:cNvPr id="4" name="Imagen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98091" y="3861048"/>
            <a:ext cx="2078365" cy="2078365"/>
          </a:xfrm>
          <a:prstGeom prst="rect">
            <a:avLst/>
          </a:prstGeom>
        </p:spPr>
      </p:pic>
      <p:sp>
        <p:nvSpPr>
          <p:cNvPr id="6" name="Llamada rectangular 5"/>
          <p:cNvSpPr/>
          <p:nvPr/>
        </p:nvSpPr>
        <p:spPr bwMode="auto">
          <a:xfrm>
            <a:off x="1475655" y="5301208"/>
            <a:ext cx="4902379" cy="504056"/>
          </a:xfrm>
          <a:prstGeom prst="wedgeRectCallout">
            <a:avLst/>
          </a:prstGeom>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eaLnBrk="0" hangingPunct="0"/>
            <a:r>
              <a:rPr lang="es-ES" sz="2000" i="1" dirty="0">
                <a:solidFill>
                  <a:schemeClr val="bg1"/>
                </a:solidFill>
                <a:cs typeface="Times" panose="02020603050405020304" pitchFamily="18" charset="0"/>
              </a:rPr>
              <a:t>El Cliente compra </a:t>
            </a:r>
            <a:r>
              <a:rPr lang="es-ES" sz="2000" i="1" dirty="0" smtClean="0">
                <a:solidFill>
                  <a:srgbClr val="FFFF00"/>
                </a:solidFill>
                <a:cs typeface="Times" panose="02020603050405020304" pitchFamily="18" charset="0"/>
              </a:rPr>
              <a:t>soluciones a problemas</a:t>
            </a:r>
            <a:r>
              <a:rPr lang="es-ES" sz="2000" i="1" dirty="0" smtClean="0">
                <a:solidFill>
                  <a:schemeClr val="bg1"/>
                </a:solidFill>
                <a:cs typeface="Times" panose="02020603050405020304" pitchFamily="18" charset="0"/>
              </a:rPr>
              <a:t>.</a:t>
            </a:r>
            <a:endParaRPr kumimoji="0" lang="es-ES" sz="2000" b="0" i="1" u="none" strike="noStrike" cap="none" normalizeH="0" baseline="0" dirty="0" smtClean="0">
              <a:ln>
                <a:noFill/>
              </a:ln>
              <a:solidFill>
                <a:schemeClr val="bg1"/>
              </a:solidFill>
              <a:effectLst/>
              <a:cs typeface="Times" panose="02020603050405020304" pitchFamily="18" charset="0"/>
            </a:endParaRPr>
          </a:p>
        </p:txBody>
      </p:sp>
      <p:sp>
        <p:nvSpPr>
          <p:cNvPr id="7" name="Marcador de fecha 3"/>
          <p:cNvSpPr>
            <a:spLocks noGrp="1"/>
          </p:cNvSpPr>
          <p:nvPr>
            <p:ph type="dt" sz="quarter" idx="2"/>
          </p:nvPr>
        </p:nvSpPr>
        <p:spPr>
          <a:xfrm>
            <a:off x="0" y="6453336"/>
            <a:ext cx="467544" cy="187878"/>
          </a:xfrm>
          <a:prstGeom prst="rect">
            <a:avLst/>
          </a:prstGeom>
        </p:spPr>
        <p:txBody>
          <a:bodyPr/>
          <a:lstStyle>
            <a:lvl1pPr algn="l">
              <a:defRPr sz="900">
                <a:solidFill>
                  <a:schemeClr val="bg1"/>
                </a:solidFill>
              </a:defRPr>
            </a:lvl1pPr>
          </a:lstStyle>
          <a:p>
            <a:pPr>
              <a:defRPr/>
            </a:pPr>
            <a:fld id="{FBC45718-C23A-45CE-A751-10A5AEE55B10}" type="datetime10">
              <a:rPr lang="es-ES" smtClean="0"/>
              <a:pPr>
                <a:defRPr/>
              </a:pPr>
              <a:t>12:29</a:t>
            </a:fld>
            <a:endParaRPr lang="en-US" dirty="0"/>
          </a:p>
        </p:txBody>
      </p:sp>
    </p:spTree>
    <p:extLst>
      <p:ext uri="{BB962C8B-B14F-4D97-AF65-F5344CB8AC3E}">
        <p14:creationId xmlns:p14="http://schemas.microsoft.com/office/powerpoint/2010/main" val="838515281"/>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icin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cin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cin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1156</TotalTime>
  <Words>4101</Words>
  <Application>Microsoft Office PowerPoint</Application>
  <PresentationFormat>Presentación en pantalla (4:3)</PresentationFormat>
  <Paragraphs>472</Paragraphs>
  <Slides>35</Slides>
  <Notes>35</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35</vt:i4>
      </vt:variant>
    </vt:vector>
  </HeadingPairs>
  <TitlesOfParts>
    <vt:vector size="43" baseType="lpstr">
      <vt:lpstr>Arial</vt:lpstr>
      <vt:lpstr>Arial (Cuerpo)</vt:lpstr>
      <vt:lpstr>Calibri</vt:lpstr>
      <vt:lpstr>Calibri (Cuerpo)</vt:lpstr>
      <vt:lpstr>Signika</vt:lpstr>
      <vt:lpstr>Times</vt:lpstr>
      <vt:lpstr>Times New Roman</vt:lpstr>
      <vt:lpstr>Tema de Office</vt:lpstr>
      <vt:lpstr>Gestión de “Lean” de Proyectos Tecnológicos.</vt:lpstr>
      <vt:lpstr>Presentación de PowerPoint</vt:lpstr>
      <vt:lpstr>Justificación</vt:lpstr>
      <vt:lpstr>Presentación de PowerPoint</vt:lpstr>
      <vt:lpstr>Lean IT. ¿Qué es? ►TOC </vt:lpstr>
      <vt:lpstr>Presentación de PowerPoint</vt:lpstr>
      <vt:lpstr>(1) Definir el valor desde el Cliente</vt:lpstr>
      <vt:lpstr>Presentación de PowerPoint</vt:lpstr>
      <vt:lpstr>Presentación de PowerPoint</vt:lpstr>
      <vt:lpstr>Presentación de PowerPoint</vt:lpstr>
      <vt:lpstr>Presentación de PowerPoint</vt:lpstr>
      <vt:lpstr>Presentación de PowerPoint</vt:lpstr>
      <vt:lpstr>Presentación de PowerPoint</vt:lpstr>
      <vt:lpstr>(2) Identificar el flujo del valor</vt:lpstr>
      <vt:lpstr>Presentación de PowerPoint</vt:lpstr>
      <vt:lpstr>Presentación de PowerPoint</vt:lpstr>
      <vt:lpstr>(3) Optimizar el flujo del valor </vt:lpstr>
      <vt:lpstr>(4) Tirar y apropiar el flujo de valor</vt:lpstr>
      <vt:lpstr>(5) Buscar la perfección</vt:lpstr>
      <vt:lpstr>Ciclo acelerado</vt:lpstr>
      <vt:lpstr>Desarrollo de Producto</vt:lpstr>
      <vt:lpstr>Presentación de PowerPoint</vt:lpstr>
      <vt:lpstr>Desarrollo de Clientes</vt:lpstr>
      <vt:lpstr>Procesos estables y estandarizados</vt:lpstr>
      <vt:lpstr>Presentación de PowerPoint</vt:lpstr>
      <vt:lpstr>Presentación de PowerPoint</vt:lpstr>
      <vt:lpstr>Aplicación: gestión ágil de proyectos TI</vt:lpstr>
      <vt:lpstr>Presentación de PowerPoint</vt:lpstr>
      <vt:lpstr>Presentación de PowerPoint</vt:lpstr>
      <vt:lpstr>Presentación de PowerPoint</vt:lpstr>
      <vt:lpstr>Presentación de PowerPoint</vt:lpstr>
      <vt:lpstr>Presentación de PowerPoint</vt:lpstr>
      <vt:lpstr>Presentación de PowerPoint</vt:lpstr>
      <vt:lpstr>Conclusiones</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Nicolas</dc:creator>
  <cp:lastModifiedBy>Karime Ruibal</cp:lastModifiedBy>
  <cp:revision>129</cp:revision>
  <cp:lastPrinted>2016-10-21T20:42:44Z</cp:lastPrinted>
  <dcterms:created xsi:type="dcterms:W3CDTF">2014-08-18T00:32:41Z</dcterms:created>
  <dcterms:modified xsi:type="dcterms:W3CDTF">2016-10-24T15:29:28Z</dcterms:modified>
</cp:coreProperties>
</file>