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88" r:id="rId33"/>
    <p:sldId id="290" r:id="rId34"/>
    <p:sldId id="257" r:id="rId35"/>
    <p:sldId id="291" r:id="rId36"/>
    <p:sldId id="293" r:id="rId37"/>
    <p:sldId id="292" r:id="rId38"/>
    <p:sldId id="294" r:id="rId39"/>
    <p:sldId id="295" r:id="rId40"/>
    <p:sldId id="296" r:id="rId41"/>
    <p:sldId id="297" r:id="rId42"/>
    <p:sldId id="301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A3D3"/>
    <a:srgbClr val="FAC090"/>
    <a:srgbClr val="92D400"/>
    <a:srgbClr val="5D7789"/>
    <a:srgbClr val="5FB7DC"/>
    <a:srgbClr val="C9B785"/>
    <a:srgbClr val="4F81BD"/>
    <a:srgbClr val="3847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33" autoAdjust="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D9DFBC-8407-44BE-832B-CBBDC245B34A}" type="doc">
      <dgm:prSet loTypeId="urn:microsoft.com/office/officeart/2005/8/layout/equation1" loCatId="process" qsTypeId="urn:microsoft.com/office/officeart/2005/8/quickstyle/simple4" qsCatId="simple" csTypeId="urn:microsoft.com/office/officeart/2005/8/colors/accent1_2" csCatId="accent1" phldr="1"/>
      <dgm:spPr/>
    </dgm:pt>
    <dgm:pt modelId="{D9197CAA-EAE6-43FE-8B19-D1470FFA7B02}">
      <dgm:prSet phldrT="[Texto]" custT="1"/>
      <dgm:spPr>
        <a:xfrm>
          <a:off x="268867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es-CL" sz="24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Log</a:t>
          </a:r>
        </a:p>
      </dgm:t>
    </dgm:pt>
    <dgm:pt modelId="{5E87EE98-177A-4544-9D0B-CC179C6FDAA9}" type="parTrans" cxnId="{D31C3934-50F6-425A-AC63-ECE4439D6031}">
      <dgm:prSet/>
      <dgm:spPr/>
      <dgm:t>
        <a:bodyPr/>
        <a:lstStyle/>
        <a:p>
          <a:endParaRPr lang="es-CL"/>
        </a:p>
      </dgm:t>
    </dgm:pt>
    <dgm:pt modelId="{918840AE-EDC1-43DE-8D2D-0EEA5A4064D7}" type="sibTrans" cxnId="{D31C3934-50F6-425A-AC63-ECE4439D6031}">
      <dgm:prSet/>
      <dgm:spPr>
        <a:xfrm>
          <a:off x="2135602" y="363399"/>
          <a:ext cx="1001392" cy="1001392"/>
        </a:xfrm>
        <a:prstGeom prst="mathPlus">
          <a:avLst/>
        </a:prstGeom>
        <a:gradFill rotWithShape="0">
          <a:gsLst>
            <a:gs pos="0">
              <a:srgbClr val="5B9BD5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endParaRPr lang="es-CL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4216C9C5-0C05-454C-A2B4-C2845CC2EEFC}">
      <dgm:prSet phldrT="[Texto]" custT="1"/>
      <dgm:spPr>
        <a:xfrm>
          <a:off x="3277190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es-CL" sz="24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Eventos</a:t>
          </a:r>
        </a:p>
      </dgm:t>
    </dgm:pt>
    <dgm:pt modelId="{7E6F7034-F3E0-4DE2-A1A5-EE7564934F9A}" type="parTrans" cxnId="{87D64324-5532-46D2-8EE5-DA9AE187A3FC}">
      <dgm:prSet/>
      <dgm:spPr/>
      <dgm:t>
        <a:bodyPr/>
        <a:lstStyle/>
        <a:p>
          <a:endParaRPr lang="es-CL"/>
        </a:p>
      </dgm:t>
    </dgm:pt>
    <dgm:pt modelId="{7407A2E3-5F8C-4651-AF7F-D46E55941183}" type="sibTrans" cxnId="{87D64324-5532-46D2-8EE5-DA9AE187A3FC}">
      <dgm:prSet/>
      <dgm:spPr>
        <a:xfrm>
          <a:off x="5143924" y="363399"/>
          <a:ext cx="1001392" cy="1001392"/>
        </a:xfrm>
        <a:prstGeom prst="mathEqual">
          <a:avLst/>
        </a:prstGeom>
        <a:gradFill rotWithShape="0">
          <a:gsLst>
            <a:gs pos="0">
              <a:srgbClr val="5B9BD5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endParaRPr lang="es-CL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A95AA8F-07C0-418D-B6B8-27462B8507A4}">
      <dgm:prSet phldrT="[Texto]" custT="1"/>
      <dgm:spPr>
        <a:xfrm>
          <a:off x="6285512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>
            <a:buNone/>
          </a:pPr>
          <a:r>
            <a:rPr lang="es-CL" sz="24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Log de Eventos</a:t>
          </a:r>
        </a:p>
      </dgm:t>
    </dgm:pt>
    <dgm:pt modelId="{980351FD-0EBF-48B3-8DBA-82A37D45D988}" type="parTrans" cxnId="{73DE46E6-C59E-4CC5-8DA8-F66E02C75D43}">
      <dgm:prSet/>
      <dgm:spPr/>
      <dgm:t>
        <a:bodyPr/>
        <a:lstStyle/>
        <a:p>
          <a:endParaRPr lang="es-CL"/>
        </a:p>
      </dgm:t>
    </dgm:pt>
    <dgm:pt modelId="{E3BB34BF-03D2-4811-BB7B-A58D388FAC65}" type="sibTrans" cxnId="{73DE46E6-C59E-4CC5-8DA8-F66E02C75D43}">
      <dgm:prSet/>
      <dgm:spPr/>
      <dgm:t>
        <a:bodyPr/>
        <a:lstStyle/>
        <a:p>
          <a:endParaRPr lang="es-CL"/>
        </a:p>
      </dgm:t>
    </dgm:pt>
    <dgm:pt modelId="{E589DF9E-3E03-4D7D-B951-75103BA8068A}" type="pres">
      <dgm:prSet presAssocID="{71D9DFBC-8407-44BE-832B-CBBDC245B34A}" presName="linearFlow" presStyleCnt="0">
        <dgm:presLayoutVars>
          <dgm:dir/>
          <dgm:resizeHandles val="exact"/>
        </dgm:presLayoutVars>
      </dgm:prSet>
      <dgm:spPr/>
    </dgm:pt>
    <dgm:pt modelId="{C53BDD77-C4B9-48B0-B0B9-85D1FFED3342}" type="pres">
      <dgm:prSet presAssocID="{D9197CAA-EAE6-43FE-8B19-D1470FFA7B0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AA0790C-7D1A-4164-83FD-ADEDEEF7E360}" type="pres">
      <dgm:prSet presAssocID="{918840AE-EDC1-43DE-8D2D-0EEA5A4064D7}" presName="spacerL" presStyleCnt="0"/>
      <dgm:spPr/>
    </dgm:pt>
    <dgm:pt modelId="{2913DDBE-9830-4716-8AA0-26D231AC3BEC}" type="pres">
      <dgm:prSet presAssocID="{918840AE-EDC1-43DE-8D2D-0EEA5A4064D7}" presName="sibTrans" presStyleLbl="sibTrans2D1" presStyleIdx="0" presStyleCnt="2"/>
      <dgm:spPr/>
      <dgm:t>
        <a:bodyPr/>
        <a:lstStyle/>
        <a:p>
          <a:endParaRPr lang="es-UY"/>
        </a:p>
      </dgm:t>
    </dgm:pt>
    <dgm:pt modelId="{A4650899-5741-4CD5-A223-DC43A321C38E}" type="pres">
      <dgm:prSet presAssocID="{918840AE-EDC1-43DE-8D2D-0EEA5A4064D7}" presName="spacerR" presStyleCnt="0"/>
      <dgm:spPr/>
    </dgm:pt>
    <dgm:pt modelId="{D6DA7500-C172-4215-9B61-93BB7CCC3208}" type="pres">
      <dgm:prSet presAssocID="{4216C9C5-0C05-454C-A2B4-C2845CC2EEF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65A47738-00CC-4C1C-B6B1-6C508879938E}" type="pres">
      <dgm:prSet presAssocID="{7407A2E3-5F8C-4651-AF7F-D46E55941183}" presName="spacerL" presStyleCnt="0"/>
      <dgm:spPr/>
    </dgm:pt>
    <dgm:pt modelId="{2187DA19-A927-462C-8A56-FBB5A28877D0}" type="pres">
      <dgm:prSet presAssocID="{7407A2E3-5F8C-4651-AF7F-D46E55941183}" presName="sibTrans" presStyleLbl="sibTrans2D1" presStyleIdx="1" presStyleCnt="2"/>
      <dgm:spPr/>
      <dgm:t>
        <a:bodyPr/>
        <a:lstStyle/>
        <a:p>
          <a:endParaRPr lang="es-UY"/>
        </a:p>
      </dgm:t>
    </dgm:pt>
    <dgm:pt modelId="{25C7AA44-720D-4E20-BF0C-F9605EEBF65F}" type="pres">
      <dgm:prSet presAssocID="{7407A2E3-5F8C-4651-AF7F-D46E55941183}" presName="spacerR" presStyleCnt="0"/>
      <dgm:spPr/>
    </dgm:pt>
    <dgm:pt modelId="{EB5CCE4E-7F40-4638-9DA1-CA1BA99A78F4}" type="pres">
      <dgm:prSet presAssocID="{EA95AA8F-07C0-418D-B6B8-27462B8507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73DE46E6-C59E-4CC5-8DA8-F66E02C75D43}" srcId="{71D9DFBC-8407-44BE-832B-CBBDC245B34A}" destId="{EA95AA8F-07C0-418D-B6B8-27462B8507A4}" srcOrd="2" destOrd="0" parTransId="{980351FD-0EBF-48B3-8DBA-82A37D45D988}" sibTransId="{E3BB34BF-03D2-4811-BB7B-A58D388FAC65}"/>
    <dgm:cxn modelId="{8655017B-0C14-4F0F-98AB-056C8213AE93}" type="presOf" srcId="{4216C9C5-0C05-454C-A2B4-C2845CC2EEFC}" destId="{D6DA7500-C172-4215-9B61-93BB7CCC3208}" srcOrd="0" destOrd="0" presId="urn:microsoft.com/office/officeart/2005/8/layout/equation1"/>
    <dgm:cxn modelId="{CE870A05-C6F5-436E-AA01-A697718708D3}" type="presOf" srcId="{71D9DFBC-8407-44BE-832B-CBBDC245B34A}" destId="{E589DF9E-3E03-4D7D-B951-75103BA8068A}" srcOrd="0" destOrd="0" presId="urn:microsoft.com/office/officeart/2005/8/layout/equation1"/>
    <dgm:cxn modelId="{D31C3934-50F6-425A-AC63-ECE4439D6031}" srcId="{71D9DFBC-8407-44BE-832B-CBBDC245B34A}" destId="{D9197CAA-EAE6-43FE-8B19-D1470FFA7B02}" srcOrd="0" destOrd="0" parTransId="{5E87EE98-177A-4544-9D0B-CC179C6FDAA9}" sibTransId="{918840AE-EDC1-43DE-8D2D-0EEA5A4064D7}"/>
    <dgm:cxn modelId="{B73F971E-42A3-401E-8466-C9BFB0F6F4E5}" type="presOf" srcId="{7407A2E3-5F8C-4651-AF7F-D46E55941183}" destId="{2187DA19-A927-462C-8A56-FBB5A28877D0}" srcOrd="0" destOrd="0" presId="urn:microsoft.com/office/officeart/2005/8/layout/equation1"/>
    <dgm:cxn modelId="{FB98F594-E09C-4ABD-A32C-3FA6598B25C3}" type="presOf" srcId="{D9197CAA-EAE6-43FE-8B19-D1470FFA7B02}" destId="{C53BDD77-C4B9-48B0-B0B9-85D1FFED3342}" srcOrd="0" destOrd="0" presId="urn:microsoft.com/office/officeart/2005/8/layout/equation1"/>
    <dgm:cxn modelId="{87D64324-5532-46D2-8EE5-DA9AE187A3FC}" srcId="{71D9DFBC-8407-44BE-832B-CBBDC245B34A}" destId="{4216C9C5-0C05-454C-A2B4-C2845CC2EEFC}" srcOrd="1" destOrd="0" parTransId="{7E6F7034-F3E0-4DE2-A1A5-EE7564934F9A}" sibTransId="{7407A2E3-5F8C-4651-AF7F-D46E55941183}"/>
    <dgm:cxn modelId="{B5A40CF0-D72F-4AF4-A2C6-EAC6398C95F9}" type="presOf" srcId="{EA95AA8F-07C0-418D-B6B8-27462B8507A4}" destId="{EB5CCE4E-7F40-4638-9DA1-CA1BA99A78F4}" srcOrd="0" destOrd="0" presId="urn:microsoft.com/office/officeart/2005/8/layout/equation1"/>
    <dgm:cxn modelId="{F9DA6084-9EEE-4C5C-9B98-348A150DEC15}" type="presOf" srcId="{918840AE-EDC1-43DE-8D2D-0EEA5A4064D7}" destId="{2913DDBE-9830-4716-8AA0-26D231AC3BEC}" srcOrd="0" destOrd="0" presId="urn:microsoft.com/office/officeart/2005/8/layout/equation1"/>
    <dgm:cxn modelId="{014B3257-C61C-4445-8CAB-F3F862787700}" type="presParOf" srcId="{E589DF9E-3E03-4D7D-B951-75103BA8068A}" destId="{C53BDD77-C4B9-48B0-B0B9-85D1FFED3342}" srcOrd="0" destOrd="0" presId="urn:microsoft.com/office/officeart/2005/8/layout/equation1"/>
    <dgm:cxn modelId="{853B9A65-0BFF-416F-8EE2-F401E4267D83}" type="presParOf" srcId="{E589DF9E-3E03-4D7D-B951-75103BA8068A}" destId="{0AA0790C-7D1A-4164-83FD-ADEDEEF7E360}" srcOrd="1" destOrd="0" presId="urn:microsoft.com/office/officeart/2005/8/layout/equation1"/>
    <dgm:cxn modelId="{BCFA57A8-45CE-478B-BC1F-F9AABD66E5AB}" type="presParOf" srcId="{E589DF9E-3E03-4D7D-B951-75103BA8068A}" destId="{2913DDBE-9830-4716-8AA0-26D231AC3BEC}" srcOrd="2" destOrd="0" presId="urn:microsoft.com/office/officeart/2005/8/layout/equation1"/>
    <dgm:cxn modelId="{35BAB137-5043-4B05-8FA2-FAD240D9F276}" type="presParOf" srcId="{E589DF9E-3E03-4D7D-B951-75103BA8068A}" destId="{A4650899-5741-4CD5-A223-DC43A321C38E}" srcOrd="3" destOrd="0" presId="urn:microsoft.com/office/officeart/2005/8/layout/equation1"/>
    <dgm:cxn modelId="{00C71667-168B-4C35-AE53-56D03034F0C0}" type="presParOf" srcId="{E589DF9E-3E03-4D7D-B951-75103BA8068A}" destId="{D6DA7500-C172-4215-9B61-93BB7CCC3208}" srcOrd="4" destOrd="0" presId="urn:microsoft.com/office/officeart/2005/8/layout/equation1"/>
    <dgm:cxn modelId="{2614AEA8-9AF8-467B-9751-AD703B256EFF}" type="presParOf" srcId="{E589DF9E-3E03-4D7D-B951-75103BA8068A}" destId="{65A47738-00CC-4C1C-B6B1-6C508879938E}" srcOrd="5" destOrd="0" presId="urn:microsoft.com/office/officeart/2005/8/layout/equation1"/>
    <dgm:cxn modelId="{B44B144D-BB37-4D58-A469-ED38F857870A}" type="presParOf" srcId="{E589DF9E-3E03-4D7D-B951-75103BA8068A}" destId="{2187DA19-A927-462C-8A56-FBB5A28877D0}" srcOrd="6" destOrd="0" presId="urn:microsoft.com/office/officeart/2005/8/layout/equation1"/>
    <dgm:cxn modelId="{73EE9E87-FAFA-43D1-8ECD-A5DD3979E0E6}" type="presParOf" srcId="{E589DF9E-3E03-4D7D-B951-75103BA8068A}" destId="{25C7AA44-720D-4E20-BF0C-F9605EEBF65F}" srcOrd="7" destOrd="0" presId="urn:microsoft.com/office/officeart/2005/8/layout/equation1"/>
    <dgm:cxn modelId="{9B158CE3-69EC-4C0C-85DC-0DCE8FD7F3D5}" type="presParOf" srcId="{E589DF9E-3E03-4D7D-B951-75103BA8068A}" destId="{EB5CCE4E-7F40-4638-9DA1-CA1BA99A78F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3BDD77-C4B9-48B0-B0B9-85D1FFED3342}">
      <dsp:nvSpPr>
        <dsp:cNvPr id="0" name=""/>
        <dsp:cNvSpPr/>
      </dsp:nvSpPr>
      <dsp:spPr>
        <a:xfrm>
          <a:off x="268867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400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Log</a:t>
          </a:r>
        </a:p>
      </dsp:txBody>
      <dsp:txXfrm>
        <a:off x="268867" y="826"/>
        <a:ext cx="1726539" cy="1726539"/>
      </dsp:txXfrm>
    </dsp:sp>
    <dsp:sp modelId="{2913DDBE-9830-4716-8AA0-26D231AC3BEC}">
      <dsp:nvSpPr>
        <dsp:cNvPr id="0" name=""/>
        <dsp:cNvSpPr/>
      </dsp:nvSpPr>
      <dsp:spPr>
        <a:xfrm>
          <a:off x="2135602" y="363399"/>
          <a:ext cx="1001392" cy="1001392"/>
        </a:xfrm>
        <a:prstGeom prst="mathPlus">
          <a:avLst/>
        </a:prstGeom>
        <a:gradFill rotWithShape="0">
          <a:gsLst>
            <a:gs pos="0">
              <a:srgbClr val="5B9BD5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6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135602" y="363399"/>
        <a:ext cx="1001392" cy="1001392"/>
      </dsp:txXfrm>
    </dsp:sp>
    <dsp:sp modelId="{D6DA7500-C172-4215-9B61-93BB7CCC3208}">
      <dsp:nvSpPr>
        <dsp:cNvPr id="0" name=""/>
        <dsp:cNvSpPr/>
      </dsp:nvSpPr>
      <dsp:spPr>
        <a:xfrm>
          <a:off x="3277190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400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Eventos</a:t>
          </a:r>
        </a:p>
      </dsp:txBody>
      <dsp:txXfrm>
        <a:off x="3277190" y="826"/>
        <a:ext cx="1726539" cy="1726539"/>
      </dsp:txXfrm>
    </dsp:sp>
    <dsp:sp modelId="{2187DA19-A927-462C-8A56-FBB5A28877D0}">
      <dsp:nvSpPr>
        <dsp:cNvPr id="0" name=""/>
        <dsp:cNvSpPr/>
      </dsp:nvSpPr>
      <dsp:spPr>
        <a:xfrm>
          <a:off x="5143924" y="363399"/>
          <a:ext cx="1001392" cy="1001392"/>
        </a:xfrm>
        <a:prstGeom prst="mathEqual">
          <a:avLst/>
        </a:prstGeom>
        <a:gradFill rotWithShape="0">
          <a:gsLst>
            <a:gs pos="0">
              <a:srgbClr val="5B9BD5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42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5143924" y="363399"/>
        <a:ext cx="1001392" cy="1001392"/>
      </dsp:txXfrm>
    </dsp:sp>
    <dsp:sp modelId="{EB5CCE4E-7F40-4638-9DA1-CA1BA99A78F4}">
      <dsp:nvSpPr>
        <dsp:cNvPr id="0" name=""/>
        <dsp:cNvSpPr/>
      </dsp:nvSpPr>
      <dsp:spPr>
        <a:xfrm>
          <a:off x="6285512" y="826"/>
          <a:ext cx="1726539" cy="1726539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400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Log de Eventos</a:t>
          </a:r>
        </a:p>
      </dsp:txBody>
      <dsp:txXfrm>
        <a:off x="6285512" y="826"/>
        <a:ext cx="1726539" cy="1726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hbr.org/2012/10/data-scientist-the-sexiest-job-of-the-21st-century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0" y="2319015"/>
            <a:ext cx="9144000" cy="1470025"/>
          </a:xfrm>
          <a:prstGeom prst="rect">
            <a:avLst/>
          </a:prstGeom>
        </p:spPr>
        <p:txBody>
          <a:bodyPr/>
          <a:lstStyle/>
          <a:p>
            <a:r>
              <a:rPr lang="es-CR" sz="4000" b="1" dirty="0">
                <a:solidFill>
                  <a:srgbClr val="44A3D3"/>
                </a:solidFill>
              </a:rPr>
              <a:t>PMining4PManagement: </a:t>
            </a:r>
            <a:br>
              <a:rPr lang="es-CR" sz="4000" b="1" dirty="0">
                <a:solidFill>
                  <a:srgbClr val="44A3D3"/>
                </a:solidFill>
              </a:rPr>
            </a:br>
            <a:r>
              <a:rPr lang="es-CR" sz="4000" b="1" dirty="0">
                <a:solidFill>
                  <a:srgbClr val="44A3D3"/>
                </a:solidFill>
              </a:rPr>
              <a:t>Un nuevo enfoque para analizar y mejorar los procesos de dirección de proyectos</a:t>
            </a:r>
            <a:endParaRPr lang="es-ES" sz="4000" dirty="0">
              <a:solidFill>
                <a:srgbClr val="44A3D3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0" y="4531568"/>
            <a:ext cx="9144000" cy="697632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>Michael Arias Chaves</a:t>
            </a:r>
          </a:p>
        </p:txBody>
      </p:sp>
      <p:pic>
        <p:nvPicPr>
          <p:cNvPr id="4" name="Picture 4" descr="http://www.jorgeoller.com/wp-content/uploads/2012/07/shutterstock_96735076-550x2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85184"/>
            <a:ext cx="652795" cy="317635"/>
          </a:xfrm>
          <a:prstGeom prst="roundRect">
            <a:avLst>
              <a:gd name="adj" fmla="val 342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49650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 GENERIC QUESTIONS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515" y="1418825"/>
            <a:ext cx="8791110" cy="4940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8958" y="1440364"/>
            <a:ext cx="3739486" cy="783193"/>
          </a:xfrm>
          <a:prstGeom prst="roundRect">
            <a:avLst/>
          </a:prstGeom>
          <a:solidFill>
            <a:schemeClr val="bg1"/>
          </a:solidFill>
          <a:ln>
            <a:solidFill>
              <a:srgbClr val="94A08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ln>
                  <a:solidFill>
                    <a:srgbClr val="94A088"/>
                  </a:solidFill>
                </a:ln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¿Por qué los pacientes tienen que esperar tanto?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8851" y="2384334"/>
            <a:ext cx="3739486" cy="783193"/>
          </a:xfrm>
          <a:prstGeom prst="roundRect">
            <a:avLst/>
          </a:prstGeom>
          <a:solidFill>
            <a:schemeClr val="bg1"/>
          </a:solidFill>
          <a:ln>
            <a:solidFill>
              <a:srgbClr val="1791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ln>
                  <a:solidFill>
                    <a:srgbClr val="94A088"/>
                  </a:solidFill>
                </a:ln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¿Siguen los médicos los protocolos de atención?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126" y="3942454"/>
            <a:ext cx="3739486" cy="783193"/>
          </a:xfrm>
          <a:prstGeom prst="roundRect">
            <a:avLst/>
          </a:prstGeom>
          <a:solidFill>
            <a:schemeClr val="bg1"/>
          </a:solidFill>
          <a:ln>
            <a:solidFill>
              <a:srgbClr val="1791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ln>
                  <a:solidFill>
                    <a:srgbClr val="94A088"/>
                  </a:solidFill>
                </a:ln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¿Se pueden prevenir tiempos de espera de los pacientes?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536" y="5186672"/>
            <a:ext cx="3739486" cy="783193"/>
          </a:xfrm>
          <a:prstGeom prst="roundRect">
            <a:avLst/>
          </a:prstGeom>
          <a:solidFill>
            <a:schemeClr val="bg1"/>
          </a:solidFill>
          <a:ln>
            <a:solidFill>
              <a:srgbClr val="1791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ln>
                  <a:solidFill>
                    <a:srgbClr val="94A088"/>
                  </a:solidFill>
                </a:ln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¿Cuánto personal se necesitará mañana?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00238" y="5350446"/>
            <a:ext cx="3739486" cy="783193"/>
          </a:xfrm>
          <a:prstGeom prst="roundRect">
            <a:avLst/>
          </a:prstGeom>
          <a:solidFill>
            <a:schemeClr val="bg1"/>
          </a:solidFill>
          <a:ln>
            <a:solidFill>
              <a:srgbClr val="1791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ln>
                  <a:solidFill>
                    <a:srgbClr val="94A088"/>
                  </a:solidFill>
                </a:ln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¿Cómo se pueden reducir los costos?</a:t>
            </a:r>
          </a:p>
        </p:txBody>
      </p:sp>
    </p:spTree>
    <p:extLst>
      <p:ext uri="{BB962C8B-B14F-4D97-AF65-F5344CB8AC3E}">
        <p14:creationId xmlns:p14="http://schemas.microsoft.com/office/powerpoint/2010/main" xmlns="" val="268156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3020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 SKILLS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12776"/>
            <a:ext cx="4858428" cy="48489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1" y="6054741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van der Aalst, W. (2016). Data 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Science in Action.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639189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3020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 SKILLS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412776"/>
            <a:ext cx="5760862" cy="46345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6054741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van der Aalst, W. (2016). Data 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Science in Action.</a:t>
            </a:r>
          </a:p>
        </p:txBody>
      </p:sp>
    </p:spTree>
    <p:extLst>
      <p:ext uri="{BB962C8B-B14F-4D97-AF65-F5344CB8AC3E}">
        <p14:creationId xmlns:p14="http://schemas.microsoft.com/office/powerpoint/2010/main" xmlns="" val="990255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40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Process Mining 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588763" y="2296928"/>
            <a:ext cx="1351475" cy="1302483"/>
          </a:xfrm>
          <a:custGeom>
            <a:avLst/>
            <a:gdLst>
              <a:gd name="T0" fmla="*/ 112 w 268"/>
              <a:gd name="T1" fmla="*/ 130 h 241"/>
              <a:gd name="T2" fmla="*/ 112 w 268"/>
              <a:gd name="T3" fmla="*/ 78 h 241"/>
              <a:gd name="T4" fmla="*/ 134 w 268"/>
              <a:gd name="T5" fmla="*/ 78 h 241"/>
              <a:gd name="T6" fmla="*/ 134 w 268"/>
              <a:gd name="T7" fmla="*/ 130 h 241"/>
              <a:gd name="T8" fmla="*/ 112 w 268"/>
              <a:gd name="T9" fmla="*/ 130 h 241"/>
              <a:gd name="T10" fmla="*/ 103 w 268"/>
              <a:gd name="T11" fmla="*/ 102 h 241"/>
              <a:gd name="T12" fmla="*/ 0 w 268"/>
              <a:gd name="T13" fmla="*/ 102 h 241"/>
              <a:gd name="T14" fmla="*/ 0 w 268"/>
              <a:gd name="T15" fmla="*/ 38 h 241"/>
              <a:gd name="T16" fmla="*/ 63 w 268"/>
              <a:gd name="T17" fmla="*/ 38 h 241"/>
              <a:gd name="T18" fmla="*/ 63 w 268"/>
              <a:gd name="T19" fmla="*/ 22 h 241"/>
              <a:gd name="T20" fmla="*/ 86 w 268"/>
              <a:gd name="T21" fmla="*/ 0 h 241"/>
              <a:gd name="T22" fmla="*/ 170 w 268"/>
              <a:gd name="T23" fmla="*/ 0 h 241"/>
              <a:gd name="T24" fmla="*/ 192 w 268"/>
              <a:gd name="T25" fmla="*/ 22 h 241"/>
              <a:gd name="T26" fmla="*/ 192 w 268"/>
              <a:gd name="T27" fmla="*/ 38 h 241"/>
              <a:gd name="T28" fmla="*/ 255 w 268"/>
              <a:gd name="T29" fmla="*/ 38 h 241"/>
              <a:gd name="T30" fmla="*/ 255 w 268"/>
              <a:gd name="T31" fmla="*/ 102 h 241"/>
              <a:gd name="T32" fmla="*/ 234 w 268"/>
              <a:gd name="T33" fmla="*/ 102 h 241"/>
              <a:gd name="T34" fmla="*/ 233 w 268"/>
              <a:gd name="T35" fmla="*/ 76 h 241"/>
              <a:gd name="T36" fmla="*/ 210 w 268"/>
              <a:gd name="T37" fmla="*/ 54 h 241"/>
              <a:gd name="T38" fmla="*/ 192 w 268"/>
              <a:gd name="T39" fmla="*/ 48 h 241"/>
              <a:gd name="T40" fmla="*/ 206 w 268"/>
              <a:gd name="T41" fmla="*/ 83 h 241"/>
              <a:gd name="T42" fmla="*/ 186 w 268"/>
              <a:gd name="T43" fmla="*/ 91 h 241"/>
              <a:gd name="T44" fmla="*/ 172 w 268"/>
              <a:gd name="T45" fmla="*/ 56 h 241"/>
              <a:gd name="T46" fmla="*/ 163 w 268"/>
              <a:gd name="T47" fmla="*/ 73 h 241"/>
              <a:gd name="T48" fmla="*/ 160 w 268"/>
              <a:gd name="T49" fmla="*/ 102 h 241"/>
              <a:gd name="T50" fmla="*/ 142 w 268"/>
              <a:gd name="T51" fmla="*/ 102 h 241"/>
              <a:gd name="T52" fmla="*/ 142 w 268"/>
              <a:gd name="T53" fmla="*/ 70 h 241"/>
              <a:gd name="T54" fmla="*/ 103 w 268"/>
              <a:gd name="T55" fmla="*/ 70 h 241"/>
              <a:gd name="T56" fmla="*/ 103 w 268"/>
              <a:gd name="T57" fmla="*/ 102 h 241"/>
              <a:gd name="T58" fmla="*/ 79 w 268"/>
              <a:gd name="T59" fmla="*/ 38 h 241"/>
              <a:gd name="T60" fmla="*/ 176 w 268"/>
              <a:gd name="T61" fmla="*/ 38 h 241"/>
              <a:gd name="T62" fmla="*/ 176 w 268"/>
              <a:gd name="T63" fmla="*/ 22 h 241"/>
              <a:gd name="T64" fmla="*/ 170 w 268"/>
              <a:gd name="T65" fmla="*/ 16 h 241"/>
              <a:gd name="T66" fmla="*/ 86 w 268"/>
              <a:gd name="T67" fmla="*/ 16 h 241"/>
              <a:gd name="T68" fmla="*/ 79 w 268"/>
              <a:gd name="T69" fmla="*/ 22 h 241"/>
              <a:gd name="T70" fmla="*/ 79 w 268"/>
              <a:gd name="T71" fmla="*/ 38 h 241"/>
              <a:gd name="T72" fmla="*/ 255 w 268"/>
              <a:gd name="T73" fmla="*/ 172 h 241"/>
              <a:gd name="T74" fmla="*/ 255 w 268"/>
              <a:gd name="T75" fmla="*/ 112 h 241"/>
              <a:gd name="T76" fmla="*/ 232 w 268"/>
              <a:gd name="T77" fmla="*/ 112 h 241"/>
              <a:gd name="T78" fmla="*/ 255 w 268"/>
              <a:gd name="T79" fmla="*/ 172 h 241"/>
              <a:gd name="T80" fmla="*/ 166 w 268"/>
              <a:gd name="T81" fmla="*/ 112 h 241"/>
              <a:gd name="T82" fmla="*/ 142 w 268"/>
              <a:gd name="T83" fmla="*/ 112 h 241"/>
              <a:gd name="T84" fmla="*/ 142 w 268"/>
              <a:gd name="T85" fmla="*/ 139 h 241"/>
              <a:gd name="T86" fmla="*/ 103 w 268"/>
              <a:gd name="T87" fmla="*/ 139 h 241"/>
              <a:gd name="T88" fmla="*/ 103 w 268"/>
              <a:gd name="T89" fmla="*/ 112 h 241"/>
              <a:gd name="T90" fmla="*/ 0 w 268"/>
              <a:gd name="T91" fmla="*/ 112 h 241"/>
              <a:gd name="T92" fmla="*/ 0 w 268"/>
              <a:gd name="T93" fmla="*/ 203 h 241"/>
              <a:gd name="T94" fmla="*/ 216 w 268"/>
              <a:gd name="T95" fmla="*/ 203 h 241"/>
              <a:gd name="T96" fmla="*/ 186 w 268"/>
              <a:gd name="T97" fmla="*/ 127 h 241"/>
              <a:gd name="T98" fmla="*/ 166 w 268"/>
              <a:gd name="T99" fmla="*/ 112 h 241"/>
              <a:gd name="T100" fmla="*/ 266 w 268"/>
              <a:gd name="T101" fmla="*/ 222 h 241"/>
              <a:gd name="T102" fmla="*/ 221 w 268"/>
              <a:gd name="T103" fmla="*/ 108 h 241"/>
              <a:gd name="T104" fmla="*/ 225 w 268"/>
              <a:gd name="T105" fmla="*/ 79 h 241"/>
              <a:gd name="T106" fmla="*/ 207 w 268"/>
              <a:gd name="T107" fmla="*/ 62 h 241"/>
              <a:gd name="T108" fmla="*/ 217 w 268"/>
              <a:gd name="T109" fmla="*/ 88 h 241"/>
              <a:gd name="T110" fmla="*/ 181 w 268"/>
              <a:gd name="T111" fmla="*/ 103 h 241"/>
              <a:gd name="T112" fmla="*/ 171 w 268"/>
              <a:gd name="T113" fmla="*/ 77 h 241"/>
              <a:gd name="T114" fmla="*/ 170 w 268"/>
              <a:gd name="T115" fmla="*/ 101 h 241"/>
              <a:gd name="T116" fmla="*/ 192 w 268"/>
              <a:gd name="T117" fmla="*/ 120 h 241"/>
              <a:gd name="T118" fmla="*/ 238 w 268"/>
              <a:gd name="T119" fmla="*/ 233 h 241"/>
              <a:gd name="T120" fmla="*/ 250 w 268"/>
              <a:gd name="T121" fmla="*/ 239 h 241"/>
              <a:gd name="T122" fmla="*/ 261 w 268"/>
              <a:gd name="T123" fmla="*/ 235 h 241"/>
              <a:gd name="T124" fmla="*/ 266 w 268"/>
              <a:gd name="T125" fmla="*/ 222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241">
                <a:moveTo>
                  <a:pt x="112" y="130"/>
                </a:moveTo>
                <a:cubicBezTo>
                  <a:pt x="112" y="78"/>
                  <a:pt x="112" y="78"/>
                  <a:pt x="112" y="78"/>
                </a:cubicBezTo>
                <a:cubicBezTo>
                  <a:pt x="134" y="78"/>
                  <a:pt x="134" y="78"/>
                  <a:pt x="134" y="78"/>
                </a:cubicBezTo>
                <a:cubicBezTo>
                  <a:pt x="134" y="130"/>
                  <a:pt x="134" y="130"/>
                  <a:pt x="134" y="130"/>
                </a:cubicBezTo>
                <a:lnTo>
                  <a:pt x="112" y="130"/>
                </a:lnTo>
                <a:close/>
                <a:moveTo>
                  <a:pt x="103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0" y="38"/>
                  <a:pt x="0" y="38"/>
                  <a:pt x="0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10"/>
                  <a:pt x="73" y="0"/>
                  <a:pt x="8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82" y="0"/>
                  <a:pt x="192" y="10"/>
                  <a:pt x="192" y="22"/>
                </a:cubicBezTo>
                <a:cubicBezTo>
                  <a:pt x="192" y="38"/>
                  <a:pt x="192" y="38"/>
                  <a:pt x="192" y="38"/>
                </a:cubicBezTo>
                <a:cubicBezTo>
                  <a:pt x="255" y="38"/>
                  <a:pt x="255" y="38"/>
                  <a:pt x="255" y="38"/>
                </a:cubicBezTo>
                <a:cubicBezTo>
                  <a:pt x="255" y="102"/>
                  <a:pt x="255" y="102"/>
                  <a:pt x="255" y="102"/>
                </a:cubicBezTo>
                <a:cubicBezTo>
                  <a:pt x="234" y="102"/>
                  <a:pt x="234" y="102"/>
                  <a:pt x="234" y="102"/>
                </a:cubicBezTo>
                <a:cubicBezTo>
                  <a:pt x="236" y="93"/>
                  <a:pt x="236" y="84"/>
                  <a:pt x="233" y="76"/>
                </a:cubicBezTo>
                <a:cubicBezTo>
                  <a:pt x="229" y="66"/>
                  <a:pt x="220" y="58"/>
                  <a:pt x="210" y="54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206" y="83"/>
                  <a:pt x="206" y="83"/>
                  <a:pt x="206" y="83"/>
                </a:cubicBezTo>
                <a:cubicBezTo>
                  <a:pt x="186" y="91"/>
                  <a:pt x="186" y="91"/>
                  <a:pt x="186" y="91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58" y="82"/>
                  <a:pt x="158" y="92"/>
                  <a:pt x="160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03" y="70"/>
                  <a:pt x="103" y="70"/>
                  <a:pt x="103" y="70"/>
                </a:cubicBezTo>
                <a:lnTo>
                  <a:pt x="103" y="102"/>
                </a:lnTo>
                <a:close/>
                <a:moveTo>
                  <a:pt x="79" y="38"/>
                </a:moveTo>
                <a:cubicBezTo>
                  <a:pt x="176" y="38"/>
                  <a:pt x="176" y="38"/>
                  <a:pt x="176" y="38"/>
                </a:cubicBezTo>
                <a:cubicBezTo>
                  <a:pt x="176" y="22"/>
                  <a:pt x="176" y="22"/>
                  <a:pt x="176" y="22"/>
                </a:cubicBezTo>
                <a:cubicBezTo>
                  <a:pt x="176" y="19"/>
                  <a:pt x="173" y="16"/>
                  <a:pt x="170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2" y="16"/>
                  <a:pt x="79" y="19"/>
                  <a:pt x="79" y="22"/>
                </a:cubicBezTo>
                <a:lnTo>
                  <a:pt x="79" y="38"/>
                </a:lnTo>
                <a:close/>
                <a:moveTo>
                  <a:pt x="255" y="172"/>
                </a:moveTo>
                <a:cubicBezTo>
                  <a:pt x="255" y="112"/>
                  <a:pt x="255" y="112"/>
                  <a:pt x="255" y="112"/>
                </a:cubicBezTo>
                <a:cubicBezTo>
                  <a:pt x="232" y="112"/>
                  <a:pt x="232" y="112"/>
                  <a:pt x="232" y="112"/>
                </a:cubicBezTo>
                <a:lnTo>
                  <a:pt x="255" y="172"/>
                </a:lnTo>
                <a:close/>
                <a:moveTo>
                  <a:pt x="166" y="112"/>
                </a:moveTo>
                <a:cubicBezTo>
                  <a:pt x="142" y="112"/>
                  <a:pt x="142" y="112"/>
                  <a:pt x="142" y="112"/>
                </a:cubicBezTo>
                <a:cubicBezTo>
                  <a:pt x="142" y="139"/>
                  <a:pt x="142" y="139"/>
                  <a:pt x="142" y="139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203"/>
                  <a:pt x="0" y="203"/>
                  <a:pt x="0" y="203"/>
                </a:cubicBezTo>
                <a:cubicBezTo>
                  <a:pt x="216" y="203"/>
                  <a:pt x="216" y="203"/>
                  <a:pt x="216" y="203"/>
                </a:cubicBezTo>
                <a:cubicBezTo>
                  <a:pt x="186" y="127"/>
                  <a:pt x="186" y="127"/>
                  <a:pt x="186" y="127"/>
                </a:cubicBezTo>
                <a:cubicBezTo>
                  <a:pt x="178" y="124"/>
                  <a:pt x="171" y="119"/>
                  <a:pt x="166" y="112"/>
                </a:cubicBezTo>
                <a:close/>
                <a:moveTo>
                  <a:pt x="266" y="222"/>
                </a:moveTo>
                <a:cubicBezTo>
                  <a:pt x="221" y="108"/>
                  <a:pt x="221" y="108"/>
                  <a:pt x="221" y="108"/>
                </a:cubicBezTo>
                <a:cubicBezTo>
                  <a:pt x="227" y="100"/>
                  <a:pt x="229" y="89"/>
                  <a:pt x="225" y="79"/>
                </a:cubicBezTo>
                <a:cubicBezTo>
                  <a:pt x="221" y="71"/>
                  <a:pt x="215" y="65"/>
                  <a:pt x="207" y="62"/>
                </a:cubicBezTo>
                <a:cubicBezTo>
                  <a:pt x="217" y="88"/>
                  <a:pt x="217" y="88"/>
                  <a:pt x="217" y="88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67" y="84"/>
                  <a:pt x="166" y="93"/>
                  <a:pt x="170" y="101"/>
                </a:cubicBezTo>
                <a:cubicBezTo>
                  <a:pt x="174" y="111"/>
                  <a:pt x="182" y="118"/>
                  <a:pt x="192" y="120"/>
                </a:cubicBezTo>
                <a:cubicBezTo>
                  <a:pt x="238" y="233"/>
                  <a:pt x="238" y="233"/>
                  <a:pt x="238" y="233"/>
                </a:cubicBezTo>
                <a:cubicBezTo>
                  <a:pt x="240" y="238"/>
                  <a:pt x="245" y="241"/>
                  <a:pt x="250" y="239"/>
                </a:cubicBezTo>
                <a:cubicBezTo>
                  <a:pt x="261" y="235"/>
                  <a:pt x="261" y="235"/>
                  <a:pt x="261" y="235"/>
                </a:cubicBezTo>
                <a:cubicBezTo>
                  <a:pt x="266" y="233"/>
                  <a:pt x="268" y="227"/>
                  <a:pt x="266" y="2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14009">
              <a:defRPr/>
            </a:pPr>
            <a:endParaRPr lang="en-US" sz="17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8525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2470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253" y="1844824"/>
            <a:ext cx="8930243" cy="4205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1F520B"/>
              </a:buClr>
              <a:buFont typeface="Arial" pitchFamily="34" charset="0"/>
              <a:buNone/>
            </a:pP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Realizar el </a:t>
            </a:r>
            <a:r>
              <a:rPr lang="es-CR" sz="28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descubrimiento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, el </a:t>
            </a:r>
            <a:r>
              <a:rPr lang="es-CR" sz="28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monitoreo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, y la </a:t>
            </a:r>
            <a:r>
              <a:rPr lang="es-CR" sz="28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mejora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de procesos, por medio de la extracción de conocimiento a partir de los </a:t>
            </a:r>
            <a:r>
              <a:rPr lang="en-US" sz="2800" b="1" i="1">
                <a:latin typeface="Segoe UI Semilight" panose="020B0402040204020203" pitchFamily="34" charset="0"/>
                <a:cs typeface="Segoe UI Semilight" panose="020B0402040204020203" pitchFamily="34" charset="0"/>
              </a:rPr>
              <a:t>logs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de eventos disponibles en los </a:t>
            </a:r>
            <a:r>
              <a:rPr lang="es-CR" sz="2800" b="1">
                <a:latin typeface="Segoe UI Semilight" panose="020B0402040204020203" pitchFamily="34" charset="0"/>
                <a:cs typeface="Segoe UI Semilight" panose="020B0402040204020203" pitchFamily="34" charset="0"/>
              </a:rPr>
              <a:t>S.I.</a:t>
            </a:r>
            <a:endParaRPr lang="es-CR" sz="2800" b="1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160" y="4414476"/>
            <a:ext cx="8841378" cy="158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281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2470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PROCESS MINING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501" y="1767466"/>
            <a:ext cx="9144000" cy="4854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1F520B"/>
              </a:buClr>
              <a:buFont typeface="Wingdings" panose="05000000000000000000" pitchFamily="2" charset="2"/>
              <a:buChar char="ü"/>
            </a:pP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¿Cuál es el proceso que las personas realmente siguen?</a:t>
            </a:r>
          </a:p>
          <a:p>
            <a:pPr algn="just">
              <a:buClr>
                <a:srgbClr val="1F520B"/>
              </a:buClr>
            </a:pPr>
            <a:endParaRPr lang="es-CR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61734" y="2280686"/>
            <a:ext cx="9134481" cy="3884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¿Dónde hay cuellos de botella en el proceso?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¿Dónde las personas (máquinas) se desvían del proceso esperado?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¿Cuáles son “</a:t>
            </a:r>
            <a:r>
              <a:rPr lang="en-US" sz="2600" i="1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highways</a:t>
            </a: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” en el proceso?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¿Se pueden detectar problemas (retrasos, desviaciones, etc.)?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¿Qué recomendar?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CR" sz="2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¿Cómo rediseñar el proceso?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s-CR" sz="26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9" name="Picture 2" descr="http://wwwis.win.tue.nl/~wvdaalst/old/etc/desire-lines-or-cowpaths_files/image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9746" y="2580008"/>
            <a:ext cx="4105275" cy="3076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115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1. Event data</a:t>
            </a:r>
          </a:p>
        </p:txBody>
      </p:sp>
      <p:sp>
        <p:nvSpPr>
          <p:cNvPr id="7" name="5 Rectángulo"/>
          <p:cNvSpPr/>
          <p:nvPr/>
        </p:nvSpPr>
        <p:spPr>
          <a:xfrm>
            <a:off x="3575936" y="4418865"/>
            <a:ext cx="1944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s-CL" b="1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Eventos</a:t>
            </a:r>
            <a:r>
              <a:rPr lang="es-CL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son aquellas acciones o situaciones que continuamente ocurren en una organización. </a:t>
            </a:r>
          </a:p>
        </p:txBody>
      </p:sp>
      <p:graphicFrame>
        <p:nvGraphicFramePr>
          <p:cNvPr id="10" name="6 Diagrama"/>
          <p:cNvGraphicFramePr/>
          <p:nvPr>
            <p:extLst>
              <p:ext uri="{D42A27DB-BD31-4B8C-83A1-F6EECF244321}">
                <p14:modId xmlns:p14="http://schemas.microsoft.com/office/powerpoint/2010/main" xmlns="" val="3768095186"/>
              </p:ext>
            </p:extLst>
          </p:nvPr>
        </p:nvGraphicFramePr>
        <p:xfrm>
          <a:off x="407584" y="2468767"/>
          <a:ext cx="828092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2 Rectángulo"/>
          <p:cNvSpPr/>
          <p:nvPr/>
        </p:nvSpPr>
        <p:spPr>
          <a:xfrm>
            <a:off x="6456256" y="4418865"/>
            <a:ext cx="2160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s-CL" b="1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Log de Eventos</a:t>
            </a:r>
            <a:r>
              <a:rPr lang="es-CL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es un registro de los eventos que ocurren en relación a un proceso.</a:t>
            </a:r>
          </a:p>
        </p:txBody>
      </p:sp>
      <p:sp>
        <p:nvSpPr>
          <p:cNvPr id="12" name="5 Rectángulo"/>
          <p:cNvSpPr/>
          <p:nvPr/>
        </p:nvSpPr>
        <p:spPr>
          <a:xfrm>
            <a:off x="551600" y="4418865"/>
            <a:ext cx="1944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s-CL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Un </a:t>
            </a:r>
            <a:r>
              <a:rPr lang="es-CL" b="1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log</a:t>
            </a:r>
            <a:r>
              <a:rPr lang="es-CL" dirty="0">
                <a:solidFill>
                  <a:srgbClr val="5A5A5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 es un registro oficial de información durante un rango de tiempo en particular. </a:t>
            </a:r>
          </a:p>
        </p:txBody>
      </p:sp>
    </p:spTree>
    <p:extLst>
      <p:ext uri="{BB962C8B-B14F-4D97-AF65-F5344CB8AC3E}">
        <p14:creationId xmlns:p14="http://schemas.microsoft.com/office/powerpoint/2010/main" xmlns="" val="691007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1. Event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67353" y="6946123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van der Aalst, W. and TU/E</a:t>
            </a:r>
            <a:endParaRPr lang="en-US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60" y="2438489"/>
            <a:ext cx="8721031" cy="3309670"/>
          </a:xfrm>
          <a:prstGeom prst="rect">
            <a:avLst/>
          </a:prstGeom>
        </p:spPr>
      </p:pic>
      <p:sp>
        <p:nvSpPr>
          <p:cNvPr id="13" name="Line Callout 1 12"/>
          <p:cNvSpPr/>
          <p:nvPr/>
        </p:nvSpPr>
        <p:spPr>
          <a:xfrm>
            <a:off x="6097147" y="1669345"/>
            <a:ext cx="2849217" cy="596348"/>
          </a:xfrm>
          <a:prstGeom prst="borderCallout1">
            <a:avLst>
              <a:gd name="adj1" fmla="val 18750"/>
              <a:gd name="adj2" fmla="val -8333"/>
              <a:gd name="adj3" fmla="val 294722"/>
              <a:gd name="adj4" fmla="val -28566"/>
            </a:avLst>
          </a:prstGeom>
          <a:solidFill>
            <a:srgbClr val="44A3D3"/>
          </a:solidFill>
          <a:ln>
            <a:solidFill>
              <a:srgbClr val="44A3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Cada fila es un evento       (ej. toma de un examen)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323071" y="5804023"/>
            <a:ext cx="1570383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Case ID</a:t>
            </a:r>
          </a:p>
        </p:txBody>
      </p:sp>
      <p:sp>
        <p:nvSpPr>
          <p:cNvPr id="15" name="Line Callout 1 14"/>
          <p:cNvSpPr/>
          <p:nvPr/>
        </p:nvSpPr>
        <p:spPr>
          <a:xfrm>
            <a:off x="2921276" y="5804023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Activity name</a:t>
            </a:r>
          </a:p>
        </p:txBody>
      </p:sp>
      <p:sp>
        <p:nvSpPr>
          <p:cNvPr id="16" name="Line Callout 1 15"/>
          <p:cNvSpPr/>
          <p:nvPr/>
        </p:nvSpPr>
        <p:spPr>
          <a:xfrm>
            <a:off x="5497097" y="5817275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Timestamp</a:t>
            </a:r>
          </a:p>
        </p:txBody>
      </p:sp>
      <p:sp>
        <p:nvSpPr>
          <p:cNvPr id="17" name="Line Callout 1 16"/>
          <p:cNvSpPr/>
          <p:nvPr/>
        </p:nvSpPr>
        <p:spPr>
          <a:xfrm>
            <a:off x="7365911" y="5817277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54029"/>
              <a:gd name="adj4" fmla="val 37184"/>
            </a:avLst>
          </a:prstGeom>
          <a:solidFill>
            <a:srgbClr val="C9B785"/>
          </a:solidFill>
          <a:ln>
            <a:solidFill>
              <a:srgbClr val="C9B7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Attribute</a:t>
            </a:r>
          </a:p>
        </p:txBody>
      </p:sp>
    </p:spTree>
    <p:extLst>
      <p:ext uri="{BB962C8B-B14F-4D97-AF65-F5344CB8AC3E}">
        <p14:creationId xmlns:p14="http://schemas.microsoft.com/office/powerpoint/2010/main" xmlns="" val="4111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1. Event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67353" y="6946123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van der Aalst, W. and TU/E</a:t>
            </a:r>
            <a:endParaRPr lang="en-US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60" y="2438489"/>
            <a:ext cx="8721031" cy="3309670"/>
          </a:xfrm>
          <a:prstGeom prst="rect">
            <a:avLst/>
          </a:prstGeom>
        </p:spPr>
      </p:pic>
      <p:sp>
        <p:nvSpPr>
          <p:cNvPr id="13" name="Line Callout 1 12"/>
          <p:cNvSpPr/>
          <p:nvPr/>
        </p:nvSpPr>
        <p:spPr>
          <a:xfrm>
            <a:off x="6097147" y="1669345"/>
            <a:ext cx="2849217" cy="596348"/>
          </a:xfrm>
          <a:prstGeom prst="borderCallout1">
            <a:avLst>
              <a:gd name="adj1" fmla="val 18750"/>
              <a:gd name="adj2" fmla="val -8333"/>
              <a:gd name="adj3" fmla="val 294722"/>
              <a:gd name="adj4" fmla="val -28566"/>
            </a:avLst>
          </a:prstGeom>
          <a:solidFill>
            <a:srgbClr val="44A3D3"/>
          </a:solidFill>
          <a:ln>
            <a:solidFill>
              <a:srgbClr val="44A3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Cada fila es un evento       (ej. toma de un examen)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323071" y="5804023"/>
            <a:ext cx="1570383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Case ID</a:t>
            </a:r>
          </a:p>
        </p:txBody>
      </p:sp>
      <p:sp>
        <p:nvSpPr>
          <p:cNvPr id="15" name="Line Callout 1 14"/>
          <p:cNvSpPr/>
          <p:nvPr/>
        </p:nvSpPr>
        <p:spPr>
          <a:xfrm>
            <a:off x="2921276" y="5804023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Activity name</a:t>
            </a:r>
          </a:p>
        </p:txBody>
      </p:sp>
      <p:sp>
        <p:nvSpPr>
          <p:cNvPr id="16" name="Line Callout 1 15"/>
          <p:cNvSpPr/>
          <p:nvPr/>
        </p:nvSpPr>
        <p:spPr>
          <a:xfrm>
            <a:off x="5497097" y="5817275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60503"/>
              <a:gd name="adj4" fmla="val 48228"/>
            </a:avLst>
          </a:prstGeom>
          <a:solidFill>
            <a:srgbClr val="5D7789"/>
          </a:solidFill>
          <a:ln>
            <a:solidFill>
              <a:srgbClr val="5D77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Timestamp</a:t>
            </a:r>
          </a:p>
        </p:txBody>
      </p:sp>
      <p:sp>
        <p:nvSpPr>
          <p:cNvPr id="17" name="Line Callout 1 16"/>
          <p:cNvSpPr/>
          <p:nvPr/>
        </p:nvSpPr>
        <p:spPr>
          <a:xfrm>
            <a:off x="7365911" y="5817277"/>
            <a:ext cx="1683027" cy="443947"/>
          </a:xfrm>
          <a:prstGeom prst="borderCallout1">
            <a:avLst>
              <a:gd name="adj1" fmla="val 6809"/>
              <a:gd name="adj2" fmla="val 48207"/>
              <a:gd name="adj3" fmla="val -54029"/>
              <a:gd name="adj4" fmla="val 37184"/>
            </a:avLst>
          </a:prstGeom>
          <a:solidFill>
            <a:srgbClr val="C9B785"/>
          </a:solidFill>
          <a:ln>
            <a:solidFill>
              <a:srgbClr val="C9B7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Attribute</a:t>
            </a:r>
          </a:p>
        </p:txBody>
      </p:sp>
    </p:spTree>
    <p:extLst>
      <p:ext uri="{BB962C8B-B14F-4D97-AF65-F5344CB8AC3E}">
        <p14:creationId xmlns:p14="http://schemas.microsoft.com/office/powerpoint/2010/main" xmlns="" val="30222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1. Event data</a:t>
            </a:r>
          </a:p>
        </p:txBody>
      </p:sp>
      <p:pic>
        <p:nvPicPr>
          <p:cNvPr id="11" name="Picture 10" descr="Screen Shot 2016-03-06 at 20.48.2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700808"/>
            <a:ext cx="5721761" cy="445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628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1052736"/>
            <a:ext cx="1475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>
                <a:latin typeface="+mj-lt"/>
              </a:rPr>
              <a:t>AGENDA</a:t>
            </a:r>
          </a:p>
        </p:txBody>
      </p:sp>
      <p:sp>
        <p:nvSpPr>
          <p:cNvPr id="4" name="5 Marcador de contenido"/>
          <p:cNvSpPr txBox="1">
            <a:spLocks/>
          </p:cNvSpPr>
          <p:nvPr/>
        </p:nvSpPr>
        <p:spPr>
          <a:xfrm>
            <a:off x="395536" y="1916832"/>
            <a:ext cx="8229600" cy="324036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itchFamily="34" charset="0"/>
              <a:buNone/>
            </a:pPr>
            <a:r>
              <a:rPr lang="es-CR" dirty="0">
                <a:latin typeface="Avenir Book"/>
              </a:rPr>
              <a:t> Motivación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200" dirty="0">
                <a:latin typeface="Avenir Book"/>
              </a:rPr>
              <a:t>Data Science &amp; Process mining</a:t>
            </a:r>
          </a:p>
          <a:p>
            <a:pPr marL="0" indent="0">
              <a:buNone/>
            </a:pPr>
            <a:r>
              <a:rPr lang="en-US" dirty="0">
                <a:latin typeface="Avenir Book"/>
              </a:rPr>
              <a:t> Project management processes</a:t>
            </a:r>
          </a:p>
          <a:p>
            <a:pPr marL="0" indent="0">
              <a:buNone/>
            </a:pPr>
            <a:r>
              <a:rPr lang="es-CR" dirty="0">
                <a:latin typeface="Avenir Book"/>
              </a:rPr>
              <a:t> Ejemplo</a:t>
            </a:r>
          </a:p>
          <a:p>
            <a:pPr marL="0" indent="0">
              <a:buNone/>
            </a:pPr>
            <a:r>
              <a:rPr lang="es-CR" dirty="0">
                <a:latin typeface="Avenir Book"/>
              </a:rPr>
              <a:t> Herramientas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2. 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Tipos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556792"/>
            <a:ext cx="5772349" cy="43079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" y="6054741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van der Aalst, W. (2011). 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Discovery, Conformance and Enhancement of Business Processes</a:t>
            </a:r>
          </a:p>
        </p:txBody>
      </p:sp>
    </p:spTree>
    <p:extLst>
      <p:ext uri="{BB962C8B-B14F-4D97-AF65-F5344CB8AC3E}">
        <p14:creationId xmlns:p14="http://schemas.microsoft.com/office/powerpoint/2010/main" xmlns="" val="3831022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5638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PUNTO DE INICIO PARA PROCESS MINING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628800"/>
            <a:ext cx="4821382" cy="711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3. 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Perspectivas</a:t>
            </a:r>
            <a:endParaRPr lang="en-US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917224" y="4159779"/>
            <a:ext cx="1876093" cy="1522913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87531" y="3882731"/>
            <a:ext cx="2186026" cy="699219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687531" y="3520781"/>
            <a:ext cx="2092966" cy="278089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37972" y="2422203"/>
            <a:ext cx="2162825" cy="1101316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132245" y="2917397"/>
            <a:ext cx="2773256" cy="1792903"/>
            <a:chOff x="863796" y="3466069"/>
            <a:chExt cx="2773256" cy="1832367"/>
          </a:xfrm>
          <a:solidFill>
            <a:srgbClr val="44A3D3"/>
          </a:solidFill>
        </p:grpSpPr>
        <p:sp>
          <p:nvSpPr>
            <p:cNvPr id="13" name="Rounded Rectangle 12"/>
            <p:cNvSpPr/>
            <p:nvPr/>
          </p:nvSpPr>
          <p:spPr bwMode="auto">
            <a:xfrm>
              <a:off x="863796" y="3466069"/>
              <a:ext cx="2773256" cy="1832367"/>
            </a:xfrm>
            <a:prstGeom prst="roundRect">
              <a:avLst>
                <a:gd name="adj" fmla="val 10186"/>
              </a:avLst>
            </a:prstGeom>
            <a:grpFill/>
            <a:ln>
              <a:solidFill>
                <a:srgbClr val="44A3D3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s-MX" spc="-5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69931" y="4085532"/>
              <a:ext cx="1851662" cy="471827"/>
            </a:xfrm>
            <a:prstGeom prst="rect">
              <a:avLst/>
            </a:prstGeom>
            <a:grpFill/>
            <a:ln>
              <a:solidFill>
                <a:srgbClr val="44A3D3"/>
              </a:solidFill>
            </a:ln>
          </p:spPr>
          <p:txBody>
            <a:bodyPr wrap="none">
              <a:spAutoFit/>
            </a:bodyPr>
            <a:lstStyle/>
            <a:p>
              <a:pPr lvl="0"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CR" sz="2400" b="1" spc="-5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Maven Pro Light 300" pitchFamily="50" charset="0"/>
                  <a:ea typeface="Segoe UI" pitchFamily="34" charset="0"/>
                  <a:cs typeface="Segoe UI" pitchFamily="34" charset="0"/>
                </a:rPr>
                <a:t>Perspectivas</a:t>
              </a:r>
            </a:p>
          </p:txBody>
        </p:sp>
      </p:grpSp>
      <p:sp>
        <p:nvSpPr>
          <p:cNvPr id="15" name="Rounded Rectangle 14"/>
          <p:cNvSpPr/>
          <p:nvPr/>
        </p:nvSpPr>
        <p:spPr bwMode="auto">
          <a:xfrm>
            <a:off x="4780497" y="2092841"/>
            <a:ext cx="1623486" cy="805746"/>
          </a:xfrm>
          <a:prstGeom prst="roundRect">
            <a:avLst/>
          </a:prstGeom>
          <a:solidFill>
            <a:srgbClr val="44A3D3"/>
          </a:solidFill>
          <a:ln w="9525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4572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s-CR" sz="2000" b="1" kern="0" spc="-5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rPr>
              <a:t>Control flujo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4703317" y="3076985"/>
            <a:ext cx="1713486" cy="805746"/>
          </a:xfrm>
          <a:prstGeom prst="roundRect">
            <a:avLst/>
          </a:prstGeom>
          <a:solidFill>
            <a:srgbClr val="44A3D3"/>
          </a:solidFill>
          <a:ln w="9525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4572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endParaRPr lang="es-MX" sz="1900" b="1" kern="0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aven Pro Light 300" pitchFamily="50" charset="0"/>
              <a:ea typeface="Segoe UI" pitchFamily="34" charset="0"/>
              <a:cs typeface="Segoe UI" pitchFamily="34" charset="0"/>
            </a:endParaRP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s-CR" sz="1900" b="1" kern="0" spc="-5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rPr>
              <a:t>Organizacional</a:t>
            </a: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endParaRPr lang="es-MX" sz="1900" kern="0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aven Pro Light 200" panose="02000000000000000000" pitchFamily="50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793317" y="4121867"/>
            <a:ext cx="1623486" cy="805746"/>
          </a:xfrm>
          <a:prstGeom prst="roundRect">
            <a:avLst/>
          </a:prstGeom>
          <a:solidFill>
            <a:srgbClr val="44A3D3"/>
          </a:solidFill>
          <a:ln w="9525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4572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1800" kern="0" spc="-5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Maven Pro Light 200" panose="02000000000000000000" pitchFamily="50" charset="0"/>
                <a:ea typeface="Segoe UI" pitchFamily="34" charset="0"/>
                <a:cs typeface="Segoe UI" pitchFamily="34" charset="0"/>
              </a:rPr>
              <a:t>        </a:t>
            </a: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000" b="1" kern="0" spc="-5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rPr>
              <a:t>Caso</a:t>
            </a: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endParaRPr lang="es-MX" sz="1800" kern="0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aven Pro Light 200" panose="02000000000000000000" pitchFamily="50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793317" y="5162128"/>
            <a:ext cx="1623486" cy="805746"/>
          </a:xfrm>
          <a:prstGeom prst="roundRect">
            <a:avLst/>
          </a:prstGeom>
          <a:solidFill>
            <a:srgbClr val="44A3D3"/>
          </a:solidFill>
          <a:ln w="9525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4572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endParaRPr lang="es-MX" sz="1800" kern="0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aven Pro Light 300" pitchFamily="50" charset="0"/>
              <a:ea typeface="Segoe UI" pitchFamily="34" charset="0"/>
              <a:cs typeface="Segoe UI" pitchFamily="34" charset="0"/>
            </a:endParaRP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000" b="1" kern="0" spc="-5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rPr>
              <a:t>Temporal</a:t>
            </a:r>
          </a:p>
          <a:p>
            <a:pPr algn="ctr" defTabSz="914099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endParaRPr lang="es-MX" sz="1800" kern="0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Maven Pro Light 200" panose="02000000000000000000" pitchFamily="50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512067" y="3114263"/>
            <a:ext cx="1224891" cy="736579"/>
            <a:chOff x="7117471" y="3196404"/>
            <a:chExt cx="1224891" cy="736579"/>
          </a:xfrm>
          <a:solidFill>
            <a:srgbClr val="44A3D3"/>
          </a:solidFill>
        </p:grpSpPr>
        <p:sp>
          <p:nvSpPr>
            <p:cNvPr id="20" name="Rounded Rectangle 19"/>
            <p:cNvSpPr/>
            <p:nvPr/>
          </p:nvSpPr>
          <p:spPr bwMode="auto">
            <a:xfrm>
              <a:off x="7117471" y="3196404"/>
              <a:ext cx="1224891" cy="736579"/>
            </a:xfrm>
            <a:prstGeom prst="roundRect">
              <a:avLst>
                <a:gd name="adj" fmla="val 10186"/>
              </a:avLst>
            </a:prstGeom>
            <a:grpFill/>
            <a:ln>
              <a:solidFill>
                <a:srgbClr val="44A3D3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s-MX" spc="-5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21" name="Picture 3" descr="\\MAGNUM\Projects\Microsoft\Cloud Power FY12\Design\Icons\PNGs\Icon_2.png"/>
            <p:cNvPicPr>
              <a:picLocks noChangeAspect="1" noChangeArrowheads="1"/>
            </p:cNvPicPr>
            <p:nvPr/>
          </p:nvPicPr>
          <p:blipFill>
            <a:blip r:embed="rId2" cstate="print">
              <a:lum bright="10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245" y="3205351"/>
              <a:ext cx="832891" cy="712520"/>
            </a:xfrm>
            <a:prstGeom prst="rect">
              <a:avLst/>
            </a:prstGeom>
            <a:grpFill/>
            <a:ln>
              <a:solidFill>
                <a:srgbClr val="44A3D3"/>
              </a:solidFill>
            </a:ln>
          </p:spPr>
        </p:pic>
      </p:grpSp>
      <p:cxnSp>
        <p:nvCxnSpPr>
          <p:cNvPr id="22" name="Straight Connector 21"/>
          <p:cNvCxnSpPr/>
          <p:nvPr/>
        </p:nvCxnSpPr>
        <p:spPr>
          <a:xfrm>
            <a:off x="6367445" y="3520781"/>
            <a:ext cx="1129886" cy="2428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505802" y="2162008"/>
            <a:ext cx="1224891" cy="736579"/>
            <a:chOff x="7489573" y="2257527"/>
            <a:chExt cx="1224891" cy="736579"/>
          </a:xfrm>
        </p:grpSpPr>
        <p:sp>
          <p:nvSpPr>
            <p:cNvPr id="24" name="Rounded Rectangle 23"/>
            <p:cNvSpPr/>
            <p:nvPr/>
          </p:nvSpPr>
          <p:spPr bwMode="auto">
            <a:xfrm>
              <a:off x="7489573" y="2257527"/>
              <a:ext cx="1224891" cy="736579"/>
            </a:xfrm>
            <a:prstGeom prst="roundRect">
              <a:avLst>
                <a:gd name="adj" fmla="val 10186"/>
              </a:avLst>
            </a:prstGeom>
            <a:solidFill>
              <a:srgbClr val="44A3D3"/>
            </a:solidFill>
            <a:ln>
              <a:solidFill>
                <a:srgbClr val="44A3D3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s-MX" spc="-5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Rounded Rectangle 48"/>
            <p:cNvSpPr/>
            <p:nvPr/>
          </p:nvSpPr>
          <p:spPr>
            <a:xfrm rot="16200000">
              <a:off x="7593937" y="2457674"/>
              <a:ext cx="222523" cy="220425"/>
            </a:xfrm>
            <a:custGeom>
              <a:avLst/>
              <a:gdLst/>
              <a:ahLst/>
              <a:cxnLst/>
              <a:rect l="l" t="t" r="r" b="b"/>
              <a:pathLst>
                <a:path w="736600" h="929111">
                  <a:moveTo>
                    <a:pt x="163799" y="872703"/>
                  </a:moveTo>
                  <a:lnTo>
                    <a:pt x="163799" y="907053"/>
                  </a:lnTo>
                  <a:lnTo>
                    <a:pt x="198149" y="907053"/>
                  </a:lnTo>
                  <a:lnTo>
                    <a:pt x="198149" y="872703"/>
                  </a:lnTo>
                  <a:close/>
                  <a:moveTo>
                    <a:pt x="103474" y="872703"/>
                  </a:moveTo>
                  <a:lnTo>
                    <a:pt x="103474" y="907053"/>
                  </a:lnTo>
                  <a:lnTo>
                    <a:pt x="137824" y="907053"/>
                  </a:lnTo>
                  <a:lnTo>
                    <a:pt x="137824" y="872703"/>
                  </a:lnTo>
                  <a:close/>
                  <a:moveTo>
                    <a:pt x="85808" y="64817"/>
                  </a:moveTo>
                  <a:cubicBezTo>
                    <a:pt x="69794" y="64817"/>
                    <a:pt x="56812" y="79948"/>
                    <a:pt x="56812" y="98612"/>
                  </a:cubicBezTo>
                  <a:lnTo>
                    <a:pt x="56812" y="819588"/>
                  </a:lnTo>
                  <a:cubicBezTo>
                    <a:pt x="56812" y="838252"/>
                    <a:pt x="69794" y="853383"/>
                    <a:pt x="85808" y="853383"/>
                  </a:cubicBezTo>
                  <a:lnTo>
                    <a:pt x="652992" y="853383"/>
                  </a:lnTo>
                  <a:cubicBezTo>
                    <a:pt x="669005" y="853383"/>
                    <a:pt x="681988" y="838252"/>
                    <a:pt x="681988" y="819588"/>
                  </a:cubicBezTo>
                  <a:lnTo>
                    <a:pt x="681988" y="98612"/>
                  </a:lnTo>
                  <a:cubicBezTo>
                    <a:pt x="681988" y="79948"/>
                    <a:pt x="669005" y="64817"/>
                    <a:pt x="652992" y="64817"/>
                  </a:cubicBezTo>
                  <a:close/>
                  <a:moveTo>
                    <a:pt x="34164" y="0"/>
                  </a:moveTo>
                  <a:lnTo>
                    <a:pt x="702437" y="0"/>
                  </a:lnTo>
                  <a:cubicBezTo>
                    <a:pt x="721305" y="0"/>
                    <a:pt x="736600" y="17827"/>
                    <a:pt x="736600" y="39818"/>
                  </a:cubicBezTo>
                  <a:lnTo>
                    <a:pt x="736600" y="889293"/>
                  </a:lnTo>
                  <a:cubicBezTo>
                    <a:pt x="736600" y="911284"/>
                    <a:pt x="721305" y="929111"/>
                    <a:pt x="702437" y="929111"/>
                  </a:cubicBezTo>
                  <a:lnTo>
                    <a:pt x="34164" y="929111"/>
                  </a:lnTo>
                  <a:cubicBezTo>
                    <a:pt x="15296" y="929111"/>
                    <a:pt x="0" y="911284"/>
                    <a:pt x="0" y="889293"/>
                  </a:cubicBezTo>
                  <a:lnTo>
                    <a:pt x="0" y="39818"/>
                  </a:lnTo>
                  <a:cubicBezTo>
                    <a:pt x="0" y="17827"/>
                    <a:pt x="15296" y="0"/>
                    <a:pt x="341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prstClr val="white"/>
                </a:solidFill>
                <a:latin typeface="Maven Pro Light 200" panose="02000000000000000000" pitchFamily="50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7819802" y="2568214"/>
              <a:ext cx="145050" cy="175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48"/>
            <p:cNvSpPr/>
            <p:nvPr/>
          </p:nvSpPr>
          <p:spPr>
            <a:xfrm rot="16200000">
              <a:off x="7981273" y="2459888"/>
              <a:ext cx="222523" cy="220425"/>
            </a:xfrm>
            <a:custGeom>
              <a:avLst/>
              <a:gdLst/>
              <a:ahLst/>
              <a:cxnLst/>
              <a:rect l="l" t="t" r="r" b="b"/>
              <a:pathLst>
                <a:path w="736600" h="929111">
                  <a:moveTo>
                    <a:pt x="163799" y="872703"/>
                  </a:moveTo>
                  <a:lnTo>
                    <a:pt x="163799" y="907053"/>
                  </a:lnTo>
                  <a:lnTo>
                    <a:pt x="198149" y="907053"/>
                  </a:lnTo>
                  <a:lnTo>
                    <a:pt x="198149" y="872703"/>
                  </a:lnTo>
                  <a:close/>
                  <a:moveTo>
                    <a:pt x="103474" y="872703"/>
                  </a:moveTo>
                  <a:lnTo>
                    <a:pt x="103474" y="907053"/>
                  </a:lnTo>
                  <a:lnTo>
                    <a:pt x="137824" y="907053"/>
                  </a:lnTo>
                  <a:lnTo>
                    <a:pt x="137824" y="872703"/>
                  </a:lnTo>
                  <a:close/>
                  <a:moveTo>
                    <a:pt x="85808" y="64817"/>
                  </a:moveTo>
                  <a:cubicBezTo>
                    <a:pt x="69794" y="64817"/>
                    <a:pt x="56812" y="79948"/>
                    <a:pt x="56812" y="98612"/>
                  </a:cubicBezTo>
                  <a:lnTo>
                    <a:pt x="56812" y="819588"/>
                  </a:lnTo>
                  <a:cubicBezTo>
                    <a:pt x="56812" y="838252"/>
                    <a:pt x="69794" y="853383"/>
                    <a:pt x="85808" y="853383"/>
                  </a:cubicBezTo>
                  <a:lnTo>
                    <a:pt x="652992" y="853383"/>
                  </a:lnTo>
                  <a:cubicBezTo>
                    <a:pt x="669005" y="853383"/>
                    <a:pt x="681988" y="838252"/>
                    <a:pt x="681988" y="819588"/>
                  </a:cubicBezTo>
                  <a:lnTo>
                    <a:pt x="681988" y="98612"/>
                  </a:lnTo>
                  <a:cubicBezTo>
                    <a:pt x="681988" y="79948"/>
                    <a:pt x="669005" y="64817"/>
                    <a:pt x="652992" y="64817"/>
                  </a:cubicBezTo>
                  <a:close/>
                  <a:moveTo>
                    <a:pt x="34164" y="0"/>
                  </a:moveTo>
                  <a:lnTo>
                    <a:pt x="702437" y="0"/>
                  </a:lnTo>
                  <a:cubicBezTo>
                    <a:pt x="721305" y="0"/>
                    <a:pt x="736600" y="17827"/>
                    <a:pt x="736600" y="39818"/>
                  </a:cubicBezTo>
                  <a:lnTo>
                    <a:pt x="736600" y="889293"/>
                  </a:lnTo>
                  <a:cubicBezTo>
                    <a:pt x="736600" y="911284"/>
                    <a:pt x="721305" y="929111"/>
                    <a:pt x="702437" y="929111"/>
                  </a:cubicBezTo>
                  <a:lnTo>
                    <a:pt x="34164" y="929111"/>
                  </a:lnTo>
                  <a:cubicBezTo>
                    <a:pt x="15296" y="929111"/>
                    <a:pt x="0" y="911284"/>
                    <a:pt x="0" y="889293"/>
                  </a:cubicBezTo>
                  <a:lnTo>
                    <a:pt x="0" y="39818"/>
                  </a:lnTo>
                  <a:cubicBezTo>
                    <a:pt x="0" y="17827"/>
                    <a:pt x="15296" y="0"/>
                    <a:pt x="341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prstClr val="white"/>
                </a:solidFill>
                <a:latin typeface="Maven Pro Light 200" panose="02000000000000000000" pitchFamily="50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8218265" y="2565938"/>
              <a:ext cx="145050" cy="175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ounded Rectangle 48"/>
            <p:cNvSpPr/>
            <p:nvPr/>
          </p:nvSpPr>
          <p:spPr>
            <a:xfrm rot="16200000">
              <a:off x="8379736" y="2457612"/>
              <a:ext cx="222523" cy="220425"/>
            </a:xfrm>
            <a:custGeom>
              <a:avLst/>
              <a:gdLst/>
              <a:ahLst/>
              <a:cxnLst/>
              <a:rect l="l" t="t" r="r" b="b"/>
              <a:pathLst>
                <a:path w="736600" h="929111">
                  <a:moveTo>
                    <a:pt x="163799" y="872703"/>
                  </a:moveTo>
                  <a:lnTo>
                    <a:pt x="163799" y="907053"/>
                  </a:lnTo>
                  <a:lnTo>
                    <a:pt x="198149" y="907053"/>
                  </a:lnTo>
                  <a:lnTo>
                    <a:pt x="198149" y="872703"/>
                  </a:lnTo>
                  <a:close/>
                  <a:moveTo>
                    <a:pt x="103474" y="872703"/>
                  </a:moveTo>
                  <a:lnTo>
                    <a:pt x="103474" y="907053"/>
                  </a:lnTo>
                  <a:lnTo>
                    <a:pt x="137824" y="907053"/>
                  </a:lnTo>
                  <a:lnTo>
                    <a:pt x="137824" y="872703"/>
                  </a:lnTo>
                  <a:close/>
                  <a:moveTo>
                    <a:pt x="85808" y="64817"/>
                  </a:moveTo>
                  <a:cubicBezTo>
                    <a:pt x="69794" y="64817"/>
                    <a:pt x="56812" y="79948"/>
                    <a:pt x="56812" y="98612"/>
                  </a:cubicBezTo>
                  <a:lnTo>
                    <a:pt x="56812" y="819588"/>
                  </a:lnTo>
                  <a:cubicBezTo>
                    <a:pt x="56812" y="838252"/>
                    <a:pt x="69794" y="853383"/>
                    <a:pt x="85808" y="853383"/>
                  </a:cubicBezTo>
                  <a:lnTo>
                    <a:pt x="652992" y="853383"/>
                  </a:lnTo>
                  <a:cubicBezTo>
                    <a:pt x="669005" y="853383"/>
                    <a:pt x="681988" y="838252"/>
                    <a:pt x="681988" y="819588"/>
                  </a:cubicBezTo>
                  <a:lnTo>
                    <a:pt x="681988" y="98612"/>
                  </a:lnTo>
                  <a:cubicBezTo>
                    <a:pt x="681988" y="79948"/>
                    <a:pt x="669005" y="64817"/>
                    <a:pt x="652992" y="64817"/>
                  </a:cubicBezTo>
                  <a:close/>
                  <a:moveTo>
                    <a:pt x="34164" y="0"/>
                  </a:moveTo>
                  <a:lnTo>
                    <a:pt x="702437" y="0"/>
                  </a:lnTo>
                  <a:cubicBezTo>
                    <a:pt x="721305" y="0"/>
                    <a:pt x="736600" y="17827"/>
                    <a:pt x="736600" y="39818"/>
                  </a:cubicBezTo>
                  <a:lnTo>
                    <a:pt x="736600" y="889293"/>
                  </a:lnTo>
                  <a:cubicBezTo>
                    <a:pt x="736600" y="911284"/>
                    <a:pt x="721305" y="929111"/>
                    <a:pt x="702437" y="929111"/>
                  </a:cubicBezTo>
                  <a:lnTo>
                    <a:pt x="34164" y="929111"/>
                  </a:lnTo>
                  <a:cubicBezTo>
                    <a:pt x="15296" y="929111"/>
                    <a:pt x="0" y="911284"/>
                    <a:pt x="0" y="889293"/>
                  </a:cubicBezTo>
                  <a:lnTo>
                    <a:pt x="0" y="39818"/>
                  </a:lnTo>
                  <a:cubicBezTo>
                    <a:pt x="0" y="17827"/>
                    <a:pt x="15296" y="0"/>
                    <a:pt x="341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prstClr val="white"/>
                </a:solidFill>
                <a:latin typeface="Maven Pro Light 200" panose="02000000000000000000" pitchFamily="50" charset="0"/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6513193" y="2576801"/>
            <a:ext cx="1027169" cy="2428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 bwMode="auto">
          <a:xfrm>
            <a:off x="7511947" y="4122893"/>
            <a:ext cx="1224891" cy="736579"/>
          </a:xfrm>
          <a:prstGeom prst="roundRect">
            <a:avLst>
              <a:gd name="adj" fmla="val 10186"/>
            </a:avLst>
          </a:prstGeom>
          <a:solidFill>
            <a:srgbClr val="44A3D3"/>
          </a:solidFill>
          <a:ln>
            <a:solidFill>
              <a:srgbClr val="44A3D3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pc="-5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513193" y="4567633"/>
            <a:ext cx="1027169" cy="2428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" descr="\\MAGNUM\Projects\Microsoft\Cloud Power FY12\Design\ICONS_PNG\Document.png"/>
          <p:cNvPicPr>
            <a:picLocks noChangeAspect="1" noChangeArrowheads="1"/>
          </p:cNvPicPr>
          <p:nvPr/>
        </p:nvPicPr>
        <p:blipFill rotWithShape="1">
          <a:blip r:embed="rId3" cstate="print">
            <a:biLevel thresh="25000"/>
          </a:blip>
          <a:srcRect l="14830" t="11812" r="9735" b="10462"/>
          <a:stretch/>
        </p:blipFill>
        <p:spPr bwMode="auto">
          <a:xfrm>
            <a:off x="7824188" y="4199078"/>
            <a:ext cx="601991" cy="620275"/>
          </a:xfrm>
          <a:prstGeom prst="rect">
            <a:avLst/>
          </a:prstGeom>
          <a:solidFill>
            <a:srgbClr val="44A3D3"/>
          </a:solidFill>
          <a:ln>
            <a:solidFill>
              <a:srgbClr val="44A3D3"/>
            </a:solidFill>
          </a:ln>
        </p:spPr>
      </p:pic>
      <p:sp>
        <p:nvSpPr>
          <p:cNvPr id="34" name="Rounded Rectangle 33"/>
          <p:cNvSpPr/>
          <p:nvPr/>
        </p:nvSpPr>
        <p:spPr bwMode="auto">
          <a:xfrm>
            <a:off x="7511947" y="5169751"/>
            <a:ext cx="1224891" cy="736579"/>
          </a:xfrm>
          <a:prstGeom prst="roundRect">
            <a:avLst>
              <a:gd name="adj" fmla="val 10186"/>
            </a:avLst>
          </a:prstGeom>
          <a:solidFill>
            <a:srgbClr val="44A3D3"/>
          </a:solidFill>
          <a:ln>
            <a:solidFill>
              <a:srgbClr val="44A3D3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s-MX" spc="-5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513054" y="5650009"/>
            <a:ext cx="1027169" cy="2428"/>
          </a:xfrm>
          <a:prstGeom prst="line">
            <a:avLst/>
          </a:prstGeom>
          <a:ln w="73025" cap="rnd">
            <a:solidFill>
              <a:srgbClr val="44A3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77272" y="5283292"/>
            <a:ext cx="485975" cy="485975"/>
          </a:xfrm>
          <a:prstGeom prst="rect">
            <a:avLst/>
          </a:prstGeom>
          <a:solidFill>
            <a:srgbClr val="44A3D3"/>
          </a:solidFill>
          <a:ln>
            <a:solidFill>
              <a:srgbClr val="44A3D3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5894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Process Mining </a:t>
            </a: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         for </a:t>
            </a: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Project Management 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Freeform 362"/>
          <p:cNvSpPr>
            <a:spLocks noChangeAspect="1"/>
          </p:cNvSpPr>
          <p:nvPr/>
        </p:nvSpPr>
        <p:spPr bwMode="auto">
          <a:xfrm rot="19207886">
            <a:off x="6979905" y="2252981"/>
            <a:ext cx="754020" cy="1371600"/>
          </a:xfrm>
          <a:custGeom>
            <a:avLst/>
            <a:gdLst/>
            <a:ahLst/>
            <a:cxnLst/>
            <a:rect l="l" t="t" r="r" b="b"/>
            <a:pathLst>
              <a:path w="2319649" h="4146395">
                <a:moveTo>
                  <a:pt x="721347" y="1393541"/>
                </a:moveTo>
                <a:lnTo>
                  <a:pt x="1004577" y="1630094"/>
                </a:lnTo>
                <a:lnTo>
                  <a:pt x="783124" y="1895244"/>
                </a:lnTo>
                <a:lnTo>
                  <a:pt x="499894" y="1658691"/>
                </a:lnTo>
                <a:close/>
                <a:moveTo>
                  <a:pt x="221453" y="976031"/>
                </a:moveTo>
                <a:lnTo>
                  <a:pt x="504683" y="1212584"/>
                </a:lnTo>
                <a:lnTo>
                  <a:pt x="283230" y="1477734"/>
                </a:lnTo>
                <a:lnTo>
                  <a:pt x="0" y="1241181"/>
                </a:lnTo>
                <a:close/>
                <a:moveTo>
                  <a:pt x="1119716" y="916564"/>
                </a:moveTo>
                <a:lnTo>
                  <a:pt x="1402946" y="1153118"/>
                </a:lnTo>
                <a:lnTo>
                  <a:pt x="1181493" y="1418268"/>
                </a:lnTo>
                <a:lnTo>
                  <a:pt x="898263" y="1181715"/>
                </a:lnTo>
                <a:close/>
                <a:moveTo>
                  <a:pt x="619823" y="499054"/>
                </a:moveTo>
                <a:lnTo>
                  <a:pt x="903053" y="735607"/>
                </a:lnTo>
                <a:lnTo>
                  <a:pt x="681600" y="1000757"/>
                </a:lnTo>
                <a:lnTo>
                  <a:pt x="398370" y="764204"/>
                </a:lnTo>
                <a:close/>
                <a:moveTo>
                  <a:pt x="1788219" y="1414996"/>
                </a:moveTo>
                <a:lnTo>
                  <a:pt x="1827007" y="1456492"/>
                </a:lnTo>
                <a:lnTo>
                  <a:pt x="1848826" y="1510192"/>
                </a:lnTo>
                <a:lnTo>
                  <a:pt x="1853674" y="1566334"/>
                </a:lnTo>
                <a:lnTo>
                  <a:pt x="1843977" y="1620034"/>
                </a:lnTo>
                <a:lnTo>
                  <a:pt x="1817310" y="1671294"/>
                </a:lnTo>
                <a:lnTo>
                  <a:pt x="1371242" y="2230266"/>
                </a:lnTo>
                <a:lnTo>
                  <a:pt x="1412455" y="2191212"/>
                </a:lnTo>
                <a:lnTo>
                  <a:pt x="1465789" y="2166802"/>
                </a:lnTo>
                <a:lnTo>
                  <a:pt x="1519123" y="2161920"/>
                </a:lnTo>
                <a:lnTo>
                  <a:pt x="1574882" y="2171684"/>
                </a:lnTo>
                <a:lnTo>
                  <a:pt x="1625792" y="2200975"/>
                </a:lnTo>
                <a:lnTo>
                  <a:pt x="1664580" y="2244912"/>
                </a:lnTo>
                <a:lnTo>
                  <a:pt x="1688823" y="2296171"/>
                </a:lnTo>
                <a:lnTo>
                  <a:pt x="1693672" y="2349872"/>
                </a:lnTo>
                <a:lnTo>
                  <a:pt x="1679126" y="2406013"/>
                </a:lnTo>
                <a:lnTo>
                  <a:pt x="1650035" y="2454832"/>
                </a:lnTo>
                <a:lnTo>
                  <a:pt x="1613670" y="2506091"/>
                </a:lnTo>
                <a:lnTo>
                  <a:pt x="1664580" y="2476800"/>
                </a:lnTo>
                <a:lnTo>
                  <a:pt x="1727611" y="2467036"/>
                </a:lnTo>
                <a:lnTo>
                  <a:pt x="1783370" y="2476800"/>
                </a:lnTo>
                <a:lnTo>
                  <a:pt x="1839128" y="2506091"/>
                </a:lnTo>
                <a:lnTo>
                  <a:pt x="1877917" y="2550028"/>
                </a:lnTo>
                <a:lnTo>
                  <a:pt x="1902160" y="2601288"/>
                </a:lnTo>
                <a:lnTo>
                  <a:pt x="1907008" y="2654988"/>
                </a:lnTo>
                <a:lnTo>
                  <a:pt x="1897311" y="2711129"/>
                </a:lnTo>
                <a:lnTo>
                  <a:pt x="1868220" y="2759948"/>
                </a:lnTo>
                <a:lnTo>
                  <a:pt x="1797916" y="2850262"/>
                </a:lnTo>
                <a:lnTo>
                  <a:pt x="1848825" y="2820971"/>
                </a:lnTo>
                <a:lnTo>
                  <a:pt x="1907008" y="2811207"/>
                </a:lnTo>
                <a:lnTo>
                  <a:pt x="1967616" y="2820971"/>
                </a:lnTo>
                <a:lnTo>
                  <a:pt x="2020950" y="2850262"/>
                </a:lnTo>
                <a:lnTo>
                  <a:pt x="2057314" y="2891758"/>
                </a:lnTo>
                <a:lnTo>
                  <a:pt x="2081557" y="2945459"/>
                </a:lnTo>
                <a:lnTo>
                  <a:pt x="2086406" y="3001600"/>
                </a:lnTo>
                <a:lnTo>
                  <a:pt x="2076708" y="3055300"/>
                </a:lnTo>
                <a:lnTo>
                  <a:pt x="2050041" y="3106560"/>
                </a:lnTo>
                <a:lnTo>
                  <a:pt x="1380939" y="3941357"/>
                </a:lnTo>
                <a:lnTo>
                  <a:pt x="1351848" y="3975530"/>
                </a:lnTo>
                <a:lnTo>
                  <a:pt x="1313059" y="4017026"/>
                </a:lnTo>
                <a:lnTo>
                  <a:pt x="1271846" y="4060963"/>
                </a:lnTo>
                <a:lnTo>
                  <a:pt x="1218512" y="4097577"/>
                </a:lnTo>
                <a:lnTo>
                  <a:pt x="1167602" y="4126868"/>
                </a:lnTo>
                <a:lnTo>
                  <a:pt x="1109420" y="4146395"/>
                </a:lnTo>
                <a:lnTo>
                  <a:pt x="1058510" y="4141514"/>
                </a:lnTo>
                <a:lnTo>
                  <a:pt x="1010024" y="4117104"/>
                </a:lnTo>
                <a:lnTo>
                  <a:pt x="973660" y="4090254"/>
                </a:lnTo>
                <a:lnTo>
                  <a:pt x="915477" y="4046317"/>
                </a:lnTo>
                <a:lnTo>
                  <a:pt x="850022" y="3990176"/>
                </a:lnTo>
                <a:lnTo>
                  <a:pt x="777293" y="3931593"/>
                </a:lnTo>
                <a:lnTo>
                  <a:pt x="697292" y="3865688"/>
                </a:lnTo>
                <a:lnTo>
                  <a:pt x="612442" y="3797343"/>
                </a:lnTo>
                <a:lnTo>
                  <a:pt x="532440" y="3731438"/>
                </a:lnTo>
                <a:lnTo>
                  <a:pt x="450015" y="3670415"/>
                </a:lnTo>
                <a:lnTo>
                  <a:pt x="379710" y="3611832"/>
                </a:lnTo>
                <a:lnTo>
                  <a:pt x="319104" y="3560573"/>
                </a:lnTo>
                <a:lnTo>
                  <a:pt x="270618" y="3521518"/>
                </a:lnTo>
                <a:lnTo>
                  <a:pt x="236678" y="3497108"/>
                </a:lnTo>
                <a:lnTo>
                  <a:pt x="190617" y="3445849"/>
                </a:lnTo>
                <a:lnTo>
                  <a:pt x="161525" y="3392148"/>
                </a:lnTo>
                <a:lnTo>
                  <a:pt x="151828" y="3336007"/>
                </a:lnTo>
                <a:lnTo>
                  <a:pt x="151828" y="3277425"/>
                </a:lnTo>
                <a:lnTo>
                  <a:pt x="156677" y="3221284"/>
                </a:lnTo>
                <a:lnTo>
                  <a:pt x="319104" y="2110661"/>
                </a:lnTo>
                <a:lnTo>
                  <a:pt x="333649" y="2052078"/>
                </a:lnTo>
                <a:lnTo>
                  <a:pt x="365165" y="2005701"/>
                </a:lnTo>
                <a:lnTo>
                  <a:pt x="413651" y="1976410"/>
                </a:lnTo>
                <a:lnTo>
                  <a:pt x="464561" y="1956882"/>
                </a:lnTo>
                <a:lnTo>
                  <a:pt x="522743" y="1956882"/>
                </a:lnTo>
                <a:lnTo>
                  <a:pt x="578502" y="1971528"/>
                </a:lnTo>
                <a:lnTo>
                  <a:pt x="622139" y="2005701"/>
                </a:lnTo>
                <a:lnTo>
                  <a:pt x="656079" y="2052078"/>
                </a:lnTo>
                <a:lnTo>
                  <a:pt x="673049" y="2105779"/>
                </a:lnTo>
                <a:lnTo>
                  <a:pt x="673049" y="2161921"/>
                </a:lnTo>
                <a:lnTo>
                  <a:pt x="612442" y="2601288"/>
                </a:lnTo>
                <a:lnTo>
                  <a:pt x="1531245" y="1441846"/>
                </a:lnTo>
                <a:lnTo>
                  <a:pt x="1574882" y="1405232"/>
                </a:lnTo>
                <a:lnTo>
                  <a:pt x="1625792" y="1380823"/>
                </a:lnTo>
                <a:lnTo>
                  <a:pt x="1683974" y="1375941"/>
                </a:lnTo>
                <a:lnTo>
                  <a:pt x="1734885" y="1385705"/>
                </a:lnTo>
                <a:close/>
                <a:moveTo>
                  <a:pt x="2036419" y="835021"/>
                </a:moveTo>
                <a:lnTo>
                  <a:pt x="2319649" y="1071574"/>
                </a:lnTo>
                <a:lnTo>
                  <a:pt x="2098196" y="1336724"/>
                </a:lnTo>
                <a:lnTo>
                  <a:pt x="1814966" y="1100171"/>
                </a:lnTo>
                <a:close/>
                <a:moveTo>
                  <a:pt x="1536525" y="417510"/>
                </a:moveTo>
                <a:lnTo>
                  <a:pt x="1819755" y="654063"/>
                </a:lnTo>
                <a:lnTo>
                  <a:pt x="1598302" y="919214"/>
                </a:lnTo>
                <a:lnTo>
                  <a:pt x="1315073" y="682661"/>
                </a:lnTo>
                <a:close/>
                <a:moveTo>
                  <a:pt x="1036632" y="0"/>
                </a:moveTo>
                <a:lnTo>
                  <a:pt x="1319862" y="236553"/>
                </a:lnTo>
                <a:lnTo>
                  <a:pt x="1098409" y="501703"/>
                </a:lnTo>
                <a:lnTo>
                  <a:pt x="815179" y="26515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3247" tIns="46623" rIns="93247" bIns="46623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325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16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706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1" y="6065774"/>
            <a:ext cx="7160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sz="12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Rosemann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M., &amp; </a:t>
            </a:r>
            <a:r>
              <a:rPr lang="en-US" sz="12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vom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en-US" sz="12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Brocke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J. (2015). The six core elements of business process management.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3967"/>
            <a:ext cx="2578985" cy="39394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5474" y="3314844"/>
            <a:ext cx="6538526" cy="1186461"/>
          </a:xfrm>
          <a:prstGeom prst="rect">
            <a:avLst/>
          </a:prstGeom>
        </p:spPr>
      </p:pic>
      <p:sp>
        <p:nvSpPr>
          <p:cNvPr id="15" name="3 Rectángulo"/>
          <p:cNvSpPr/>
          <p:nvPr/>
        </p:nvSpPr>
        <p:spPr>
          <a:xfrm>
            <a:off x="107504" y="980728"/>
            <a:ext cx="2898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CRECIENTE INTERÉS</a:t>
            </a:r>
          </a:p>
        </p:txBody>
      </p:sp>
    </p:spTree>
    <p:extLst>
      <p:ext uri="{BB962C8B-B14F-4D97-AF65-F5344CB8AC3E}">
        <p14:creationId xmlns:p14="http://schemas.microsoft.com/office/powerpoint/2010/main" xmlns="" val="1698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3 Rectángulo"/>
          <p:cNvSpPr/>
          <p:nvPr/>
        </p:nvSpPr>
        <p:spPr>
          <a:xfrm>
            <a:off x="107504" y="980728"/>
            <a:ext cx="3589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PMINING4PMANAGEMENT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128" y="1812574"/>
            <a:ext cx="8930243" cy="27685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1F520B"/>
              </a:buClr>
              <a:buFontTx/>
              <a:buChar char="-"/>
            </a:pPr>
            <a:r>
              <a:rPr lang="en-US" sz="2800"/>
              <a:t> Projects are a set of processes</a:t>
            </a:r>
          </a:p>
          <a:p>
            <a:pPr algn="just">
              <a:buClr>
                <a:srgbClr val="1F520B"/>
              </a:buClr>
              <a:buFontTx/>
              <a:buChar char="-"/>
            </a:pPr>
            <a:r>
              <a:rPr lang="en-US" sz="2800" dirty="0"/>
              <a:t> Process &amp; project-oriented analysis</a:t>
            </a:r>
          </a:p>
          <a:p>
            <a:pPr algn="just">
              <a:buClr>
                <a:srgbClr val="1F520B"/>
              </a:buClr>
              <a:buFontTx/>
              <a:buChar char="-"/>
            </a:pPr>
            <a:r>
              <a:rPr lang="en-US" sz="2800" dirty="0"/>
              <a:t> Discover &amp; Conformance </a:t>
            </a:r>
          </a:p>
          <a:p>
            <a:pPr algn="just">
              <a:buClr>
                <a:srgbClr val="1F520B"/>
              </a:buClr>
              <a:buFontTx/>
              <a:buChar char="-"/>
            </a:pPr>
            <a:r>
              <a:rPr lang="es-CR" sz="2800" dirty="0"/>
              <a:t> Performance &amp; </a:t>
            </a:r>
            <a:r>
              <a:rPr lang="en-US" sz="2800" dirty="0"/>
              <a:t>organizational analysis</a:t>
            </a:r>
            <a:endParaRPr lang="en-US" sz="2400" b="1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>
              <a:buClr>
                <a:srgbClr val="1F520B"/>
              </a:buClr>
              <a:buFontTx/>
              <a:buChar char="-"/>
            </a:pPr>
            <a:r>
              <a:rPr lang="en-US" sz="2800" dirty="0"/>
              <a:t> Processes</a:t>
            </a:r>
            <a:r>
              <a:rPr lang="es-CR" sz="2800" dirty="0"/>
              <a:t> </a:t>
            </a:r>
            <a:r>
              <a:rPr lang="en-US" sz="2800" dirty="0"/>
              <a:t>improvement</a:t>
            </a:r>
            <a:r>
              <a:rPr lang="es-CR" sz="2800" dirty="0"/>
              <a:t> </a:t>
            </a:r>
            <a:endParaRPr lang="es-CR" sz="2400" b="1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202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85" y="632317"/>
            <a:ext cx="7756632" cy="563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31221" y="1328798"/>
            <a:ext cx="7786688" cy="6842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710986" y="2553488"/>
            <a:ext cx="1363097" cy="330200"/>
          </a:xfrm>
          <a:prstGeom prst="wedgeRoundRectCallout">
            <a:avLst>
              <a:gd name="adj1" fmla="val 3107"/>
              <a:gd name="adj2" fmla="val -262123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dirty="0"/>
              <a:t>Ciclo de vida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442951" y="1023381"/>
            <a:ext cx="1208163" cy="417512"/>
          </a:xfrm>
          <a:prstGeom prst="wedgeRoundRectCallout">
            <a:avLst>
              <a:gd name="adj1" fmla="val -96218"/>
              <a:gd name="adj2" fmla="val 7507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10 Áreas de Conocimiento</a:t>
            </a:r>
          </a:p>
        </p:txBody>
      </p:sp>
      <p:sp>
        <p:nvSpPr>
          <p:cNvPr id="9" name="7 Título"/>
          <p:cNvSpPr txBox="1">
            <a:spLocks/>
          </p:cNvSpPr>
          <p:nvPr/>
        </p:nvSpPr>
        <p:spPr>
          <a:xfrm>
            <a:off x="457200" y="-243408"/>
            <a:ext cx="8229600" cy="556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spc="-50" baseline="0">
                <a:solidFill>
                  <a:schemeClr val="accent6"/>
                </a:solidFill>
                <a:latin typeface="Avenir Black" panose="020B0803020203020204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es-CL" sz="2800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0" y="-4443"/>
            <a:ext cx="889556" cy="628714"/>
          </a:xfrm>
          <a:prstGeom prst="wedgeRoundRectCallout">
            <a:avLst>
              <a:gd name="adj1" fmla="val 40380"/>
              <a:gd name="adj2" fmla="val 70740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5 Grupos de Proceso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78057" y="6298169"/>
            <a:ext cx="311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ES_tradn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PMBOK ® 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Guide</a:t>
            </a:r>
            <a:r>
              <a:rPr lang="es-C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5th Ed.</a:t>
            </a:r>
            <a:endParaRPr lang="es-CR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en-US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11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/>
      <p:bldP spid="10" grpId="0" animBg="1"/>
      <p:bldP spid="10" grpId="1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85" y="632317"/>
            <a:ext cx="7756632" cy="563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31221" y="1328798"/>
            <a:ext cx="7786688" cy="6842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710986" y="2553488"/>
            <a:ext cx="1363097" cy="330200"/>
          </a:xfrm>
          <a:prstGeom prst="wedgeRoundRectCallout">
            <a:avLst>
              <a:gd name="adj1" fmla="val 3107"/>
              <a:gd name="adj2" fmla="val -262123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dirty="0"/>
              <a:t>Ciclo de vida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442951" y="1023381"/>
            <a:ext cx="1208163" cy="417512"/>
          </a:xfrm>
          <a:prstGeom prst="wedgeRoundRectCallout">
            <a:avLst>
              <a:gd name="adj1" fmla="val -96218"/>
              <a:gd name="adj2" fmla="val 7507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10 Áreas de Conocimiento</a:t>
            </a:r>
          </a:p>
        </p:txBody>
      </p:sp>
      <p:sp>
        <p:nvSpPr>
          <p:cNvPr id="9" name="7 Título"/>
          <p:cNvSpPr txBox="1">
            <a:spLocks/>
          </p:cNvSpPr>
          <p:nvPr/>
        </p:nvSpPr>
        <p:spPr>
          <a:xfrm>
            <a:off x="457200" y="-243408"/>
            <a:ext cx="8229600" cy="556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spc="-50" baseline="0">
                <a:solidFill>
                  <a:schemeClr val="accent6"/>
                </a:solidFill>
                <a:latin typeface="Avenir Black" panose="020B0803020203020204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es-CL" sz="2800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0" y="-4443"/>
            <a:ext cx="889556" cy="628714"/>
          </a:xfrm>
          <a:prstGeom prst="wedgeRoundRectCallout">
            <a:avLst>
              <a:gd name="adj1" fmla="val 40380"/>
              <a:gd name="adj2" fmla="val 70740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5 Grupos de Proceso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78057" y="6298169"/>
            <a:ext cx="311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ES_tradn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PMBOK ® 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Guide</a:t>
            </a:r>
            <a:r>
              <a:rPr lang="es-C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5th Ed.</a:t>
            </a:r>
            <a:endParaRPr lang="es-CR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en-US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04068" y="0"/>
            <a:ext cx="2909456" cy="675706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0344" y="857229"/>
            <a:ext cx="1092199" cy="537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5"/>
          <p:cNvSpPr>
            <a:spLocks/>
          </p:cNvSpPr>
          <p:nvPr/>
        </p:nvSpPr>
        <p:spPr bwMode="auto">
          <a:xfrm>
            <a:off x="2757499" y="931242"/>
            <a:ext cx="2702934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s-CR" altLang="es-CR" sz="30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Proceso</a:t>
            </a:r>
            <a:r>
              <a:rPr lang="en-US" altLang="es-CR" sz="3000" b="1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 </a:t>
            </a:r>
          </a:p>
          <a:p>
            <a:pPr eaLnBrk="1" hangingPunct="1"/>
            <a:r>
              <a:rPr lang="en-US" altLang="es-CR" sz="3000" b="1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Ideal</a:t>
            </a:r>
            <a:endParaRPr lang="en-US" altLang="es-CR" sz="30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  <a:sym typeface="Helvetica Neue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59580" y="0"/>
            <a:ext cx="3494276" cy="675706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2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7030" y="964618"/>
            <a:ext cx="2406316" cy="5524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6"/>
          <p:cNvSpPr>
            <a:spLocks/>
          </p:cNvSpPr>
          <p:nvPr/>
        </p:nvSpPr>
        <p:spPr bwMode="auto">
          <a:xfrm>
            <a:off x="7429500" y="931892"/>
            <a:ext cx="1714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s-CR" altLang="es-CR" sz="30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Proceso </a:t>
            </a:r>
            <a:r>
              <a:rPr lang="es-CR" altLang="es-CR" sz="3000" b="1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Real</a:t>
            </a:r>
          </a:p>
        </p:txBody>
      </p:sp>
    </p:spTree>
    <p:extLst>
      <p:ext uri="{BB962C8B-B14F-4D97-AF65-F5344CB8AC3E}">
        <p14:creationId xmlns:p14="http://schemas.microsoft.com/office/powerpoint/2010/main" xmlns="" val="412827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/>
      <p:bldP spid="10" grpId="0" animBg="1"/>
      <p:bldP spid="11" grpId="0"/>
      <p:bldP spid="23" grpId="0" animBg="1"/>
      <p:bldP spid="25" grpId="0"/>
      <p:bldP spid="26" grpId="0" animBg="1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85" y="632317"/>
            <a:ext cx="7756632" cy="563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31221" y="1328798"/>
            <a:ext cx="7786688" cy="6842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710986" y="2553488"/>
            <a:ext cx="1363097" cy="330200"/>
          </a:xfrm>
          <a:prstGeom prst="wedgeRoundRectCallout">
            <a:avLst>
              <a:gd name="adj1" fmla="val 3107"/>
              <a:gd name="adj2" fmla="val -262123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dirty="0"/>
              <a:t>Ciclo de vida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442951" y="1023381"/>
            <a:ext cx="1208163" cy="417512"/>
          </a:xfrm>
          <a:prstGeom prst="wedgeRoundRectCallout">
            <a:avLst>
              <a:gd name="adj1" fmla="val -96218"/>
              <a:gd name="adj2" fmla="val 7507"/>
              <a:gd name="adj3" fmla="val 16667"/>
            </a:avLst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10 Áreas de Conocimiento</a:t>
            </a:r>
          </a:p>
        </p:txBody>
      </p:sp>
      <p:sp>
        <p:nvSpPr>
          <p:cNvPr id="9" name="7 Título"/>
          <p:cNvSpPr txBox="1">
            <a:spLocks/>
          </p:cNvSpPr>
          <p:nvPr/>
        </p:nvSpPr>
        <p:spPr>
          <a:xfrm>
            <a:off x="457200" y="-243408"/>
            <a:ext cx="8229600" cy="556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spc="-50" baseline="0">
                <a:solidFill>
                  <a:schemeClr val="accent6"/>
                </a:solidFill>
                <a:latin typeface="Avenir Black" panose="020B0803020203020204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es-CL" sz="2800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0" y="-4443"/>
            <a:ext cx="889556" cy="628714"/>
          </a:xfrm>
          <a:prstGeom prst="wedgeRoundRectCallout">
            <a:avLst>
              <a:gd name="adj1" fmla="val 40380"/>
              <a:gd name="adj2" fmla="val 70740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FAC09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dirty="0"/>
              <a:t>5 Grupos de Proceso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78057" y="6298169"/>
            <a:ext cx="311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ES_tradn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PMBOK ® </a:t>
            </a:r>
            <a:r>
              <a:rPr lang="en-US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Guide</a:t>
            </a:r>
            <a:r>
              <a:rPr lang="es-CL" sz="1200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5th Ed.</a:t>
            </a:r>
            <a:endParaRPr lang="es-CR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en-US" sz="1200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47664" y="692696"/>
            <a:ext cx="6861092" cy="5560308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8" name="Picture 17" descr="Screen Shot 2016-03-06 at 20.49.4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124744"/>
            <a:ext cx="5775402" cy="4813375"/>
          </a:xfrm>
          <a:prstGeom prst="rect">
            <a:avLst/>
          </a:prstGeom>
        </p:spPr>
      </p:pic>
      <p:sp>
        <p:nvSpPr>
          <p:cNvPr id="19" name="Rectangle 6"/>
          <p:cNvSpPr>
            <a:spLocks/>
          </p:cNvSpPr>
          <p:nvPr/>
        </p:nvSpPr>
        <p:spPr bwMode="auto">
          <a:xfrm>
            <a:off x="3777996" y="301256"/>
            <a:ext cx="2513076" cy="97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s-CR" altLang="es-CR" sz="30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Mejoramiento</a:t>
            </a:r>
            <a:endParaRPr lang="es-CR" altLang="es-CR" sz="3000" b="1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  <a:sym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64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/>
      <p:bldP spid="10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62760" y="980728"/>
            <a:ext cx="8852637" cy="4205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R" sz="2800" dirty="0" err="1"/>
              <a:t>Process</a:t>
            </a:r>
            <a:r>
              <a:rPr lang="es-CR" sz="2800" dirty="0"/>
              <a:t> </a:t>
            </a:r>
            <a:r>
              <a:rPr lang="es-CR" sz="2800" dirty="0" err="1"/>
              <a:t>mining</a:t>
            </a:r>
            <a:r>
              <a:rPr lang="es-CR" sz="2800" dirty="0"/>
              <a:t> aplicado con </a:t>
            </a:r>
            <a:r>
              <a:rPr lang="es-CR" sz="2800" dirty="0" err="1"/>
              <a:t>Scrum</a:t>
            </a:r>
            <a:r>
              <a:rPr lang="es-CR" sz="2800" dirty="0"/>
              <a:t>:</a:t>
            </a:r>
          </a:p>
          <a:p>
            <a:pPr lvl="1" algn="just"/>
            <a:r>
              <a:rPr lang="es-CR" sz="2400" dirty="0"/>
              <a:t>Estudiar </a:t>
            </a:r>
            <a:r>
              <a:rPr lang="es-CR" sz="2400" dirty="0" err="1"/>
              <a:t>logs</a:t>
            </a:r>
            <a:r>
              <a:rPr lang="es-CR" sz="2400" dirty="0"/>
              <a:t> </a:t>
            </a:r>
          </a:p>
          <a:p>
            <a:pPr lvl="1" algn="just"/>
            <a:r>
              <a:rPr lang="es-CR" sz="2400" dirty="0" err="1"/>
              <a:t>System</a:t>
            </a:r>
            <a:r>
              <a:rPr lang="es-CR" sz="2400" dirty="0"/>
              <a:t> </a:t>
            </a:r>
            <a:r>
              <a:rPr lang="es-CR" sz="2400" dirty="0" err="1"/>
              <a:t>behavior</a:t>
            </a:r>
            <a:r>
              <a:rPr lang="es-CR" sz="2400" dirty="0"/>
              <a:t> / </a:t>
            </a:r>
            <a:r>
              <a:rPr lang="es-CR" sz="2400" dirty="0" err="1"/>
              <a:t>user</a:t>
            </a:r>
            <a:r>
              <a:rPr lang="es-CR" sz="2400" dirty="0"/>
              <a:t> </a:t>
            </a:r>
            <a:r>
              <a:rPr lang="es-CR" sz="2400" dirty="0" err="1"/>
              <a:t>behavior</a:t>
            </a:r>
            <a:endParaRPr lang="es-CR" sz="2400" dirty="0"/>
          </a:p>
          <a:p>
            <a:pPr lvl="1" algn="just"/>
            <a:r>
              <a:rPr lang="es-CR" sz="2400" dirty="0"/>
              <a:t>Sprint </a:t>
            </a:r>
            <a:r>
              <a:rPr lang="es-CR" sz="2400" dirty="0" err="1"/>
              <a:t>tasks</a:t>
            </a:r>
            <a:endParaRPr lang="es-CR" sz="2400" dirty="0"/>
          </a:p>
          <a:p>
            <a:endParaRPr lang="es-CR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747" y="3356413"/>
            <a:ext cx="3356524" cy="25564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3056" y="3388593"/>
            <a:ext cx="3956926" cy="2397052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5516551" y="1700808"/>
            <a:ext cx="3188766" cy="19036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R" sz="2800" dirty="0"/>
          </a:p>
          <a:p>
            <a:pPr lvl="1" algn="just"/>
            <a:r>
              <a:rPr lang="es-CR" sz="2400" dirty="0"/>
              <a:t>Descubrir modelos</a:t>
            </a:r>
          </a:p>
          <a:p>
            <a:pPr lvl="1" algn="just"/>
            <a:r>
              <a:rPr lang="es-CR" sz="2400" dirty="0"/>
              <a:t>Analizar resultados</a:t>
            </a:r>
          </a:p>
          <a:p>
            <a:pPr lvl="1" algn="just"/>
            <a:r>
              <a:rPr lang="es-CR" sz="2400" dirty="0"/>
              <a:t>Mejorar siguientes </a:t>
            </a:r>
            <a:r>
              <a:rPr lang="en-US" sz="2400" i="1" dirty="0"/>
              <a:t>sprints</a:t>
            </a:r>
          </a:p>
          <a:p>
            <a:endParaRPr lang="es-CR" sz="2800" dirty="0"/>
          </a:p>
        </p:txBody>
      </p:sp>
      <p:sp>
        <p:nvSpPr>
          <p:cNvPr id="16" name="Right Arrow 15"/>
          <p:cNvSpPr/>
          <p:nvPr/>
        </p:nvSpPr>
        <p:spPr>
          <a:xfrm>
            <a:off x="4026440" y="4509120"/>
            <a:ext cx="807523" cy="510639"/>
          </a:xfrm>
          <a:prstGeom prst="rightArrow">
            <a:avLst/>
          </a:prstGeom>
          <a:solidFill>
            <a:srgbClr val="44A3D3"/>
          </a:solidFill>
          <a:ln>
            <a:solidFill>
              <a:srgbClr val="44A3D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TextBox 19"/>
          <p:cNvSpPr txBox="1"/>
          <p:nvPr/>
        </p:nvSpPr>
        <p:spPr>
          <a:xfrm>
            <a:off x="703" y="6070876"/>
            <a:ext cx="7160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s-ES_tradnl" sz="12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Rubin</a:t>
            </a:r>
            <a:r>
              <a:rPr lang="es-ES_tradnl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et al. 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Agile Development with Software Process Mining, 2014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52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Process Mining </a:t>
            </a: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         Tools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90867" y="2364178"/>
            <a:ext cx="1297879" cy="99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onut 59"/>
          <p:cNvSpPr>
            <a:spLocks noChangeAspect="1"/>
          </p:cNvSpPr>
          <p:nvPr/>
        </p:nvSpPr>
        <p:spPr bwMode="auto">
          <a:xfrm>
            <a:off x="7093689" y="2452656"/>
            <a:ext cx="454157" cy="491740"/>
          </a:xfrm>
          <a:custGeom>
            <a:avLst/>
            <a:gdLst/>
            <a:ahLst/>
            <a:cxnLst/>
            <a:rect l="l" t="t" r="r" b="b"/>
            <a:pathLst>
              <a:path w="472811" h="511937">
                <a:moveTo>
                  <a:pt x="94286" y="388096"/>
                </a:moveTo>
                <a:cubicBezTo>
                  <a:pt x="103517" y="388096"/>
                  <a:pt x="111001" y="395578"/>
                  <a:pt x="111001" y="404806"/>
                </a:cubicBezTo>
                <a:cubicBezTo>
                  <a:pt x="111001" y="414035"/>
                  <a:pt x="103517" y="421517"/>
                  <a:pt x="94286" y="421517"/>
                </a:cubicBezTo>
                <a:cubicBezTo>
                  <a:pt x="85055" y="421517"/>
                  <a:pt x="77572" y="414035"/>
                  <a:pt x="77572" y="404806"/>
                </a:cubicBezTo>
                <a:cubicBezTo>
                  <a:pt x="77572" y="395578"/>
                  <a:pt x="85055" y="388096"/>
                  <a:pt x="94286" y="388096"/>
                </a:cubicBezTo>
                <a:close/>
                <a:moveTo>
                  <a:pt x="94286" y="371386"/>
                </a:moveTo>
                <a:cubicBezTo>
                  <a:pt x="75824" y="371386"/>
                  <a:pt x="60857" y="386349"/>
                  <a:pt x="60857" y="404806"/>
                </a:cubicBezTo>
                <a:cubicBezTo>
                  <a:pt x="60857" y="423264"/>
                  <a:pt x="75824" y="438227"/>
                  <a:pt x="94286" y="438227"/>
                </a:cubicBezTo>
                <a:cubicBezTo>
                  <a:pt x="112749" y="438227"/>
                  <a:pt x="127715" y="423264"/>
                  <a:pt x="127715" y="404806"/>
                </a:cubicBezTo>
                <a:cubicBezTo>
                  <a:pt x="127715" y="386349"/>
                  <a:pt x="112749" y="371386"/>
                  <a:pt x="94286" y="371386"/>
                </a:cubicBezTo>
                <a:close/>
                <a:moveTo>
                  <a:pt x="350573" y="353779"/>
                </a:moveTo>
                <a:cubicBezTo>
                  <a:pt x="363640" y="353779"/>
                  <a:pt x="374234" y="364369"/>
                  <a:pt x="374234" y="377433"/>
                </a:cubicBezTo>
                <a:cubicBezTo>
                  <a:pt x="374234" y="390497"/>
                  <a:pt x="363640" y="401088"/>
                  <a:pt x="350573" y="401088"/>
                </a:cubicBezTo>
                <a:cubicBezTo>
                  <a:pt x="337505" y="401088"/>
                  <a:pt x="326912" y="390497"/>
                  <a:pt x="326912" y="377433"/>
                </a:cubicBezTo>
                <a:cubicBezTo>
                  <a:pt x="326912" y="364369"/>
                  <a:pt x="337505" y="353779"/>
                  <a:pt x="350573" y="353779"/>
                </a:cubicBezTo>
                <a:close/>
                <a:moveTo>
                  <a:pt x="350573" y="330124"/>
                </a:moveTo>
                <a:cubicBezTo>
                  <a:pt x="324438" y="330124"/>
                  <a:pt x="303251" y="351305"/>
                  <a:pt x="303251" y="377433"/>
                </a:cubicBezTo>
                <a:cubicBezTo>
                  <a:pt x="303251" y="403562"/>
                  <a:pt x="324438" y="424743"/>
                  <a:pt x="350573" y="424743"/>
                </a:cubicBezTo>
                <a:cubicBezTo>
                  <a:pt x="376708" y="424743"/>
                  <a:pt x="397895" y="403562"/>
                  <a:pt x="397895" y="377433"/>
                </a:cubicBezTo>
                <a:cubicBezTo>
                  <a:pt x="397895" y="351305"/>
                  <a:pt x="376708" y="330124"/>
                  <a:pt x="350573" y="330124"/>
                </a:cubicBezTo>
                <a:close/>
                <a:moveTo>
                  <a:pt x="364560" y="250455"/>
                </a:moveTo>
                <a:lnTo>
                  <a:pt x="369939" y="275326"/>
                </a:lnTo>
                <a:lnTo>
                  <a:pt x="395489" y="284065"/>
                </a:lnTo>
                <a:lnTo>
                  <a:pt x="410953" y="267260"/>
                </a:lnTo>
                <a:lnTo>
                  <a:pt x="434486" y="283392"/>
                </a:lnTo>
                <a:lnTo>
                  <a:pt x="425746" y="306919"/>
                </a:lnTo>
                <a:lnTo>
                  <a:pt x="438520" y="325740"/>
                </a:lnTo>
                <a:lnTo>
                  <a:pt x="464743" y="325740"/>
                </a:lnTo>
                <a:lnTo>
                  <a:pt x="472811" y="355317"/>
                </a:lnTo>
                <a:lnTo>
                  <a:pt x="454657" y="369433"/>
                </a:lnTo>
                <a:lnTo>
                  <a:pt x="454657" y="391615"/>
                </a:lnTo>
                <a:lnTo>
                  <a:pt x="471466" y="407075"/>
                </a:lnTo>
                <a:lnTo>
                  <a:pt x="465415" y="433963"/>
                </a:lnTo>
                <a:lnTo>
                  <a:pt x="436503" y="434635"/>
                </a:lnTo>
                <a:lnTo>
                  <a:pt x="426418" y="450768"/>
                </a:lnTo>
                <a:lnTo>
                  <a:pt x="432469" y="475639"/>
                </a:lnTo>
                <a:lnTo>
                  <a:pt x="410953" y="491771"/>
                </a:lnTo>
                <a:lnTo>
                  <a:pt x="391455" y="476311"/>
                </a:lnTo>
                <a:lnTo>
                  <a:pt x="369939" y="485722"/>
                </a:lnTo>
                <a:lnTo>
                  <a:pt x="365233" y="509248"/>
                </a:lnTo>
                <a:lnTo>
                  <a:pt x="337666" y="511937"/>
                </a:lnTo>
                <a:lnTo>
                  <a:pt x="330942" y="483033"/>
                </a:lnTo>
                <a:lnTo>
                  <a:pt x="308754" y="476311"/>
                </a:lnTo>
                <a:lnTo>
                  <a:pt x="289928" y="491771"/>
                </a:lnTo>
                <a:lnTo>
                  <a:pt x="271101" y="474967"/>
                </a:lnTo>
                <a:lnTo>
                  <a:pt x="277825" y="452784"/>
                </a:lnTo>
                <a:lnTo>
                  <a:pt x="263705" y="433963"/>
                </a:lnTo>
                <a:lnTo>
                  <a:pt x="237483" y="433291"/>
                </a:lnTo>
                <a:lnTo>
                  <a:pt x="232104" y="407075"/>
                </a:lnTo>
                <a:lnTo>
                  <a:pt x="252947" y="396320"/>
                </a:lnTo>
                <a:lnTo>
                  <a:pt x="252275" y="370105"/>
                </a:lnTo>
                <a:lnTo>
                  <a:pt x="232104" y="353300"/>
                </a:lnTo>
                <a:lnTo>
                  <a:pt x="239500" y="328429"/>
                </a:lnTo>
                <a:lnTo>
                  <a:pt x="264378" y="329101"/>
                </a:lnTo>
                <a:lnTo>
                  <a:pt x="278497" y="313641"/>
                </a:lnTo>
                <a:lnTo>
                  <a:pt x="269757" y="283392"/>
                </a:lnTo>
                <a:lnTo>
                  <a:pt x="289255" y="267932"/>
                </a:lnTo>
                <a:lnTo>
                  <a:pt x="312116" y="283392"/>
                </a:lnTo>
                <a:lnTo>
                  <a:pt x="330942" y="276671"/>
                </a:lnTo>
                <a:lnTo>
                  <a:pt x="338338" y="251127"/>
                </a:lnTo>
                <a:close/>
                <a:moveTo>
                  <a:pt x="155120" y="135289"/>
                </a:moveTo>
                <a:cubicBezTo>
                  <a:pt x="172231" y="135289"/>
                  <a:pt x="186101" y="149156"/>
                  <a:pt x="186101" y="166262"/>
                </a:cubicBezTo>
                <a:cubicBezTo>
                  <a:pt x="186101" y="183368"/>
                  <a:pt x="172231" y="197235"/>
                  <a:pt x="155120" y="197235"/>
                </a:cubicBezTo>
                <a:cubicBezTo>
                  <a:pt x="138010" y="197235"/>
                  <a:pt x="124139" y="183368"/>
                  <a:pt x="124139" y="166262"/>
                </a:cubicBezTo>
                <a:cubicBezTo>
                  <a:pt x="124139" y="149156"/>
                  <a:pt x="138010" y="135289"/>
                  <a:pt x="155120" y="135289"/>
                </a:cubicBezTo>
                <a:close/>
                <a:moveTo>
                  <a:pt x="155120" y="104317"/>
                </a:moveTo>
                <a:cubicBezTo>
                  <a:pt x="120900" y="104317"/>
                  <a:pt x="93158" y="132050"/>
                  <a:pt x="93158" y="166262"/>
                </a:cubicBezTo>
                <a:cubicBezTo>
                  <a:pt x="93158" y="200474"/>
                  <a:pt x="120900" y="228208"/>
                  <a:pt x="155120" y="228208"/>
                </a:cubicBezTo>
                <a:cubicBezTo>
                  <a:pt x="189341" y="228208"/>
                  <a:pt x="217082" y="200474"/>
                  <a:pt x="217082" y="166262"/>
                </a:cubicBezTo>
                <a:cubicBezTo>
                  <a:pt x="217082" y="132050"/>
                  <a:pt x="189341" y="104317"/>
                  <a:pt x="155120" y="104317"/>
                </a:cubicBezTo>
                <a:close/>
                <a:moveTo>
                  <a:pt x="173435" y="0"/>
                </a:moveTo>
                <a:lnTo>
                  <a:pt x="180478" y="32566"/>
                </a:lnTo>
                <a:lnTo>
                  <a:pt x="213932" y="44008"/>
                </a:lnTo>
                <a:lnTo>
                  <a:pt x="234181" y="22004"/>
                </a:lnTo>
                <a:lnTo>
                  <a:pt x="264994" y="43127"/>
                </a:lnTo>
                <a:lnTo>
                  <a:pt x="253550" y="73933"/>
                </a:lnTo>
                <a:lnTo>
                  <a:pt x="270277" y="98577"/>
                </a:lnTo>
                <a:lnTo>
                  <a:pt x="304612" y="98577"/>
                </a:lnTo>
                <a:lnTo>
                  <a:pt x="315176" y="137303"/>
                </a:lnTo>
                <a:lnTo>
                  <a:pt x="291406" y="155787"/>
                </a:lnTo>
                <a:lnTo>
                  <a:pt x="291406" y="184831"/>
                </a:lnTo>
                <a:lnTo>
                  <a:pt x="313415" y="205075"/>
                </a:lnTo>
                <a:lnTo>
                  <a:pt x="305492" y="240281"/>
                </a:lnTo>
                <a:lnTo>
                  <a:pt x="267636" y="241161"/>
                </a:lnTo>
                <a:lnTo>
                  <a:pt x="254430" y="262285"/>
                </a:lnTo>
                <a:lnTo>
                  <a:pt x="262353" y="294850"/>
                </a:lnTo>
                <a:lnTo>
                  <a:pt x="234181" y="315974"/>
                </a:lnTo>
                <a:lnTo>
                  <a:pt x="208650" y="295730"/>
                </a:lnTo>
                <a:lnTo>
                  <a:pt x="180478" y="308052"/>
                </a:lnTo>
                <a:lnTo>
                  <a:pt x="174315" y="338858"/>
                </a:lnTo>
                <a:lnTo>
                  <a:pt x="152598" y="340976"/>
                </a:lnTo>
                <a:lnTo>
                  <a:pt x="147390" y="354994"/>
                </a:lnTo>
                <a:lnTo>
                  <a:pt x="156414" y="368289"/>
                </a:lnTo>
                <a:lnTo>
                  <a:pt x="174938" y="368289"/>
                </a:lnTo>
                <a:lnTo>
                  <a:pt x="180638" y="389183"/>
                </a:lnTo>
                <a:lnTo>
                  <a:pt x="167814" y="399155"/>
                </a:lnTo>
                <a:lnTo>
                  <a:pt x="167814" y="414825"/>
                </a:lnTo>
                <a:lnTo>
                  <a:pt x="179688" y="425746"/>
                </a:lnTo>
                <a:lnTo>
                  <a:pt x="175413" y="444740"/>
                </a:lnTo>
                <a:lnTo>
                  <a:pt x="154989" y="445215"/>
                </a:lnTo>
                <a:lnTo>
                  <a:pt x="147865" y="456612"/>
                </a:lnTo>
                <a:lnTo>
                  <a:pt x="152140" y="474181"/>
                </a:lnTo>
                <a:lnTo>
                  <a:pt x="136940" y="485578"/>
                </a:lnTo>
                <a:lnTo>
                  <a:pt x="123166" y="474656"/>
                </a:lnTo>
                <a:lnTo>
                  <a:pt x="107967" y="481304"/>
                </a:lnTo>
                <a:lnTo>
                  <a:pt x="104642" y="497924"/>
                </a:lnTo>
                <a:lnTo>
                  <a:pt x="85168" y="499823"/>
                </a:lnTo>
                <a:lnTo>
                  <a:pt x="80418" y="479405"/>
                </a:lnTo>
                <a:lnTo>
                  <a:pt x="64744" y="474656"/>
                </a:lnTo>
                <a:lnTo>
                  <a:pt x="51445" y="485578"/>
                </a:lnTo>
                <a:lnTo>
                  <a:pt x="38146" y="473706"/>
                </a:lnTo>
                <a:lnTo>
                  <a:pt x="42895" y="458036"/>
                </a:lnTo>
                <a:lnTo>
                  <a:pt x="32921" y="444740"/>
                </a:lnTo>
                <a:lnTo>
                  <a:pt x="14397" y="444266"/>
                </a:lnTo>
                <a:lnTo>
                  <a:pt x="10597" y="425746"/>
                </a:lnTo>
                <a:lnTo>
                  <a:pt x="25321" y="418149"/>
                </a:lnTo>
                <a:lnTo>
                  <a:pt x="24846" y="399630"/>
                </a:lnTo>
                <a:lnTo>
                  <a:pt x="10597" y="387758"/>
                </a:lnTo>
                <a:lnTo>
                  <a:pt x="15822" y="370189"/>
                </a:lnTo>
                <a:lnTo>
                  <a:pt x="33396" y="370664"/>
                </a:lnTo>
                <a:lnTo>
                  <a:pt x="43370" y="359742"/>
                </a:lnTo>
                <a:lnTo>
                  <a:pt x="37196" y="338374"/>
                </a:lnTo>
                <a:lnTo>
                  <a:pt x="50970" y="327452"/>
                </a:lnTo>
                <a:lnTo>
                  <a:pt x="67119" y="338374"/>
                </a:lnTo>
                <a:lnTo>
                  <a:pt x="80418" y="333625"/>
                </a:lnTo>
                <a:lnTo>
                  <a:pt x="85643" y="315581"/>
                </a:lnTo>
                <a:lnTo>
                  <a:pt x="104167" y="315106"/>
                </a:lnTo>
                <a:lnTo>
                  <a:pt x="107967" y="332676"/>
                </a:lnTo>
                <a:lnTo>
                  <a:pt x="126016" y="338849"/>
                </a:lnTo>
                <a:lnTo>
                  <a:pt x="135102" y="328975"/>
                </a:lnTo>
                <a:lnTo>
                  <a:pt x="129416" y="304532"/>
                </a:lnTo>
                <a:lnTo>
                  <a:pt x="100363" y="295730"/>
                </a:lnTo>
                <a:lnTo>
                  <a:pt x="75713" y="315974"/>
                </a:lnTo>
                <a:lnTo>
                  <a:pt x="51062" y="293970"/>
                </a:lnTo>
                <a:lnTo>
                  <a:pt x="59866" y="264925"/>
                </a:lnTo>
                <a:lnTo>
                  <a:pt x="41378" y="240281"/>
                </a:lnTo>
                <a:lnTo>
                  <a:pt x="7043" y="239401"/>
                </a:lnTo>
                <a:lnTo>
                  <a:pt x="0" y="205075"/>
                </a:lnTo>
                <a:lnTo>
                  <a:pt x="27292" y="190992"/>
                </a:lnTo>
                <a:lnTo>
                  <a:pt x="26412" y="156667"/>
                </a:lnTo>
                <a:lnTo>
                  <a:pt x="0" y="134663"/>
                </a:lnTo>
                <a:lnTo>
                  <a:pt x="9684" y="102097"/>
                </a:lnTo>
                <a:lnTo>
                  <a:pt x="42258" y="102978"/>
                </a:lnTo>
                <a:lnTo>
                  <a:pt x="60746" y="82734"/>
                </a:lnTo>
                <a:lnTo>
                  <a:pt x="49301" y="43127"/>
                </a:lnTo>
                <a:lnTo>
                  <a:pt x="74832" y="22884"/>
                </a:lnTo>
                <a:lnTo>
                  <a:pt x="104765" y="43127"/>
                </a:lnTo>
                <a:lnTo>
                  <a:pt x="129416" y="34326"/>
                </a:lnTo>
                <a:lnTo>
                  <a:pt x="139100" y="880"/>
                </a:ln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87552" tIns="43772" rIns="43772" bIns="87552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750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536" spc="-4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179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504" y="980728"/>
            <a:ext cx="1876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MOTIVACIÓN</a:t>
            </a:r>
          </a:p>
        </p:txBody>
      </p:sp>
      <p:pic>
        <p:nvPicPr>
          <p:cNvPr id="6" name="Picture 9" descr="0310-24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915" y="3680115"/>
            <a:ext cx="3594399" cy="254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 mecánico repara un viejo modelo de automóvil ruso en La Haba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1930" y="770178"/>
            <a:ext cx="3773209" cy="277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 rot="1010925">
            <a:off x="6530575" y="3870912"/>
            <a:ext cx="142821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2000" b="1" i="1" dirty="0">
                <a:solidFill>
                  <a:srgbClr val="FF33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mundo real</a:t>
            </a:r>
            <a:endParaRPr lang="en-US" sz="2000" b="1" i="1" dirty="0">
              <a:solidFill>
                <a:srgbClr val="FF33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rot="1134780">
            <a:off x="6135230" y="4354145"/>
            <a:ext cx="15039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2000" b="1" i="1" dirty="0">
                <a:solidFill>
                  <a:srgbClr val="FF33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Expectativas</a:t>
            </a:r>
            <a:endParaRPr lang="en-US" sz="2000" b="1" i="1" dirty="0">
              <a:solidFill>
                <a:srgbClr val="FF33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0" name="11 Conector recto"/>
          <p:cNvCxnSpPr/>
          <p:nvPr/>
        </p:nvCxnSpPr>
        <p:spPr>
          <a:xfrm>
            <a:off x="611560" y="2132856"/>
            <a:ext cx="7858180" cy="2643206"/>
          </a:xfrm>
          <a:prstGeom prst="line">
            <a:avLst/>
          </a:prstGeom>
          <a:ln w="127000">
            <a:solidFill>
              <a:srgbClr val="44A3D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2546" y="970508"/>
            <a:ext cx="1381606" cy="1339949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52837" y="3334798"/>
            <a:ext cx="4873831" cy="12570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spc="-50" baseline="0">
                <a:solidFill>
                  <a:schemeClr val="accent6"/>
                </a:solidFill>
                <a:latin typeface="Avenir Black" panose="020B0803020203020204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endParaRPr lang="en-US" b="1" dirty="0">
              <a:solidFill>
                <a:srgbClr val="173156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980728"/>
            <a:ext cx="2454401" cy="16362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9145" y="1430797"/>
            <a:ext cx="2305372" cy="53023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718" y="2364179"/>
            <a:ext cx="2468185" cy="12990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8057" y="5388590"/>
            <a:ext cx="4715533" cy="4382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9030" y="2541257"/>
            <a:ext cx="1939970" cy="8748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4288" y="3861048"/>
            <a:ext cx="968256" cy="92214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79912" y="2924944"/>
            <a:ext cx="1521545" cy="530235"/>
          </a:xfrm>
          <a:prstGeom prst="rect">
            <a:avLst/>
          </a:prstGeom>
        </p:spPr>
      </p:pic>
      <p:pic>
        <p:nvPicPr>
          <p:cNvPr id="23" name="Picture 4" descr="Resultado de imagen para icris process mini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1615812" cy="73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63888" y="4221088"/>
            <a:ext cx="2181529" cy="495369"/>
          </a:xfrm>
          <a:prstGeom prst="rect">
            <a:avLst/>
          </a:prstGeom>
        </p:spPr>
      </p:pic>
      <p:pic>
        <p:nvPicPr>
          <p:cNvPr id="1026" name="Picture 2" descr="Resultado de imagen para my invenio process mini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301208"/>
            <a:ext cx="2623787" cy="55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6073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        Demo</a:t>
            </a: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         Tool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90867" y="2364178"/>
            <a:ext cx="1297879" cy="99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onut 59"/>
          <p:cNvSpPr>
            <a:spLocks noChangeAspect="1"/>
          </p:cNvSpPr>
          <p:nvPr/>
        </p:nvSpPr>
        <p:spPr bwMode="auto">
          <a:xfrm>
            <a:off x="7093689" y="2452656"/>
            <a:ext cx="454157" cy="491740"/>
          </a:xfrm>
          <a:custGeom>
            <a:avLst/>
            <a:gdLst/>
            <a:ahLst/>
            <a:cxnLst/>
            <a:rect l="l" t="t" r="r" b="b"/>
            <a:pathLst>
              <a:path w="472811" h="511937">
                <a:moveTo>
                  <a:pt x="94286" y="388096"/>
                </a:moveTo>
                <a:cubicBezTo>
                  <a:pt x="103517" y="388096"/>
                  <a:pt x="111001" y="395578"/>
                  <a:pt x="111001" y="404806"/>
                </a:cubicBezTo>
                <a:cubicBezTo>
                  <a:pt x="111001" y="414035"/>
                  <a:pt x="103517" y="421517"/>
                  <a:pt x="94286" y="421517"/>
                </a:cubicBezTo>
                <a:cubicBezTo>
                  <a:pt x="85055" y="421517"/>
                  <a:pt x="77572" y="414035"/>
                  <a:pt x="77572" y="404806"/>
                </a:cubicBezTo>
                <a:cubicBezTo>
                  <a:pt x="77572" y="395578"/>
                  <a:pt x="85055" y="388096"/>
                  <a:pt x="94286" y="388096"/>
                </a:cubicBezTo>
                <a:close/>
                <a:moveTo>
                  <a:pt x="94286" y="371386"/>
                </a:moveTo>
                <a:cubicBezTo>
                  <a:pt x="75824" y="371386"/>
                  <a:pt x="60857" y="386349"/>
                  <a:pt x="60857" y="404806"/>
                </a:cubicBezTo>
                <a:cubicBezTo>
                  <a:pt x="60857" y="423264"/>
                  <a:pt x="75824" y="438227"/>
                  <a:pt x="94286" y="438227"/>
                </a:cubicBezTo>
                <a:cubicBezTo>
                  <a:pt x="112749" y="438227"/>
                  <a:pt x="127715" y="423264"/>
                  <a:pt x="127715" y="404806"/>
                </a:cubicBezTo>
                <a:cubicBezTo>
                  <a:pt x="127715" y="386349"/>
                  <a:pt x="112749" y="371386"/>
                  <a:pt x="94286" y="371386"/>
                </a:cubicBezTo>
                <a:close/>
                <a:moveTo>
                  <a:pt x="350573" y="353779"/>
                </a:moveTo>
                <a:cubicBezTo>
                  <a:pt x="363640" y="353779"/>
                  <a:pt x="374234" y="364369"/>
                  <a:pt x="374234" y="377433"/>
                </a:cubicBezTo>
                <a:cubicBezTo>
                  <a:pt x="374234" y="390497"/>
                  <a:pt x="363640" y="401088"/>
                  <a:pt x="350573" y="401088"/>
                </a:cubicBezTo>
                <a:cubicBezTo>
                  <a:pt x="337505" y="401088"/>
                  <a:pt x="326912" y="390497"/>
                  <a:pt x="326912" y="377433"/>
                </a:cubicBezTo>
                <a:cubicBezTo>
                  <a:pt x="326912" y="364369"/>
                  <a:pt x="337505" y="353779"/>
                  <a:pt x="350573" y="353779"/>
                </a:cubicBezTo>
                <a:close/>
                <a:moveTo>
                  <a:pt x="350573" y="330124"/>
                </a:moveTo>
                <a:cubicBezTo>
                  <a:pt x="324438" y="330124"/>
                  <a:pt x="303251" y="351305"/>
                  <a:pt x="303251" y="377433"/>
                </a:cubicBezTo>
                <a:cubicBezTo>
                  <a:pt x="303251" y="403562"/>
                  <a:pt x="324438" y="424743"/>
                  <a:pt x="350573" y="424743"/>
                </a:cubicBezTo>
                <a:cubicBezTo>
                  <a:pt x="376708" y="424743"/>
                  <a:pt x="397895" y="403562"/>
                  <a:pt x="397895" y="377433"/>
                </a:cubicBezTo>
                <a:cubicBezTo>
                  <a:pt x="397895" y="351305"/>
                  <a:pt x="376708" y="330124"/>
                  <a:pt x="350573" y="330124"/>
                </a:cubicBezTo>
                <a:close/>
                <a:moveTo>
                  <a:pt x="364560" y="250455"/>
                </a:moveTo>
                <a:lnTo>
                  <a:pt x="369939" y="275326"/>
                </a:lnTo>
                <a:lnTo>
                  <a:pt x="395489" y="284065"/>
                </a:lnTo>
                <a:lnTo>
                  <a:pt x="410953" y="267260"/>
                </a:lnTo>
                <a:lnTo>
                  <a:pt x="434486" y="283392"/>
                </a:lnTo>
                <a:lnTo>
                  <a:pt x="425746" y="306919"/>
                </a:lnTo>
                <a:lnTo>
                  <a:pt x="438520" y="325740"/>
                </a:lnTo>
                <a:lnTo>
                  <a:pt x="464743" y="325740"/>
                </a:lnTo>
                <a:lnTo>
                  <a:pt x="472811" y="355317"/>
                </a:lnTo>
                <a:lnTo>
                  <a:pt x="454657" y="369433"/>
                </a:lnTo>
                <a:lnTo>
                  <a:pt x="454657" y="391615"/>
                </a:lnTo>
                <a:lnTo>
                  <a:pt x="471466" y="407075"/>
                </a:lnTo>
                <a:lnTo>
                  <a:pt x="465415" y="433963"/>
                </a:lnTo>
                <a:lnTo>
                  <a:pt x="436503" y="434635"/>
                </a:lnTo>
                <a:lnTo>
                  <a:pt x="426418" y="450768"/>
                </a:lnTo>
                <a:lnTo>
                  <a:pt x="432469" y="475639"/>
                </a:lnTo>
                <a:lnTo>
                  <a:pt x="410953" y="491771"/>
                </a:lnTo>
                <a:lnTo>
                  <a:pt x="391455" y="476311"/>
                </a:lnTo>
                <a:lnTo>
                  <a:pt x="369939" y="485722"/>
                </a:lnTo>
                <a:lnTo>
                  <a:pt x="365233" y="509248"/>
                </a:lnTo>
                <a:lnTo>
                  <a:pt x="337666" y="511937"/>
                </a:lnTo>
                <a:lnTo>
                  <a:pt x="330942" y="483033"/>
                </a:lnTo>
                <a:lnTo>
                  <a:pt x="308754" y="476311"/>
                </a:lnTo>
                <a:lnTo>
                  <a:pt x="289928" y="491771"/>
                </a:lnTo>
                <a:lnTo>
                  <a:pt x="271101" y="474967"/>
                </a:lnTo>
                <a:lnTo>
                  <a:pt x="277825" y="452784"/>
                </a:lnTo>
                <a:lnTo>
                  <a:pt x="263705" y="433963"/>
                </a:lnTo>
                <a:lnTo>
                  <a:pt x="237483" y="433291"/>
                </a:lnTo>
                <a:lnTo>
                  <a:pt x="232104" y="407075"/>
                </a:lnTo>
                <a:lnTo>
                  <a:pt x="252947" y="396320"/>
                </a:lnTo>
                <a:lnTo>
                  <a:pt x="252275" y="370105"/>
                </a:lnTo>
                <a:lnTo>
                  <a:pt x="232104" y="353300"/>
                </a:lnTo>
                <a:lnTo>
                  <a:pt x="239500" y="328429"/>
                </a:lnTo>
                <a:lnTo>
                  <a:pt x="264378" y="329101"/>
                </a:lnTo>
                <a:lnTo>
                  <a:pt x="278497" y="313641"/>
                </a:lnTo>
                <a:lnTo>
                  <a:pt x="269757" y="283392"/>
                </a:lnTo>
                <a:lnTo>
                  <a:pt x="289255" y="267932"/>
                </a:lnTo>
                <a:lnTo>
                  <a:pt x="312116" y="283392"/>
                </a:lnTo>
                <a:lnTo>
                  <a:pt x="330942" y="276671"/>
                </a:lnTo>
                <a:lnTo>
                  <a:pt x="338338" y="251127"/>
                </a:lnTo>
                <a:close/>
                <a:moveTo>
                  <a:pt x="155120" y="135289"/>
                </a:moveTo>
                <a:cubicBezTo>
                  <a:pt x="172231" y="135289"/>
                  <a:pt x="186101" y="149156"/>
                  <a:pt x="186101" y="166262"/>
                </a:cubicBezTo>
                <a:cubicBezTo>
                  <a:pt x="186101" y="183368"/>
                  <a:pt x="172231" y="197235"/>
                  <a:pt x="155120" y="197235"/>
                </a:cubicBezTo>
                <a:cubicBezTo>
                  <a:pt x="138010" y="197235"/>
                  <a:pt x="124139" y="183368"/>
                  <a:pt x="124139" y="166262"/>
                </a:cubicBezTo>
                <a:cubicBezTo>
                  <a:pt x="124139" y="149156"/>
                  <a:pt x="138010" y="135289"/>
                  <a:pt x="155120" y="135289"/>
                </a:cubicBezTo>
                <a:close/>
                <a:moveTo>
                  <a:pt x="155120" y="104317"/>
                </a:moveTo>
                <a:cubicBezTo>
                  <a:pt x="120900" y="104317"/>
                  <a:pt x="93158" y="132050"/>
                  <a:pt x="93158" y="166262"/>
                </a:cubicBezTo>
                <a:cubicBezTo>
                  <a:pt x="93158" y="200474"/>
                  <a:pt x="120900" y="228208"/>
                  <a:pt x="155120" y="228208"/>
                </a:cubicBezTo>
                <a:cubicBezTo>
                  <a:pt x="189341" y="228208"/>
                  <a:pt x="217082" y="200474"/>
                  <a:pt x="217082" y="166262"/>
                </a:cubicBezTo>
                <a:cubicBezTo>
                  <a:pt x="217082" y="132050"/>
                  <a:pt x="189341" y="104317"/>
                  <a:pt x="155120" y="104317"/>
                </a:cubicBezTo>
                <a:close/>
                <a:moveTo>
                  <a:pt x="173435" y="0"/>
                </a:moveTo>
                <a:lnTo>
                  <a:pt x="180478" y="32566"/>
                </a:lnTo>
                <a:lnTo>
                  <a:pt x="213932" y="44008"/>
                </a:lnTo>
                <a:lnTo>
                  <a:pt x="234181" y="22004"/>
                </a:lnTo>
                <a:lnTo>
                  <a:pt x="264994" y="43127"/>
                </a:lnTo>
                <a:lnTo>
                  <a:pt x="253550" y="73933"/>
                </a:lnTo>
                <a:lnTo>
                  <a:pt x="270277" y="98577"/>
                </a:lnTo>
                <a:lnTo>
                  <a:pt x="304612" y="98577"/>
                </a:lnTo>
                <a:lnTo>
                  <a:pt x="315176" y="137303"/>
                </a:lnTo>
                <a:lnTo>
                  <a:pt x="291406" y="155787"/>
                </a:lnTo>
                <a:lnTo>
                  <a:pt x="291406" y="184831"/>
                </a:lnTo>
                <a:lnTo>
                  <a:pt x="313415" y="205075"/>
                </a:lnTo>
                <a:lnTo>
                  <a:pt x="305492" y="240281"/>
                </a:lnTo>
                <a:lnTo>
                  <a:pt x="267636" y="241161"/>
                </a:lnTo>
                <a:lnTo>
                  <a:pt x="254430" y="262285"/>
                </a:lnTo>
                <a:lnTo>
                  <a:pt x="262353" y="294850"/>
                </a:lnTo>
                <a:lnTo>
                  <a:pt x="234181" y="315974"/>
                </a:lnTo>
                <a:lnTo>
                  <a:pt x="208650" y="295730"/>
                </a:lnTo>
                <a:lnTo>
                  <a:pt x="180478" y="308052"/>
                </a:lnTo>
                <a:lnTo>
                  <a:pt x="174315" y="338858"/>
                </a:lnTo>
                <a:lnTo>
                  <a:pt x="152598" y="340976"/>
                </a:lnTo>
                <a:lnTo>
                  <a:pt x="147390" y="354994"/>
                </a:lnTo>
                <a:lnTo>
                  <a:pt x="156414" y="368289"/>
                </a:lnTo>
                <a:lnTo>
                  <a:pt x="174938" y="368289"/>
                </a:lnTo>
                <a:lnTo>
                  <a:pt x="180638" y="389183"/>
                </a:lnTo>
                <a:lnTo>
                  <a:pt x="167814" y="399155"/>
                </a:lnTo>
                <a:lnTo>
                  <a:pt x="167814" y="414825"/>
                </a:lnTo>
                <a:lnTo>
                  <a:pt x="179688" y="425746"/>
                </a:lnTo>
                <a:lnTo>
                  <a:pt x="175413" y="444740"/>
                </a:lnTo>
                <a:lnTo>
                  <a:pt x="154989" y="445215"/>
                </a:lnTo>
                <a:lnTo>
                  <a:pt x="147865" y="456612"/>
                </a:lnTo>
                <a:lnTo>
                  <a:pt x="152140" y="474181"/>
                </a:lnTo>
                <a:lnTo>
                  <a:pt x="136940" y="485578"/>
                </a:lnTo>
                <a:lnTo>
                  <a:pt x="123166" y="474656"/>
                </a:lnTo>
                <a:lnTo>
                  <a:pt x="107967" y="481304"/>
                </a:lnTo>
                <a:lnTo>
                  <a:pt x="104642" y="497924"/>
                </a:lnTo>
                <a:lnTo>
                  <a:pt x="85168" y="499823"/>
                </a:lnTo>
                <a:lnTo>
                  <a:pt x="80418" y="479405"/>
                </a:lnTo>
                <a:lnTo>
                  <a:pt x="64744" y="474656"/>
                </a:lnTo>
                <a:lnTo>
                  <a:pt x="51445" y="485578"/>
                </a:lnTo>
                <a:lnTo>
                  <a:pt x="38146" y="473706"/>
                </a:lnTo>
                <a:lnTo>
                  <a:pt x="42895" y="458036"/>
                </a:lnTo>
                <a:lnTo>
                  <a:pt x="32921" y="444740"/>
                </a:lnTo>
                <a:lnTo>
                  <a:pt x="14397" y="444266"/>
                </a:lnTo>
                <a:lnTo>
                  <a:pt x="10597" y="425746"/>
                </a:lnTo>
                <a:lnTo>
                  <a:pt x="25321" y="418149"/>
                </a:lnTo>
                <a:lnTo>
                  <a:pt x="24846" y="399630"/>
                </a:lnTo>
                <a:lnTo>
                  <a:pt x="10597" y="387758"/>
                </a:lnTo>
                <a:lnTo>
                  <a:pt x="15822" y="370189"/>
                </a:lnTo>
                <a:lnTo>
                  <a:pt x="33396" y="370664"/>
                </a:lnTo>
                <a:lnTo>
                  <a:pt x="43370" y="359742"/>
                </a:lnTo>
                <a:lnTo>
                  <a:pt x="37196" y="338374"/>
                </a:lnTo>
                <a:lnTo>
                  <a:pt x="50970" y="327452"/>
                </a:lnTo>
                <a:lnTo>
                  <a:pt x="67119" y="338374"/>
                </a:lnTo>
                <a:lnTo>
                  <a:pt x="80418" y="333625"/>
                </a:lnTo>
                <a:lnTo>
                  <a:pt x="85643" y="315581"/>
                </a:lnTo>
                <a:lnTo>
                  <a:pt x="104167" y="315106"/>
                </a:lnTo>
                <a:lnTo>
                  <a:pt x="107967" y="332676"/>
                </a:lnTo>
                <a:lnTo>
                  <a:pt x="126016" y="338849"/>
                </a:lnTo>
                <a:lnTo>
                  <a:pt x="135102" y="328975"/>
                </a:lnTo>
                <a:lnTo>
                  <a:pt x="129416" y="304532"/>
                </a:lnTo>
                <a:lnTo>
                  <a:pt x="100363" y="295730"/>
                </a:lnTo>
                <a:lnTo>
                  <a:pt x="75713" y="315974"/>
                </a:lnTo>
                <a:lnTo>
                  <a:pt x="51062" y="293970"/>
                </a:lnTo>
                <a:lnTo>
                  <a:pt x="59866" y="264925"/>
                </a:lnTo>
                <a:lnTo>
                  <a:pt x="41378" y="240281"/>
                </a:lnTo>
                <a:lnTo>
                  <a:pt x="7043" y="239401"/>
                </a:lnTo>
                <a:lnTo>
                  <a:pt x="0" y="205075"/>
                </a:lnTo>
                <a:lnTo>
                  <a:pt x="27292" y="190992"/>
                </a:lnTo>
                <a:lnTo>
                  <a:pt x="26412" y="156667"/>
                </a:lnTo>
                <a:lnTo>
                  <a:pt x="0" y="134663"/>
                </a:lnTo>
                <a:lnTo>
                  <a:pt x="9684" y="102097"/>
                </a:lnTo>
                <a:lnTo>
                  <a:pt x="42258" y="102978"/>
                </a:lnTo>
                <a:lnTo>
                  <a:pt x="60746" y="82734"/>
                </a:lnTo>
                <a:lnTo>
                  <a:pt x="49301" y="43127"/>
                </a:lnTo>
                <a:lnTo>
                  <a:pt x="74832" y="22884"/>
                </a:lnTo>
                <a:lnTo>
                  <a:pt x="104765" y="43127"/>
                </a:lnTo>
                <a:lnTo>
                  <a:pt x="129416" y="34326"/>
                </a:lnTo>
                <a:lnTo>
                  <a:pt x="139100" y="880"/>
                </a:ln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="horz" wrap="square" lIns="87552" tIns="43772" rIns="43772" bIns="87552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750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536" spc="-4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245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Rectángulo"/>
          <p:cNvSpPr/>
          <p:nvPr/>
        </p:nvSpPr>
        <p:spPr>
          <a:xfrm>
            <a:off x="107504" y="980728"/>
            <a:ext cx="4790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SCENARIO: PURCHASING PROCESS</a:t>
            </a:r>
          </a:p>
        </p:txBody>
      </p:sp>
      <p:sp>
        <p:nvSpPr>
          <p:cNvPr id="25" name="AutoShape 3"/>
          <p:cNvSpPr>
            <a:spLocks/>
          </p:cNvSpPr>
          <p:nvPr/>
        </p:nvSpPr>
        <p:spPr bwMode="auto">
          <a:xfrm>
            <a:off x="831507" y="2894028"/>
            <a:ext cx="7715250" cy="2446734"/>
          </a:xfrm>
          <a:prstGeom prst="roundRect">
            <a:avLst>
              <a:gd name="adj" fmla="val 5472"/>
            </a:avLst>
          </a:prstGeom>
          <a:gradFill rotWithShape="0">
            <a:gsLst>
              <a:gs pos="0">
                <a:srgbClr val="EADDCE"/>
              </a:gs>
              <a:gs pos="100000">
                <a:srgbClr val="B8B49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endParaRPr lang="es-CR" altLang="es-CR" sz="2812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398" y="3474457"/>
            <a:ext cx="308074" cy="82153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4859" y="1715308"/>
            <a:ext cx="866180" cy="81260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sp>
        <p:nvSpPr>
          <p:cNvPr id="28" name="Rectangle 6"/>
          <p:cNvSpPr>
            <a:spLocks/>
          </p:cNvSpPr>
          <p:nvPr/>
        </p:nvSpPr>
        <p:spPr bwMode="auto">
          <a:xfrm>
            <a:off x="7858055" y="2221348"/>
            <a:ext cx="322204" cy="23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547">
                <a:solidFill>
                  <a:srgbClr val="FFFF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ERP</a:t>
            </a:r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 rot="10800000" flipH="1">
            <a:off x="7025362" y="2313598"/>
            <a:ext cx="544711" cy="520154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s-CR" sz="1266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3382" y="3443203"/>
            <a:ext cx="339328" cy="87957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96039" y="3438738"/>
            <a:ext cx="342677" cy="89296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1984" y="3429809"/>
            <a:ext cx="341561" cy="87510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sp>
        <p:nvSpPr>
          <p:cNvPr id="33" name="Rectangle 11"/>
          <p:cNvSpPr>
            <a:spLocks/>
          </p:cNvSpPr>
          <p:nvPr/>
        </p:nvSpPr>
        <p:spPr bwMode="auto">
          <a:xfrm>
            <a:off x="962105" y="4450942"/>
            <a:ext cx="961802" cy="27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Requester</a:t>
            </a:r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>
            <a:off x="1823819" y="3885223"/>
            <a:ext cx="639589" cy="0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s-CR" sz="1266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Line 13"/>
          <p:cNvSpPr>
            <a:spLocks noChangeShapeType="1"/>
          </p:cNvSpPr>
          <p:nvPr/>
        </p:nvSpPr>
        <p:spPr bwMode="auto">
          <a:xfrm>
            <a:off x="3445674" y="3884107"/>
            <a:ext cx="646286" cy="4465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s-CR" sz="1266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6078" y="3462179"/>
            <a:ext cx="312539" cy="83380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rgbClr val="CCDDEA">
                <a:alpha val="39999"/>
              </a:srgbClr>
            </a:outerShdw>
          </a:effectLst>
        </p:spPr>
      </p:pic>
      <p:sp>
        <p:nvSpPr>
          <p:cNvPr id="37" name="Rectangle 15"/>
          <p:cNvSpPr>
            <a:spLocks/>
          </p:cNvSpPr>
          <p:nvPr/>
        </p:nvSpPr>
        <p:spPr bwMode="auto">
          <a:xfrm>
            <a:off x="4018290" y="4476415"/>
            <a:ext cx="1055032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Purchasing</a:t>
            </a:r>
          </a:p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Agent</a:t>
            </a:r>
          </a:p>
        </p:txBody>
      </p:sp>
      <p:sp>
        <p:nvSpPr>
          <p:cNvPr id="38" name="Rectangle 16"/>
          <p:cNvSpPr>
            <a:spLocks/>
          </p:cNvSpPr>
          <p:nvPr/>
        </p:nvSpPr>
        <p:spPr bwMode="auto">
          <a:xfrm>
            <a:off x="2420992" y="4458556"/>
            <a:ext cx="961802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Requester</a:t>
            </a:r>
          </a:p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Manager</a:t>
            </a:r>
          </a:p>
        </p:txBody>
      </p:sp>
      <p:sp>
        <p:nvSpPr>
          <p:cNvPr id="39" name="Rectangle 17"/>
          <p:cNvSpPr>
            <a:spLocks/>
          </p:cNvSpPr>
          <p:nvPr/>
        </p:nvSpPr>
        <p:spPr bwMode="auto">
          <a:xfrm>
            <a:off x="5681444" y="4504520"/>
            <a:ext cx="790281" cy="27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Supplier</a:t>
            </a:r>
          </a:p>
        </p:txBody>
      </p:sp>
      <p:sp>
        <p:nvSpPr>
          <p:cNvPr id="40" name="Rectangle 18"/>
          <p:cNvSpPr>
            <a:spLocks/>
          </p:cNvSpPr>
          <p:nvPr/>
        </p:nvSpPr>
        <p:spPr bwMode="auto">
          <a:xfrm>
            <a:off x="7196142" y="4458556"/>
            <a:ext cx="899285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Financial</a:t>
            </a:r>
          </a:p>
          <a:p>
            <a:pPr defTabSz="457200" eaLnBrk="1" hangingPunct="1"/>
            <a:r>
              <a:rPr lang="en-US" altLang="es-CR" sz="1758"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Manager</a:t>
            </a:r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>
            <a:off x="5073110" y="3876293"/>
            <a:ext cx="646286" cy="3349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s-CR" sz="1266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>
            <a:off x="6591156" y="3876293"/>
            <a:ext cx="646286" cy="3349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s-CR" sz="1266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16109" y="6082145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197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/>
      <p:bldP spid="29" grpId="0" animBg="1"/>
      <p:bldP spid="33" grpId="0"/>
      <p:bldP spid="34" grpId="0" animBg="1"/>
      <p:bldP spid="35" grpId="0" animBg="1"/>
      <p:bldP spid="37" grpId="0"/>
      <p:bldP spid="38" grpId="0"/>
      <p:bldP spid="39" grpId="0"/>
      <p:bldP spid="40" grpId="0"/>
      <p:bldP spid="41" grpId="0" animBg="1"/>
      <p:bldP spid="4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Rectángulo"/>
          <p:cNvSpPr/>
          <p:nvPr/>
        </p:nvSpPr>
        <p:spPr>
          <a:xfrm>
            <a:off x="107504" y="980728"/>
            <a:ext cx="4790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SCENARIO: PURCHASING PROCESS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3323" y="1715308"/>
            <a:ext cx="866180" cy="81260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63500" dist="38099" dir="4140056" algn="ctr" rotWithShape="0">
              <a:schemeClr val="bg2">
                <a:alpha val="39999"/>
              </a:schemeClr>
            </a:outerShdw>
          </a:effectLst>
        </p:spPr>
      </p:pic>
      <p:sp>
        <p:nvSpPr>
          <p:cNvPr id="23" name="Rectangle 6"/>
          <p:cNvSpPr>
            <a:spLocks/>
          </p:cNvSpPr>
          <p:nvPr/>
        </p:nvSpPr>
        <p:spPr bwMode="auto">
          <a:xfrm>
            <a:off x="7836519" y="2221348"/>
            <a:ext cx="322204" cy="23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en-US" altLang="es-CR" sz="1547">
                <a:solidFill>
                  <a:srgbClr val="FFFF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" charset="0"/>
              </a:rPr>
              <a:t>ERP</a:t>
            </a:r>
          </a:p>
        </p:txBody>
      </p:sp>
      <p:sp>
        <p:nvSpPr>
          <p:cNvPr id="44" name="Line 7"/>
          <p:cNvSpPr>
            <a:spLocks noChangeShapeType="1"/>
          </p:cNvSpPr>
          <p:nvPr/>
        </p:nvSpPr>
        <p:spPr bwMode="auto">
          <a:xfrm rot="10800000" flipH="1">
            <a:off x="7003826" y="2313598"/>
            <a:ext cx="544711" cy="520154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s-CR" sz="1266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5" name="Line 12"/>
          <p:cNvSpPr>
            <a:spLocks noChangeShapeType="1"/>
          </p:cNvSpPr>
          <p:nvPr/>
        </p:nvSpPr>
        <p:spPr bwMode="auto">
          <a:xfrm>
            <a:off x="1802283" y="3885223"/>
            <a:ext cx="639589" cy="0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s-CR" sz="1266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>
            <a:off x="3424138" y="3884107"/>
            <a:ext cx="646286" cy="4465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s-CR" sz="1266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7" name="Line 19"/>
          <p:cNvSpPr>
            <a:spLocks noChangeShapeType="1"/>
          </p:cNvSpPr>
          <p:nvPr/>
        </p:nvSpPr>
        <p:spPr bwMode="auto">
          <a:xfrm>
            <a:off x="5051574" y="3876293"/>
            <a:ext cx="646286" cy="3349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s-CR" sz="1266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Line 20"/>
          <p:cNvSpPr>
            <a:spLocks noChangeShapeType="1"/>
          </p:cNvSpPr>
          <p:nvPr/>
        </p:nvSpPr>
        <p:spPr bwMode="auto">
          <a:xfrm>
            <a:off x="6569620" y="3876293"/>
            <a:ext cx="646286" cy="3349"/>
          </a:xfrm>
          <a:prstGeom prst="line">
            <a:avLst/>
          </a:prstGeom>
          <a:noFill/>
          <a:ln w="63500">
            <a:solidFill>
              <a:srgbClr val="5E5D5D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s-CR" sz="1266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259632" y="2707171"/>
            <a:ext cx="6697266" cy="3037209"/>
            <a:chOff x="1462454" y="2707171"/>
            <a:chExt cx="6697266" cy="3037209"/>
          </a:xfrm>
        </p:grpSpPr>
        <p:sp>
          <p:nvSpPr>
            <p:cNvPr id="51" name="Rectangle 3"/>
            <p:cNvSpPr>
              <a:spLocks/>
            </p:cNvSpPr>
            <p:nvPr/>
          </p:nvSpPr>
          <p:spPr bwMode="auto">
            <a:xfrm>
              <a:off x="1471384" y="3931653"/>
              <a:ext cx="1616273" cy="1812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marL="317500" indent="-254000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Determine questions</a:t>
              </a:r>
            </a:p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Process scope</a:t>
              </a:r>
            </a:p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Which IT systems</a:t>
              </a:r>
            </a:p>
          </p:txBody>
        </p:sp>
        <p:sp>
          <p:nvSpPr>
            <p:cNvPr id="52" name="Rectangle 4"/>
            <p:cNvSpPr>
              <a:spLocks/>
            </p:cNvSpPr>
            <p:nvPr/>
          </p:nvSpPr>
          <p:spPr bwMode="auto">
            <a:xfrm>
              <a:off x="3067841" y="3913794"/>
              <a:ext cx="1616273" cy="146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marL="317500" indent="-254000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Via DB administrator</a:t>
              </a:r>
            </a:p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CSV file or database extract</a:t>
              </a:r>
            </a:p>
          </p:txBody>
        </p:sp>
        <p:sp>
          <p:nvSpPr>
            <p:cNvPr id="53" name="Rectangle 5"/>
            <p:cNvSpPr>
              <a:spLocks/>
            </p:cNvSpPr>
            <p:nvPr/>
          </p:nvSpPr>
          <p:spPr bwMode="auto">
            <a:xfrm>
              <a:off x="4750131" y="3900400"/>
              <a:ext cx="1480776" cy="119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marL="317500" indent="-254000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Extract ‘As-is’ process</a:t>
              </a:r>
            </a:p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Answer questions</a:t>
              </a:r>
            </a:p>
          </p:txBody>
        </p:sp>
        <p:sp>
          <p:nvSpPr>
            <p:cNvPr id="54" name="Rectangle 6"/>
            <p:cNvSpPr>
              <a:spLocks/>
            </p:cNvSpPr>
            <p:nvPr/>
          </p:nvSpPr>
          <p:spPr bwMode="auto">
            <a:xfrm>
              <a:off x="6311275" y="3900400"/>
              <a:ext cx="1848445" cy="1116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marL="317500" indent="-254000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8400" algn="l"/>
                </a:tabLst>
                <a:defRPr sz="40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>
                <a:spcBef>
                  <a:spcPts val="633"/>
                </a:spcBef>
                <a:buSzPct val="100000"/>
                <a:buFont typeface="Helvetica Neue Light" charset="0"/>
                <a:buChar char="•"/>
              </a:pPr>
              <a:r>
                <a:rPr lang="en-US" altLang="es-CR" sz="1758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  <a:sym typeface="Helvetica Neue Light" charset="0"/>
                </a:rPr>
                <a:t>Present results (e.g., report, presentation, workshop etc.)</a:t>
              </a:r>
            </a:p>
          </p:txBody>
        </p:sp>
        <p:pic>
          <p:nvPicPr>
            <p:cNvPr id="55" name="Picture 7" descr="phases-1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454" y="2707171"/>
              <a:ext cx="6327800" cy="94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" name="Rectangle 55"/>
          <p:cNvSpPr/>
          <p:nvPr/>
        </p:nvSpPr>
        <p:spPr>
          <a:xfrm>
            <a:off x="4535433" y="2624446"/>
            <a:ext cx="1484416" cy="1068779"/>
          </a:xfrm>
          <a:prstGeom prst="rect">
            <a:avLst/>
          </a:prstGeom>
          <a:noFill/>
          <a:ln w="50800">
            <a:solidFill>
              <a:srgbClr val="3E87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7" name="TextBox 56"/>
          <p:cNvSpPr txBox="1"/>
          <p:nvPr/>
        </p:nvSpPr>
        <p:spPr>
          <a:xfrm>
            <a:off x="-16109" y="6082145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solidFill>
                  <a:srgbClr val="0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solidFill>
                <a:srgbClr val="00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27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4" grpId="0" animBg="1"/>
      <p:bldP spid="45" grpId="0" animBg="1"/>
      <p:bldP spid="46" grpId="0" animBg="1"/>
      <p:bldP spid="47" grpId="0" animBg="1"/>
      <p:bldP spid="48" grpId="0" animBg="1"/>
      <p:bldP spid="5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07505" y="2708920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Michael Arias Chaves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33" y="3677762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233" y="4181818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Rectángulo"/>
          <p:cNvSpPr/>
          <p:nvPr/>
        </p:nvSpPr>
        <p:spPr>
          <a:xfrm>
            <a:off x="0" y="1052736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rgbClr val="44A3D3"/>
                </a:solidFill>
                <a:latin typeface="+mj-lt"/>
              </a:rPr>
              <a:t>Preguntas</a:t>
            </a:r>
          </a:p>
        </p:txBody>
      </p:sp>
      <p:pic>
        <p:nvPicPr>
          <p:cNvPr id="7" name="Picture 12" descr="https://upload.wikimedia.org/wikipedia/commons/a/a9/Google_Scholar_logo_20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93" y="4679506"/>
            <a:ext cx="1083329" cy="41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0233" y="5239253"/>
            <a:ext cx="298501" cy="2985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22149" y="5215807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https://www.researchgate.net/profile/Michael_Arias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03893" y="4679506"/>
            <a:ext cx="6485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https://scholar.google.cl/citations?user=dblBhmcAAAAJ&amp;hl=en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15616" y="562197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http://processmininguc.com/</a:t>
            </a:r>
          </a:p>
        </p:txBody>
      </p:sp>
      <p:pic>
        <p:nvPicPr>
          <p:cNvPr id="13" name="Picture 6" descr="http://cdn.mysitemyway.com/etc-mysitemyway/icons/legacy-previews/icons/blue-jelly-icons-business/078480-blue-jelly-icon-business-computer-mouse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093" y="5647873"/>
            <a:ext cx="406153" cy="40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5" descr="pmuclogo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248" y="5229200"/>
            <a:ext cx="2154243" cy="8076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6" name="Rectangle 15"/>
          <p:cNvSpPr/>
          <p:nvPr/>
        </p:nvSpPr>
        <p:spPr>
          <a:xfrm>
            <a:off x="1090500" y="418181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@</a:t>
            </a:r>
            <a:r>
              <a:rPr lang="en-US" altLang="en-US" dirty="0" err="1"/>
              <a:t>MichaelAriasCh</a:t>
            </a:r>
            <a:endParaRPr lang="en-U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122149" y="3677762"/>
            <a:ext cx="495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dirty="0"/>
              <a:t>https://cl.linkedin.com/in/michaelariaschaves</a:t>
            </a:r>
          </a:p>
        </p:txBody>
      </p:sp>
      <p:pic>
        <p:nvPicPr>
          <p:cNvPr id="17" name="Picture 2" descr="http://www.freeiconspng.com/uploads/email-server-png-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813" y="3173706"/>
            <a:ext cx="425495" cy="42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212976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m.arias@uc.cl</a:t>
            </a:r>
            <a:endParaRPr lang="es-ES" b="1" dirty="0"/>
          </a:p>
        </p:txBody>
      </p:sp>
      <p:sp>
        <p:nvSpPr>
          <p:cNvPr id="5" name="Rectangle 4"/>
          <p:cNvSpPr/>
          <p:nvPr/>
        </p:nvSpPr>
        <p:spPr>
          <a:xfrm>
            <a:off x="1133392" y="5982018"/>
            <a:ext cx="4434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http://michaelarias.sitios.ing.uc.cl/wordpress</a:t>
            </a:r>
          </a:p>
        </p:txBody>
      </p:sp>
      <p:pic>
        <p:nvPicPr>
          <p:cNvPr id="19" name="Picture 4" descr="http://www.jorgeoller.com/wp-content/uploads/2012/07/shutterstock_96735076-550x22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852936"/>
            <a:ext cx="652795" cy="317635"/>
          </a:xfrm>
          <a:prstGeom prst="roundRect">
            <a:avLst>
              <a:gd name="adj" fmla="val 342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" y="3220278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878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Supported by </a:t>
            </a:r>
            <a:r>
              <a:rPr lang="en-US" sz="4800" b="1" dirty="0" err="1">
                <a:solidFill>
                  <a:srgbClr val="0878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Fluxicon</a:t>
            </a:r>
            <a:endParaRPr lang="en-US" sz="4800" b="1" dirty="0">
              <a:solidFill>
                <a:srgbClr val="0878C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844824"/>
            <a:ext cx="1381606" cy="133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788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   ¿</a:t>
            </a:r>
            <a:r>
              <a:rPr lang="en-AU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Por</a:t>
            </a:r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AU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qué</a:t>
            </a:r>
            <a:endParaRPr lang="en-A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l"/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         Process Mining?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6175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80" y="908720"/>
            <a:ext cx="896512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06038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41" y="980728"/>
            <a:ext cx="9145757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7963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965" y="980728"/>
            <a:ext cx="8888355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132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504" y="980728"/>
            <a:ext cx="1876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MOTIVACIÓN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09438"/>
            <a:ext cx="6530158" cy="36702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" y="2755077"/>
            <a:ext cx="6507677" cy="973941"/>
          </a:xfrm>
          <a:prstGeom prst="rect">
            <a:avLst/>
          </a:prstGeom>
          <a:solidFill>
            <a:srgbClr val="44A3D3"/>
          </a:solidFill>
          <a:ln>
            <a:solidFill>
              <a:srgbClr val="44A3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En los últimos 10 minutos, hemos generado más datos que desde la pre-historia hasta 2013..!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657" y="6021288"/>
            <a:ext cx="348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Eindhoven University of Technology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3771" y="2682142"/>
            <a:ext cx="32231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Comprar un café</a:t>
            </a:r>
          </a:p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Hacer una llamada</a:t>
            </a:r>
          </a:p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Conseguir un pasaje</a:t>
            </a:r>
          </a:p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Enviar un e-mail</a:t>
            </a:r>
          </a:p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Cargar combustible</a:t>
            </a:r>
          </a:p>
          <a:p>
            <a:pPr marL="342900" indent="-342900">
              <a:buFontTx/>
              <a:buChar char="-"/>
            </a:pPr>
            <a:r>
              <a:rPr lang="es-CR" sz="2000" dirty="0"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xmlns="" val="352109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851" y="977995"/>
            <a:ext cx="8902645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0790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980728"/>
            <a:ext cx="892899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01296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059" y="1340768"/>
            <a:ext cx="8832075" cy="416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331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8964488" cy="52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5289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79505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-71250" y="6545374"/>
            <a:ext cx="6557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altLang="es-CR" sz="1200" dirty="0" err="1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Fluxicon</a:t>
            </a:r>
            <a:r>
              <a:rPr lang="en-US" altLang="es-CR" sz="1200" dirty="0">
                <a:latin typeface="Segoe UI Semilight" panose="020B0402040204020203" pitchFamily="34" charset="0"/>
                <a:cs typeface="Segoe UI Semilight" panose="020B0402040204020203" pitchFamily="34" charset="0"/>
                <a:sym typeface="Helvetica Neue Light" charset="0"/>
              </a:rPr>
              <a:t> Research and Education</a:t>
            </a:r>
            <a:endParaRPr lang="es-CR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9503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7202" y="3845870"/>
            <a:ext cx="6105587" cy="645030"/>
          </a:xfrm>
          <a:prstGeom prst="rect">
            <a:avLst/>
          </a:prstGeom>
          <a:solidFill>
            <a:srgbClr val="4F81BD"/>
          </a:solidFill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es-PE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17203" y="2006229"/>
            <a:ext cx="7475448" cy="1839641"/>
          </a:xfrm>
          <a:prstGeom prst="rect">
            <a:avLst/>
          </a:prstGeom>
          <a:solidFill>
            <a:srgbClr val="5FB7DC"/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40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A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Data Science 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922789" y="3845870"/>
            <a:ext cx="1369862" cy="645030"/>
          </a:xfrm>
          <a:prstGeom prst="rect">
            <a:avLst/>
          </a:prstGeom>
          <a:solidFill>
            <a:schemeClr val="accent5"/>
          </a:solidFill>
        </p:spPr>
        <p:txBody>
          <a:bodyPr vert="horz" lIns="68580" tIns="34290" rIns="68580" bIns="34290" rtlCol="0" anchor="ctr">
            <a:normAutofit/>
          </a:bodyPr>
          <a:lstStyle>
            <a:defPPr>
              <a:defRPr lang="es-P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6260308" y="2040562"/>
            <a:ext cx="2010116" cy="181008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22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9076" y="2046625"/>
            <a:ext cx="1582569" cy="158256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606007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>
            <a:spLocks/>
          </p:cNvSpPr>
          <p:nvPr/>
        </p:nvSpPr>
        <p:spPr>
          <a:xfrm>
            <a:off x="179512" y="1556792"/>
            <a:ext cx="8852637" cy="420546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venir Book" panose="02000503020000020003" pitchFamily="2" charset="0"/>
                <a:ea typeface="+mn-ea"/>
                <a:cs typeface="Segoe UI" panose="020B0502040204020203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F520B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C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Inter-disciplina nueva e importante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F520B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C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Combina disciplinas existentes (</a:t>
            </a:r>
            <a:r>
              <a:rPr kumimoji="0" lang="es-C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e.j</a:t>
            </a:r>
            <a:r>
              <a:rPr kumimoji="0" lang="es-C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., estadística, bases de datos, data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mining</a:t>
            </a:r>
            <a:r>
              <a:rPr kumimoji="0" lang="es-C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)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endParaRPr kumimoji="0" lang="es-CR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ea typeface="+mn-ea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es-CR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ea typeface="+mn-ea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46171" y="3233989"/>
            <a:ext cx="1823546" cy="1040545"/>
            <a:chOff x="4766073" y="4975171"/>
            <a:chExt cx="1152036" cy="657369"/>
          </a:xfrm>
        </p:grpSpPr>
        <p:sp>
          <p:nvSpPr>
            <p:cNvPr id="34" name="Freeform 30"/>
            <p:cNvSpPr>
              <a:spLocks noEditPoints="1"/>
            </p:cNvSpPr>
            <p:nvPr/>
          </p:nvSpPr>
          <p:spPr bwMode="auto">
            <a:xfrm flipH="1">
              <a:off x="4784125" y="4975171"/>
              <a:ext cx="1133984" cy="595596"/>
            </a:xfrm>
            <a:custGeom>
              <a:avLst/>
              <a:gdLst>
                <a:gd name="T0" fmla="*/ 148 w 148"/>
                <a:gd name="T1" fmla="*/ 39 h 164"/>
                <a:gd name="T2" fmla="*/ 148 w 148"/>
                <a:gd name="T3" fmla="*/ 138 h 164"/>
                <a:gd name="T4" fmla="*/ 148 w 148"/>
                <a:gd name="T5" fmla="*/ 138 h 164"/>
                <a:gd name="T6" fmla="*/ 74 w 148"/>
                <a:gd name="T7" fmla="*/ 164 h 164"/>
                <a:gd name="T8" fmla="*/ 0 w 148"/>
                <a:gd name="T9" fmla="*/ 138 h 164"/>
                <a:gd name="T10" fmla="*/ 0 w 148"/>
                <a:gd name="T11" fmla="*/ 138 h 164"/>
                <a:gd name="T12" fmla="*/ 0 w 148"/>
                <a:gd name="T13" fmla="*/ 138 h 164"/>
                <a:gd name="T14" fmla="*/ 0 w 148"/>
                <a:gd name="T15" fmla="*/ 136 h 164"/>
                <a:gd name="T16" fmla="*/ 0 w 148"/>
                <a:gd name="T17" fmla="*/ 135 h 164"/>
                <a:gd name="T18" fmla="*/ 0 w 148"/>
                <a:gd name="T19" fmla="*/ 40 h 164"/>
                <a:gd name="T20" fmla="*/ 74 w 148"/>
                <a:gd name="T21" fmla="*/ 60 h 164"/>
                <a:gd name="T22" fmla="*/ 148 w 148"/>
                <a:gd name="T23" fmla="*/ 39 h 164"/>
                <a:gd name="T24" fmla="*/ 74 w 148"/>
                <a:gd name="T25" fmla="*/ 55 h 164"/>
                <a:gd name="T26" fmla="*/ 148 w 148"/>
                <a:gd name="T27" fmla="*/ 28 h 164"/>
                <a:gd name="T28" fmla="*/ 74 w 148"/>
                <a:gd name="T29" fmla="*/ 0 h 164"/>
                <a:gd name="T30" fmla="*/ 0 w 148"/>
                <a:gd name="T31" fmla="*/ 28 h 164"/>
                <a:gd name="T32" fmla="*/ 74 w 148"/>
                <a:gd name="T33" fmla="*/ 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164">
                  <a:moveTo>
                    <a:pt x="148" y="39"/>
                  </a:move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5" y="153"/>
                    <a:pt x="113" y="164"/>
                    <a:pt x="74" y="164"/>
                  </a:cubicBezTo>
                  <a:cubicBezTo>
                    <a:pt x="35" y="164"/>
                    <a:pt x="3" y="153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7"/>
                    <a:pt x="0" y="137"/>
                    <a:pt x="0" y="136"/>
                  </a:cubicBezTo>
                  <a:cubicBezTo>
                    <a:pt x="0" y="136"/>
                    <a:pt x="0" y="136"/>
                    <a:pt x="0" y="13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2" y="53"/>
                    <a:pt x="44" y="60"/>
                    <a:pt x="74" y="60"/>
                  </a:cubicBezTo>
                  <a:cubicBezTo>
                    <a:pt x="104" y="60"/>
                    <a:pt x="136" y="53"/>
                    <a:pt x="148" y="39"/>
                  </a:cubicBezTo>
                  <a:close/>
                  <a:moveTo>
                    <a:pt x="74" y="55"/>
                  </a:moveTo>
                  <a:cubicBezTo>
                    <a:pt x="115" y="55"/>
                    <a:pt x="148" y="43"/>
                    <a:pt x="148" y="28"/>
                  </a:cubicBezTo>
                  <a:cubicBezTo>
                    <a:pt x="148" y="13"/>
                    <a:pt x="115" y="0"/>
                    <a:pt x="74" y="0"/>
                  </a:cubicBezTo>
                  <a:cubicBezTo>
                    <a:pt x="33" y="0"/>
                    <a:pt x="0" y="13"/>
                    <a:pt x="0" y="28"/>
                  </a:cubicBezTo>
                  <a:cubicBezTo>
                    <a:pt x="0" y="43"/>
                    <a:pt x="33" y="55"/>
                    <a:pt x="74" y="55"/>
                  </a:cubicBezTo>
                  <a:close/>
                </a:path>
              </a:pathLst>
            </a:custGeom>
            <a:solidFill>
              <a:srgbClr val="44A3D3"/>
            </a:solidFill>
            <a:ln>
              <a:noFill/>
            </a:ln>
            <a:extLst/>
          </p:spPr>
          <p:txBody>
            <a:bodyPr vert="horz" wrap="square" lIns="90737" tIns="45369" rIns="90737" bIns="4536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2873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87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4766073" y="5116374"/>
              <a:ext cx="1133984" cy="51616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123368" tIns="61684" rIns="123368" bIns="61684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06557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rPr>
                <a:t>Big Data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2345" y="4725767"/>
            <a:ext cx="1849761" cy="1143000"/>
            <a:chOff x="2479352" y="5472112"/>
            <a:chExt cx="1849761" cy="1143000"/>
          </a:xfrm>
        </p:grpSpPr>
        <p:sp>
          <p:nvSpPr>
            <p:cNvPr id="37" name="Rounded Rectangle 36"/>
            <p:cNvSpPr/>
            <p:nvPr/>
          </p:nvSpPr>
          <p:spPr>
            <a:xfrm>
              <a:off x="2479352" y="5472112"/>
              <a:ext cx="1849761" cy="1143000"/>
            </a:xfrm>
            <a:prstGeom prst="roundRect">
              <a:avLst/>
            </a:prstGeom>
            <a:solidFill>
              <a:srgbClr val="44A3D3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>
              <a:outerShdw blurRad="38100" dist="25400" dir="2700000" algn="br" rotWithShape="0">
                <a:srgbClr val="000000">
                  <a:alpha val="60000"/>
                </a:srgbClr>
              </a:outerShdw>
            </a:effectLst>
          </p:spPr>
          <p:txBody>
            <a:bodyPr rot="0" spcFirstLastPara="0" vertOverflow="overflow" horzOverflow="overflow" vert="horz" wrap="square" lIns="91440" tIns="91440" rIns="91440" bIns="9144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FFFFFF"/>
                      </a:gs>
                      <a:gs pos="3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 Semilight" panose="020B0402040204020203" pitchFamily="34" charset="0"/>
                  <a:ea typeface="+mn-ea"/>
                  <a:cs typeface="Segoe UI Semilight" panose="020B0402040204020203" pitchFamily="34" charset="0"/>
                </a:rPr>
                <a:t>FQ?</a:t>
              </a:r>
            </a:p>
          </p:txBody>
        </p:sp>
        <p:sp>
          <p:nvSpPr>
            <p:cNvPr id="38" name="Freeform 37"/>
            <p:cNvSpPr>
              <a:spLocks noChangeAspect="1"/>
            </p:cNvSpPr>
            <p:nvPr/>
          </p:nvSpPr>
          <p:spPr bwMode="auto">
            <a:xfrm>
              <a:off x="3350256" y="5567828"/>
              <a:ext cx="722562" cy="940754"/>
            </a:xfrm>
            <a:custGeom>
              <a:avLst/>
              <a:gdLst>
                <a:gd name="connsiteX0" fmla="*/ 1894139 w 2347163"/>
                <a:gd name="connsiteY0" fmla="*/ 1164345 h 3055937"/>
                <a:gd name="connsiteX1" fmla="*/ 2258022 w 2347163"/>
                <a:gd name="connsiteY1" fmla="*/ 1720139 h 3055937"/>
                <a:gd name="connsiteX2" fmla="*/ 2190345 w 2347163"/>
                <a:gd name="connsiteY2" fmla="*/ 2003557 h 3055937"/>
                <a:gd name="connsiteX3" fmla="*/ 2192352 w 2347163"/>
                <a:gd name="connsiteY3" fmla="*/ 2013620 h 3055937"/>
                <a:gd name="connsiteX4" fmla="*/ 2008828 w 2347163"/>
                <a:gd name="connsiteY4" fmla="*/ 2255924 h 3055937"/>
                <a:gd name="connsiteX5" fmla="*/ 1850821 w 2347163"/>
                <a:gd name="connsiteY5" fmla="*/ 2994637 h 3055937"/>
                <a:gd name="connsiteX6" fmla="*/ 1531460 w 2347163"/>
                <a:gd name="connsiteY6" fmla="*/ 2989404 h 3055937"/>
                <a:gd name="connsiteX7" fmla="*/ 1379672 w 2347163"/>
                <a:gd name="connsiteY7" fmla="*/ 2254374 h 3055937"/>
                <a:gd name="connsiteX8" fmla="*/ 1203734 w 2347163"/>
                <a:gd name="connsiteY8" fmla="*/ 2013620 h 3055937"/>
                <a:gd name="connsiteX9" fmla="*/ 1208958 w 2347163"/>
                <a:gd name="connsiteY9" fmla="*/ 1987443 h 3055937"/>
                <a:gd name="connsiteX10" fmla="*/ 1149274 w 2347163"/>
                <a:gd name="connsiteY10" fmla="*/ 1720139 h 3055937"/>
                <a:gd name="connsiteX11" fmla="*/ 1492569 w 2347163"/>
                <a:gd name="connsiteY11" fmla="*/ 1171193 h 3055937"/>
                <a:gd name="connsiteX12" fmla="*/ 1574582 w 2347163"/>
                <a:gd name="connsiteY12" fmla="*/ 1497413 h 3055937"/>
                <a:gd name="connsiteX13" fmla="*/ 1628295 w 2347163"/>
                <a:gd name="connsiteY13" fmla="*/ 1497413 h 3055937"/>
                <a:gd name="connsiteX14" fmla="*/ 1678170 w 2347163"/>
                <a:gd name="connsiteY14" fmla="*/ 1349742 h 3055937"/>
                <a:gd name="connsiteX15" fmla="*/ 1624458 w 2347163"/>
                <a:gd name="connsiteY15" fmla="*/ 1240427 h 3055937"/>
                <a:gd name="connsiteX16" fmla="*/ 1741475 w 2347163"/>
                <a:gd name="connsiteY16" fmla="*/ 1240427 h 3055937"/>
                <a:gd name="connsiteX17" fmla="*/ 1703109 w 2347163"/>
                <a:gd name="connsiteY17" fmla="*/ 1345906 h 3055937"/>
                <a:gd name="connsiteX18" fmla="*/ 1758740 w 2347163"/>
                <a:gd name="connsiteY18" fmla="*/ 1493577 h 3055937"/>
                <a:gd name="connsiteX19" fmla="*/ 1802861 w 2347163"/>
                <a:gd name="connsiteY19" fmla="*/ 1493577 h 3055937"/>
                <a:gd name="connsiteX20" fmla="*/ 1695027 w 2347163"/>
                <a:gd name="connsiteY20" fmla="*/ 487587 h 3055937"/>
                <a:gd name="connsiteX21" fmla="*/ 1993732 w 2347163"/>
                <a:gd name="connsiteY21" fmla="*/ 786214 h 3055937"/>
                <a:gd name="connsiteX22" fmla="*/ 1695027 w 2347163"/>
                <a:gd name="connsiteY22" fmla="*/ 1084840 h 3055937"/>
                <a:gd name="connsiteX23" fmla="*/ 1396323 w 2347163"/>
                <a:gd name="connsiteY23" fmla="*/ 786214 h 3055937"/>
                <a:gd name="connsiteX24" fmla="*/ 1695027 w 2347163"/>
                <a:gd name="connsiteY24" fmla="*/ 487587 h 3055937"/>
                <a:gd name="connsiteX25" fmla="*/ 158463 w 2347163"/>
                <a:gd name="connsiteY25" fmla="*/ 0 h 3055937"/>
                <a:gd name="connsiteX26" fmla="*/ 2188700 w 2347163"/>
                <a:gd name="connsiteY26" fmla="*/ 0 h 3055937"/>
                <a:gd name="connsiteX27" fmla="*/ 2347163 w 2347163"/>
                <a:gd name="connsiteY27" fmla="*/ 158463 h 3055937"/>
                <a:gd name="connsiteX28" fmla="*/ 2347163 w 2347163"/>
                <a:gd name="connsiteY28" fmla="*/ 1599115 h 3055937"/>
                <a:gd name="connsiteX29" fmla="*/ 2347084 w 2347163"/>
                <a:gd name="connsiteY29" fmla="*/ 1599507 h 3055937"/>
                <a:gd name="connsiteX30" fmla="*/ 2311023 w 2347163"/>
                <a:gd name="connsiteY30" fmla="*/ 1483338 h 3055937"/>
                <a:gd name="connsiteX31" fmla="*/ 2169171 w 2347163"/>
                <a:gd name="connsiteY31" fmla="*/ 1272942 h 3055937"/>
                <a:gd name="connsiteX32" fmla="*/ 2159416 w 2347163"/>
                <a:gd name="connsiteY32" fmla="*/ 1264894 h 3055937"/>
                <a:gd name="connsiteX33" fmla="*/ 2159416 w 2347163"/>
                <a:gd name="connsiteY33" fmla="*/ 156681 h 3055937"/>
                <a:gd name="connsiteX34" fmla="*/ 187746 w 2347163"/>
                <a:gd name="connsiteY34" fmla="*/ 156681 h 3055937"/>
                <a:gd name="connsiteX35" fmla="*/ 187746 w 2347163"/>
                <a:gd name="connsiteY35" fmla="*/ 1600898 h 3055937"/>
                <a:gd name="connsiteX36" fmla="*/ 1054746 w 2347163"/>
                <a:gd name="connsiteY36" fmla="*/ 1600898 h 3055937"/>
                <a:gd name="connsiteX37" fmla="*/ 1052671 w 2347163"/>
                <a:gd name="connsiteY37" fmla="*/ 1607584 h 3055937"/>
                <a:gd name="connsiteX38" fmla="*/ 1039223 w 2347163"/>
                <a:gd name="connsiteY38" fmla="*/ 1740982 h 3055937"/>
                <a:gd name="connsiteX39" fmla="*/ 1040896 w 2347163"/>
                <a:gd name="connsiteY39" fmla="*/ 1757578 h 3055937"/>
                <a:gd name="connsiteX40" fmla="*/ 158463 w 2347163"/>
                <a:gd name="connsiteY40" fmla="*/ 1757578 h 3055937"/>
                <a:gd name="connsiteX41" fmla="*/ 0 w 2347163"/>
                <a:gd name="connsiteY41" fmla="*/ 1599115 h 3055937"/>
                <a:gd name="connsiteX42" fmla="*/ 0 w 2347163"/>
                <a:gd name="connsiteY42" fmla="*/ 158463 h 3055937"/>
                <a:gd name="connsiteX43" fmla="*/ 158463 w 2347163"/>
                <a:gd name="connsiteY43" fmla="*/ 0 h 305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347163" h="3055937">
                  <a:moveTo>
                    <a:pt x="1894139" y="1164345"/>
                  </a:moveTo>
                  <a:cubicBezTo>
                    <a:pt x="2106842" y="1245858"/>
                    <a:pt x="2258022" y="1464079"/>
                    <a:pt x="2258022" y="1720139"/>
                  </a:cubicBezTo>
                  <a:cubicBezTo>
                    <a:pt x="2258022" y="1822890"/>
                    <a:pt x="2233680" y="1919548"/>
                    <a:pt x="2190345" y="2003557"/>
                  </a:cubicBezTo>
                  <a:cubicBezTo>
                    <a:pt x="2192289" y="2006850"/>
                    <a:pt x="2192352" y="2010226"/>
                    <a:pt x="2192352" y="2013620"/>
                  </a:cubicBezTo>
                  <a:cubicBezTo>
                    <a:pt x="2192352" y="2130291"/>
                    <a:pt x="2115390" y="2228776"/>
                    <a:pt x="2008828" y="2255924"/>
                  </a:cubicBezTo>
                  <a:lnTo>
                    <a:pt x="1850821" y="2994637"/>
                  </a:lnTo>
                  <a:cubicBezTo>
                    <a:pt x="1822898" y="3050468"/>
                    <a:pt x="1669326" y="3101066"/>
                    <a:pt x="1531460" y="2989404"/>
                  </a:cubicBezTo>
                  <a:lnTo>
                    <a:pt x="1379672" y="2254374"/>
                  </a:lnTo>
                  <a:cubicBezTo>
                    <a:pt x="1277079" y="2224083"/>
                    <a:pt x="1203734" y="2127518"/>
                    <a:pt x="1203734" y="2013620"/>
                  </a:cubicBezTo>
                  <a:lnTo>
                    <a:pt x="1208958" y="1987443"/>
                  </a:lnTo>
                  <a:cubicBezTo>
                    <a:pt x="1170645" y="1907339"/>
                    <a:pt x="1149274" y="1816412"/>
                    <a:pt x="1149274" y="1720139"/>
                  </a:cubicBezTo>
                  <a:cubicBezTo>
                    <a:pt x="1149274" y="1472215"/>
                    <a:pt x="1291001" y="1259763"/>
                    <a:pt x="1492569" y="1171193"/>
                  </a:cubicBezTo>
                  <a:lnTo>
                    <a:pt x="1574582" y="1497413"/>
                  </a:lnTo>
                  <a:lnTo>
                    <a:pt x="1628295" y="1497413"/>
                  </a:lnTo>
                  <a:lnTo>
                    <a:pt x="1678170" y="1349742"/>
                  </a:lnTo>
                  <a:lnTo>
                    <a:pt x="1624458" y="1240427"/>
                  </a:lnTo>
                  <a:lnTo>
                    <a:pt x="1741475" y="1240427"/>
                  </a:lnTo>
                  <a:lnTo>
                    <a:pt x="1703109" y="1345906"/>
                  </a:lnTo>
                  <a:lnTo>
                    <a:pt x="1758740" y="1493577"/>
                  </a:lnTo>
                  <a:lnTo>
                    <a:pt x="1802861" y="1493577"/>
                  </a:lnTo>
                  <a:close/>
                  <a:moveTo>
                    <a:pt x="1695027" y="487587"/>
                  </a:moveTo>
                  <a:cubicBezTo>
                    <a:pt x="1859998" y="487587"/>
                    <a:pt x="1993732" y="621287"/>
                    <a:pt x="1993732" y="786214"/>
                  </a:cubicBezTo>
                  <a:cubicBezTo>
                    <a:pt x="1993732" y="951141"/>
                    <a:pt x="1859998" y="1084840"/>
                    <a:pt x="1695027" y="1084840"/>
                  </a:cubicBezTo>
                  <a:cubicBezTo>
                    <a:pt x="1530057" y="1084840"/>
                    <a:pt x="1396323" y="951141"/>
                    <a:pt x="1396323" y="786214"/>
                  </a:cubicBezTo>
                  <a:cubicBezTo>
                    <a:pt x="1396323" y="621287"/>
                    <a:pt x="1530057" y="487587"/>
                    <a:pt x="1695027" y="487587"/>
                  </a:cubicBezTo>
                  <a:close/>
                  <a:moveTo>
                    <a:pt x="158463" y="0"/>
                  </a:moveTo>
                  <a:lnTo>
                    <a:pt x="2188700" y="0"/>
                  </a:lnTo>
                  <a:cubicBezTo>
                    <a:pt x="2276217" y="0"/>
                    <a:pt x="2347163" y="70946"/>
                    <a:pt x="2347163" y="158463"/>
                  </a:cubicBezTo>
                  <a:lnTo>
                    <a:pt x="2347163" y="1599115"/>
                  </a:lnTo>
                  <a:lnTo>
                    <a:pt x="2347084" y="1599507"/>
                  </a:lnTo>
                  <a:lnTo>
                    <a:pt x="2311023" y="1483338"/>
                  </a:lnTo>
                  <a:cubicBezTo>
                    <a:pt x="2277529" y="1404148"/>
                    <a:pt x="2229062" y="1332833"/>
                    <a:pt x="2169171" y="1272942"/>
                  </a:cubicBezTo>
                  <a:lnTo>
                    <a:pt x="2159416" y="1264894"/>
                  </a:lnTo>
                  <a:lnTo>
                    <a:pt x="2159416" y="156681"/>
                  </a:lnTo>
                  <a:lnTo>
                    <a:pt x="187746" y="156681"/>
                  </a:lnTo>
                  <a:lnTo>
                    <a:pt x="187746" y="1600898"/>
                  </a:lnTo>
                  <a:lnTo>
                    <a:pt x="1054746" y="1600898"/>
                  </a:lnTo>
                  <a:lnTo>
                    <a:pt x="1052671" y="1607584"/>
                  </a:lnTo>
                  <a:cubicBezTo>
                    <a:pt x="1043854" y="1650673"/>
                    <a:pt x="1039223" y="1695287"/>
                    <a:pt x="1039223" y="1740982"/>
                  </a:cubicBezTo>
                  <a:lnTo>
                    <a:pt x="1040896" y="1757578"/>
                  </a:lnTo>
                  <a:lnTo>
                    <a:pt x="158463" y="1757578"/>
                  </a:lnTo>
                  <a:cubicBezTo>
                    <a:pt x="70946" y="1757578"/>
                    <a:pt x="0" y="1686632"/>
                    <a:pt x="0" y="1599115"/>
                  </a:cubicBezTo>
                  <a:lnTo>
                    <a:pt x="0" y="158463"/>
                  </a:lnTo>
                  <a:cubicBezTo>
                    <a:pt x="0" y="70946"/>
                    <a:pt x="70946" y="0"/>
                    <a:pt x="15846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45720" bIns="9144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-50" normalizeH="0" baseline="0" noProof="0" dirty="0" err="1">
                <a:ln>
                  <a:noFill/>
                </a:ln>
                <a:solidFill>
                  <a:srgbClr val="5C2D91"/>
                </a:solidFill>
                <a:effectLst/>
                <a:uLnTx/>
                <a:uFillTx/>
                <a:latin typeface="Calibri" panose="020F0502020204030204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39" name="Isosceles Triangle 38"/>
          <p:cNvSpPr/>
          <p:nvPr/>
        </p:nvSpPr>
        <p:spPr bwMode="auto">
          <a:xfrm rot="5400000">
            <a:off x="2391175" y="3737617"/>
            <a:ext cx="2747474" cy="1554177"/>
          </a:xfrm>
          <a:prstGeom prst="triangle">
            <a:avLst/>
          </a:prstGeom>
          <a:solidFill>
            <a:srgbClr val="44A3D3"/>
          </a:solidFill>
          <a:ln w="12700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45" tIns="146276" rIns="182845" bIns="1462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77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err="1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6065879" y="3040628"/>
            <a:ext cx="857420" cy="1265354"/>
          </a:xfrm>
          <a:custGeom>
            <a:avLst/>
            <a:gdLst>
              <a:gd name="connsiteX0" fmla="*/ 0 w 1255594"/>
              <a:gd name="connsiteY0" fmla="*/ 1265601 h 1265601"/>
              <a:gd name="connsiteX1" fmla="*/ 300251 w 1255594"/>
              <a:gd name="connsiteY1" fmla="*/ 985822 h 1265601"/>
              <a:gd name="connsiteX2" fmla="*/ 805218 w 1255594"/>
              <a:gd name="connsiteY2" fmla="*/ 139661 h 1265601"/>
              <a:gd name="connsiteX3" fmla="*/ 1255594 w 1255594"/>
              <a:gd name="connsiteY3" fmla="*/ 10007 h 126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5594" h="1265601">
                <a:moveTo>
                  <a:pt x="0" y="1265601"/>
                </a:moveTo>
                <a:cubicBezTo>
                  <a:pt x="83024" y="1219540"/>
                  <a:pt x="166048" y="1173479"/>
                  <a:pt x="300251" y="985822"/>
                </a:cubicBezTo>
                <a:cubicBezTo>
                  <a:pt x="434454" y="798165"/>
                  <a:pt x="645994" y="302297"/>
                  <a:pt x="805218" y="139661"/>
                </a:cubicBezTo>
                <a:cubicBezTo>
                  <a:pt x="964442" y="-22975"/>
                  <a:pt x="1110018" y="-6484"/>
                  <a:pt x="1255594" y="10007"/>
                </a:cubicBezTo>
              </a:path>
            </a:pathLst>
          </a:custGeom>
          <a:noFill/>
          <a:ln w="38100" cap="flat" cmpd="sng" algn="ctr">
            <a:solidFill>
              <a:srgbClr val="44A3D3"/>
            </a:solidFill>
            <a:prstDash val="solid"/>
            <a:headEnd type="none" w="med" len="med"/>
            <a:tailEnd type="triangle" w="lg" len="med"/>
          </a:ln>
          <a:effectLst/>
        </p:spPr>
        <p:txBody>
          <a:bodyPr rtlCol="0" anchor="ctr"/>
          <a:lstStyle/>
          <a:p>
            <a:pPr marL="0" marR="0" lvl="0" indent="0" algn="ctr" defTabSz="9325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 40"/>
          <p:cNvSpPr/>
          <p:nvPr/>
        </p:nvSpPr>
        <p:spPr bwMode="auto">
          <a:xfrm flipV="1">
            <a:off x="6066293" y="4738800"/>
            <a:ext cx="857420" cy="1265354"/>
          </a:xfrm>
          <a:custGeom>
            <a:avLst/>
            <a:gdLst>
              <a:gd name="connsiteX0" fmla="*/ 0 w 1255594"/>
              <a:gd name="connsiteY0" fmla="*/ 1265601 h 1265601"/>
              <a:gd name="connsiteX1" fmla="*/ 300251 w 1255594"/>
              <a:gd name="connsiteY1" fmla="*/ 985822 h 1265601"/>
              <a:gd name="connsiteX2" fmla="*/ 805218 w 1255594"/>
              <a:gd name="connsiteY2" fmla="*/ 139661 h 1265601"/>
              <a:gd name="connsiteX3" fmla="*/ 1255594 w 1255594"/>
              <a:gd name="connsiteY3" fmla="*/ 10007 h 126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5594" h="1265601">
                <a:moveTo>
                  <a:pt x="0" y="1265601"/>
                </a:moveTo>
                <a:cubicBezTo>
                  <a:pt x="83024" y="1219540"/>
                  <a:pt x="166048" y="1173479"/>
                  <a:pt x="300251" y="985822"/>
                </a:cubicBezTo>
                <a:cubicBezTo>
                  <a:pt x="434454" y="798165"/>
                  <a:pt x="645994" y="302297"/>
                  <a:pt x="805218" y="139661"/>
                </a:cubicBezTo>
                <a:cubicBezTo>
                  <a:pt x="964442" y="-22975"/>
                  <a:pt x="1110018" y="-6484"/>
                  <a:pt x="1255594" y="10007"/>
                </a:cubicBezTo>
              </a:path>
            </a:pathLst>
          </a:custGeom>
          <a:noFill/>
          <a:ln w="38100" cap="flat" cmpd="sng" algn="ctr">
            <a:solidFill>
              <a:srgbClr val="44A3D3"/>
            </a:solidFill>
            <a:prstDash val="solid"/>
            <a:headEnd type="none" w="med" len="med"/>
            <a:tailEnd type="triangle" w="lg" len="med"/>
          </a:ln>
          <a:effectLst/>
        </p:spPr>
        <p:txBody>
          <a:bodyPr rtlCol="0" anchor="ctr"/>
          <a:lstStyle/>
          <a:p>
            <a:pPr marL="0" marR="0" lvl="0" indent="0" algn="ctr" defTabSz="9325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6068042" y="4025071"/>
            <a:ext cx="866741" cy="424185"/>
          </a:xfrm>
          <a:custGeom>
            <a:avLst/>
            <a:gdLst>
              <a:gd name="connsiteX0" fmla="*/ 0 w 1269242"/>
              <a:gd name="connsiteY0" fmla="*/ 424268 h 424268"/>
              <a:gd name="connsiteX1" fmla="*/ 429904 w 1269242"/>
              <a:gd name="connsiteY1" fmla="*/ 287790 h 424268"/>
              <a:gd name="connsiteX2" fmla="*/ 914400 w 1269242"/>
              <a:gd name="connsiteY2" fmla="*/ 35307 h 424268"/>
              <a:gd name="connsiteX3" fmla="*/ 1269242 w 1269242"/>
              <a:gd name="connsiteY3" fmla="*/ 8011 h 42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9242" h="424268">
                <a:moveTo>
                  <a:pt x="0" y="424268"/>
                </a:moveTo>
                <a:cubicBezTo>
                  <a:pt x="138752" y="388442"/>
                  <a:pt x="277504" y="352617"/>
                  <a:pt x="429904" y="287790"/>
                </a:cubicBezTo>
                <a:cubicBezTo>
                  <a:pt x="582304" y="222963"/>
                  <a:pt x="774510" y="81937"/>
                  <a:pt x="914400" y="35307"/>
                </a:cubicBezTo>
                <a:cubicBezTo>
                  <a:pt x="1054290" y="-11323"/>
                  <a:pt x="1161766" y="-1656"/>
                  <a:pt x="1269242" y="8011"/>
                </a:cubicBezTo>
              </a:path>
            </a:pathLst>
          </a:custGeom>
          <a:noFill/>
          <a:ln w="38100" cap="flat" cmpd="sng" algn="ctr">
            <a:solidFill>
              <a:srgbClr val="44A3D3"/>
            </a:solidFill>
            <a:prstDash val="solid"/>
            <a:headEnd type="none" w="med" len="med"/>
            <a:tailEnd type="triangle" w="lg" len="med"/>
          </a:ln>
          <a:effectLst/>
        </p:spPr>
        <p:txBody>
          <a:bodyPr rtlCol="0" anchor="ctr"/>
          <a:lstStyle/>
          <a:p>
            <a:pPr marL="0" marR="0" lvl="0" indent="0" algn="ctr" defTabSz="9325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 42"/>
          <p:cNvSpPr/>
          <p:nvPr/>
        </p:nvSpPr>
        <p:spPr bwMode="auto">
          <a:xfrm flipV="1">
            <a:off x="6068042" y="4606938"/>
            <a:ext cx="866741" cy="424185"/>
          </a:xfrm>
          <a:custGeom>
            <a:avLst/>
            <a:gdLst>
              <a:gd name="connsiteX0" fmla="*/ 0 w 1269242"/>
              <a:gd name="connsiteY0" fmla="*/ 424268 h 424268"/>
              <a:gd name="connsiteX1" fmla="*/ 429904 w 1269242"/>
              <a:gd name="connsiteY1" fmla="*/ 287790 h 424268"/>
              <a:gd name="connsiteX2" fmla="*/ 914400 w 1269242"/>
              <a:gd name="connsiteY2" fmla="*/ 35307 h 424268"/>
              <a:gd name="connsiteX3" fmla="*/ 1269242 w 1269242"/>
              <a:gd name="connsiteY3" fmla="*/ 8011 h 424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9242" h="424268">
                <a:moveTo>
                  <a:pt x="0" y="424268"/>
                </a:moveTo>
                <a:cubicBezTo>
                  <a:pt x="138752" y="388442"/>
                  <a:pt x="277504" y="352617"/>
                  <a:pt x="429904" y="287790"/>
                </a:cubicBezTo>
                <a:cubicBezTo>
                  <a:pt x="582304" y="222963"/>
                  <a:pt x="774510" y="81937"/>
                  <a:pt x="914400" y="35307"/>
                </a:cubicBezTo>
                <a:cubicBezTo>
                  <a:pt x="1054290" y="-11323"/>
                  <a:pt x="1161766" y="-1656"/>
                  <a:pt x="1269242" y="8011"/>
                </a:cubicBezTo>
              </a:path>
            </a:pathLst>
          </a:custGeom>
          <a:noFill/>
          <a:ln w="38100" cap="flat" cmpd="sng" algn="ctr">
            <a:solidFill>
              <a:srgbClr val="44A3D3"/>
            </a:solidFill>
            <a:prstDash val="solid"/>
            <a:headEnd type="none" w="med" len="med"/>
            <a:tailEnd type="triangle" w="lg" len="med"/>
          </a:ln>
          <a:effectLst/>
        </p:spPr>
        <p:txBody>
          <a:bodyPr rtlCol="0" anchor="ctr"/>
          <a:lstStyle/>
          <a:p>
            <a:pPr marL="0" marR="0" lvl="0" indent="0" algn="ctr" defTabSz="9325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318004" y="4156309"/>
            <a:ext cx="1439721" cy="735743"/>
          </a:xfrm>
          <a:prstGeom prst="rect">
            <a:avLst/>
          </a:prstGeom>
          <a:solidFill>
            <a:srgbClr val="44A3D3"/>
          </a:solidFill>
          <a:ln w="12700" cap="flat" cmpd="sng" algn="ctr">
            <a:solidFill>
              <a:srgbClr val="44A3D3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45" tIns="146276" rIns="182845" bIns="1462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77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err="1">
              <a:ln>
                <a:noFill/>
              </a:ln>
              <a:solidFill>
                <a:srgbClr val="FF8C00"/>
              </a:solidFill>
              <a:effectLst/>
              <a:uLnTx/>
              <a:uFillTx/>
              <a:latin typeface="Calibri" panose="020F0502020204030204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11066" y="4216940"/>
            <a:ext cx="2651215" cy="627808"/>
          </a:xfrm>
          <a:prstGeom prst="rect">
            <a:avLst/>
          </a:prstGeom>
          <a:solidFill>
            <a:srgbClr val="44A3D3"/>
          </a:solidFill>
          <a:ln>
            <a:solidFill>
              <a:srgbClr val="44A3D3"/>
            </a:solidFill>
          </a:ln>
        </p:spPr>
        <p:txBody>
          <a:bodyPr wrap="square" lIns="182845" tIns="146276" rIns="182845" bIns="146276" rtlCol="0">
            <a:spAutoFit/>
          </a:bodyPr>
          <a:lstStyle/>
          <a:p>
            <a:pPr marL="0" marR="0" lvl="0" indent="0" algn="ctr" defTabSz="93259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      Valor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08760" y="2780987"/>
            <a:ext cx="194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2400" dirty="0">
                <a:solidFill>
                  <a:srgbClr val="000000"/>
                </a:solidFill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Exploración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03997" y="3747774"/>
            <a:ext cx="194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2400" dirty="0">
                <a:solidFill>
                  <a:srgbClr val="000000"/>
                </a:solidFill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Decisiones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32574" y="5692854"/>
            <a:ext cx="194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2400" dirty="0">
                <a:solidFill>
                  <a:srgbClr val="000000"/>
                </a:solidFill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Visualización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03998" y="4762187"/>
            <a:ext cx="194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CR" sz="2400" dirty="0">
                <a:solidFill>
                  <a:srgbClr val="000000"/>
                </a:solidFill>
                <a:latin typeface="Segoe UI Semilight" panose="020B0402040204020203" pitchFamily="34" charset="0"/>
                <a:ea typeface="Segoe UI Historic" panose="020B0502040204020203" pitchFamily="34" charset="0"/>
                <a:cs typeface="Segoe UI Semilight" panose="020B0402040204020203" pitchFamily="34" charset="0"/>
              </a:rPr>
              <a:t>Predicciones</a:t>
            </a:r>
          </a:p>
        </p:txBody>
      </p:sp>
      <p:sp>
        <p:nvSpPr>
          <p:cNvPr id="50" name="3 Rectángulo"/>
          <p:cNvSpPr/>
          <p:nvPr/>
        </p:nvSpPr>
        <p:spPr>
          <a:xfrm>
            <a:off x="107504" y="980728"/>
            <a:ext cx="2058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</a:t>
            </a:r>
          </a:p>
        </p:txBody>
      </p:sp>
    </p:spTree>
    <p:extLst>
      <p:ext uri="{BB962C8B-B14F-4D97-AF65-F5344CB8AC3E}">
        <p14:creationId xmlns:p14="http://schemas.microsoft.com/office/powerpoint/2010/main" xmlns="" val="234026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2058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162056" y="1628800"/>
            <a:ext cx="8852637" cy="4205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F520B"/>
              </a:buClr>
              <a:buFont typeface="Wingdings" panose="05000000000000000000" pitchFamily="2" charset="2"/>
              <a:buChar char="§"/>
            </a:pP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Hoy día, el desafío no es generar más datos</a:t>
            </a:r>
          </a:p>
          <a:p>
            <a:pPr>
              <a:buClr>
                <a:srgbClr val="1F520B"/>
              </a:buClr>
              <a:buFont typeface="Wingdings" panose="05000000000000000000" pitchFamily="2" charset="2"/>
              <a:buChar char="§"/>
            </a:pP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El </a:t>
            </a:r>
            <a:r>
              <a:rPr lang="es-CR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Desafío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es convertir esos </a:t>
            </a:r>
            <a:r>
              <a:rPr lang="es-CR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Datos</a:t>
            </a:r>
            <a:r>
              <a:rPr lang="es-CR" sz="2800">
                <a:latin typeface="Segoe UI Semilight" panose="020B0402040204020203" pitchFamily="34" charset="0"/>
                <a:cs typeface="Segoe UI Semilight" panose="020B0402040204020203" pitchFamily="34" charset="0"/>
              </a:rPr>
              <a:t> en </a:t>
            </a:r>
            <a:r>
              <a:rPr lang="es-CR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Valor Real</a:t>
            </a:r>
          </a:p>
          <a:p>
            <a:pPr>
              <a:buClr>
                <a:srgbClr val="1F520B"/>
              </a:buClr>
              <a:buFont typeface="Wingdings" panose="05000000000000000000" pitchFamily="2" charset="2"/>
              <a:buChar char="§"/>
            </a:pPr>
            <a:endParaRPr lang="es-CR" sz="28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es-CR" sz="2800"/>
          </a:p>
          <a:p>
            <a:pPr marL="0" indent="0" algn="just">
              <a:buFont typeface="Arial" pitchFamily="34" charset="0"/>
              <a:buNone/>
            </a:pPr>
            <a:endParaRPr lang="es-CR" sz="2800" dirty="0">
              <a:latin typeface="Avenir Book" panose="02000503020000020003" pitchFamily="2" charset="0"/>
              <a:cs typeface="Segoe UI" panose="020B0502040204020203" pitchFamily="34" charset="0"/>
            </a:endParaRPr>
          </a:p>
        </p:txBody>
      </p:sp>
      <p:pic>
        <p:nvPicPr>
          <p:cNvPr id="52" name="Picture 2" descr="http://bigdatablog.emc.com/wp-content/uploads/2012/03/gotbigda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8422" y="3567984"/>
            <a:ext cx="5515578" cy="269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6252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2445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SCIENTISTS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21520" y="6074830"/>
            <a:ext cx="6531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Fuente</a:t>
            </a:r>
            <a:r>
              <a:rPr lang="en-US" sz="1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: </a:t>
            </a:r>
            <a:r>
              <a:rPr lang="en-US" sz="1200" dirty="0">
                <a:hlinkClick r:id="rId2"/>
              </a:rPr>
              <a:t>hbr.org/2012/10/data-scientist-the-sexiest-job-of-the-21st-century/</a:t>
            </a:r>
            <a:endParaRPr lang="en-US" sz="1200" dirty="0"/>
          </a:p>
          <a:p>
            <a:endParaRPr lang="en-US" sz="1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6" name="Picture 5" descr="Screen Shot 2015-02-24 at 10.46.1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8627" y="2856904"/>
            <a:ext cx="5927992" cy="3034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2" descr="http://insights.dice.com/wp-content/uploads/2014/03/shutterstock_1145246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141" y="3091606"/>
            <a:ext cx="4762500" cy="2724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6512" y="1527788"/>
            <a:ext cx="9144000" cy="42054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F520B"/>
              </a:buClr>
              <a:buFont typeface="Wingdings" panose="05000000000000000000" pitchFamily="2" charset="2"/>
              <a:buChar char="§"/>
            </a:pPr>
            <a:r>
              <a:rPr lang="es-CR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Recolectar, analizar e interpretar datos de distintas fuentes</a:t>
            </a:r>
          </a:p>
          <a:p>
            <a:pPr>
              <a:buClr>
                <a:srgbClr val="1F520B"/>
              </a:buClr>
              <a:buFont typeface="Wingdings" panose="05000000000000000000" pitchFamily="2" charset="2"/>
              <a:buChar char="§"/>
            </a:pPr>
            <a:r>
              <a:rPr lang="es-CR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Objetivo: Convertir los datos en valor</a:t>
            </a:r>
          </a:p>
        </p:txBody>
      </p:sp>
    </p:spTree>
    <p:extLst>
      <p:ext uri="{BB962C8B-B14F-4D97-AF65-F5344CB8AC3E}">
        <p14:creationId xmlns:p14="http://schemas.microsoft.com/office/powerpoint/2010/main" xmlns="" val="405456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3 Rectángulo"/>
          <p:cNvSpPr/>
          <p:nvPr/>
        </p:nvSpPr>
        <p:spPr>
          <a:xfrm>
            <a:off x="107504" y="980728"/>
            <a:ext cx="49650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latin typeface="Trebuchet MS" pitchFamily="34" charset="0"/>
              </a:rPr>
              <a:t>DATA SCIENCE GENERIC QUESTIONS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36512" y="1772816"/>
            <a:ext cx="9289032" cy="25202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rgbClr val="1F520B"/>
              </a:buClr>
              <a:buFont typeface="+mj-lt"/>
              <a:buAutoNum type="arabicPeriod"/>
            </a:pP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¿Qué sucedió? (</a:t>
            </a:r>
            <a:r>
              <a:rPr lang="es-CR" sz="2800" dirty="0"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Reporte</a:t>
            </a: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)</a:t>
            </a:r>
          </a:p>
          <a:p>
            <a:pPr marL="514350" indent="-514350">
              <a:buClr>
                <a:srgbClr val="1F520B"/>
              </a:buClr>
              <a:buFont typeface="+mj-lt"/>
              <a:buAutoNum type="arabicPeriod"/>
            </a:pP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¿Por qué sucedió? (</a:t>
            </a:r>
            <a:r>
              <a:rPr lang="es-CR" sz="2800" dirty="0"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Diagnóstico</a:t>
            </a: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)</a:t>
            </a:r>
          </a:p>
          <a:p>
            <a:pPr marL="514350" indent="-514350">
              <a:buClr>
                <a:srgbClr val="1F520B"/>
              </a:buClr>
              <a:buFont typeface="+mj-lt"/>
              <a:buAutoNum type="arabicPeriod"/>
            </a:pP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¿Qué sucederá? (</a:t>
            </a:r>
            <a:r>
              <a:rPr lang="es-CR" sz="2800" dirty="0"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Predicción</a:t>
            </a: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)</a:t>
            </a:r>
          </a:p>
          <a:p>
            <a:pPr marL="514350" indent="-514350">
              <a:buClr>
                <a:srgbClr val="1F520B"/>
              </a:buClr>
              <a:buFont typeface="+mj-lt"/>
              <a:buAutoNum type="arabicPeriod"/>
            </a:pP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¿Qué es lo mejor que puede suceder? (</a:t>
            </a:r>
            <a:r>
              <a:rPr lang="es-CR" sz="2800" dirty="0">
                <a:solidFill>
                  <a:srgbClr val="4F81BD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Recomendación</a:t>
            </a:r>
            <a:r>
              <a:rPr lang="es-CR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734063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885</Words>
  <Application>Microsoft Office PowerPoint</Application>
  <PresentationFormat>Presentación en pantalla (4:3)</PresentationFormat>
  <Paragraphs>190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de Office</vt:lpstr>
      <vt:lpstr>PMining4PManagement:  Un nuevo enfoque para analizar y mejorar los procesos de dirección de proyectos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Kari</cp:lastModifiedBy>
  <cp:revision>57</cp:revision>
  <dcterms:created xsi:type="dcterms:W3CDTF">2014-08-18T00:32:41Z</dcterms:created>
  <dcterms:modified xsi:type="dcterms:W3CDTF">2016-10-16T15:15:55Z</dcterms:modified>
</cp:coreProperties>
</file>