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5"/>
  </p:notesMasterIdLst>
  <p:sldIdLst>
    <p:sldId id="256" r:id="rId2"/>
    <p:sldId id="261" r:id="rId3"/>
    <p:sldId id="260" r:id="rId4"/>
    <p:sldId id="265" r:id="rId5"/>
    <p:sldId id="262" r:id="rId6"/>
    <p:sldId id="258" r:id="rId7"/>
    <p:sldId id="302" r:id="rId8"/>
    <p:sldId id="297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9" r:id="rId20"/>
    <p:sldId id="277" r:id="rId21"/>
    <p:sldId id="278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1" r:id="rId33"/>
    <p:sldId id="292" r:id="rId34"/>
    <p:sldId id="293" r:id="rId35"/>
    <p:sldId id="294" r:id="rId36"/>
    <p:sldId id="290" r:id="rId37"/>
    <p:sldId id="295" r:id="rId38"/>
    <p:sldId id="296" r:id="rId39"/>
    <p:sldId id="298" r:id="rId40"/>
    <p:sldId id="299" r:id="rId41"/>
    <p:sldId id="300" r:id="rId42"/>
    <p:sldId id="301" r:id="rId43"/>
    <p:sldId id="257" r:id="rId44"/>
  </p:sldIdLst>
  <p:sldSz cx="9144000" cy="6858000" type="screen4x3"/>
  <p:notesSz cx="6858000" cy="9144000"/>
  <p:embeddedFontLst>
    <p:embeddedFont>
      <p:font typeface="Roboto Lt" pitchFamily="2" charset="0"/>
      <p:regular r:id="rId46"/>
      <p:italic r:id="rId47"/>
    </p:embeddedFont>
    <p:embeddedFont>
      <p:font typeface="Roboto Th" pitchFamily="2" charset="0"/>
      <p:regular r:id="rId48"/>
      <p:italic r:id="rId49"/>
    </p:embeddedFont>
    <p:embeddedFont>
      <p:font typeface="Roboto Bk" pitchFamily="2" charset="0"/>
      <p:regular r:id="rId50"/>
      <p:italic r:id="rId51"/>
    </p:embeddedFont>
    <p:embeddedFont>
      <p:font typeface="Roboto" pitchFamily="2" charset="0"/>
      <p:regular r:id="rId52"/>
      <p:bold r:id="rId53"/>
      <p:italic r:id="rId54"/>
      <p:boldItalic r:id="rId55"/>
    </p:embeddedFont>
    <p:embeddedFont>
      <p:font typeface="Calibri" pitchFamily="34" charset="0"/>
      <p:regular r:id="rId56"/>
      <p:bold r:id="rId57"/>
      <p:italic r:id="rId58"/>
      <p:boldItalic r:id="rId59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557E"/>
    <a:srgbClr val="FFD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5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font" Target="fonts/font10.fntdata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9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8.fntdata"/><Relationship Id="rId58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57" Type="http://schemas.openxmlformats.org/officeDocument/2006/relationships/font" Target="fonts/font12.fntdata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7.fntdata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56" Type="http://schemas.openxmlformats.org/officeDocument/2006/relationships/font" Target="fonts/font11.fntdata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59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F7E3-6089-4184-B1C8-54440980C98C}" type="datetimeFigureOut">
              <a:rPr lang="es-ES" smtClean="0"/>
              <a:t>16/10/2016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8C4AF-7B41-4D9C-899A-4D3A0EEA78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1853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8C4AF-7B41-4D9C-899A-4D3A0EEA78E4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2676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8C4AF-7B41-4D9C-899A-4D3A0EEA78E4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103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1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12.png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png"/><Relationship Id="rId7" Type="http://schemas.openxmlformats.org/officeDocument/2006/relationships/image" Target="../media/image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1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7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2.png"/><Relationship Id="rId7" Type="http://schemas.openxmlformats.org/officeDocument/2006/relationships/image" Target="../media/image4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685800" y="2823073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Incepción ágil </a:t>
            </a:r>
            <a:r>
              <a:rPr lang="es-ES" b="1" dirty="0" smtClean="0">
                <a:solidFill>
                  <a:schemeClr val="bg1"/>
                </a:solidFill>
              </a:rPr>
              <a:t/>
            </a:r>
            <a:br>
              <a:rPr lang="es-ES" b="1" dirty="0" smtClean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para proyectos de Innovación</a:t>
            </a:r>
            <a:endParaRPr lang="es-ES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043608" y="4176663"/>
            <a:ext cx="7488832" cy="17526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PE" sz="1800" dirty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Cristhian Arias Venturo, CAPM</a:t>
            </a:r>
            <a:r>
              <a:rPr lang="es-ES" sz="1800" dirty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®</a:t>
            </a:r>
            <a:r>
              <a:rPr lang="es-PE" sz="1800" dirty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, SFC</a:t>
            </a:r>
            <a:r>
              <a:rPr lang="es-ES" sz="1800" dirty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®,  </a:t>
            </a:r>
            <a:r>
              <a:rPr lang="es-PE" sz="1800" dirty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CSM</a:t>
            </a:r>
            <a:r>
              <a:rPr lang="es-ES" sz="1800" dirty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® </a:t>
            </a:r>
            <a:r>
              <a:rPr lang="es-PE" sz="1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|  @CristhianAriasV</a:t>
            </a:r>
          </a:p>
          <a:p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28" y="2496775"/>
            <a:ext cx="2374126" cy="2374127"/>
          </a:xfrm>
          <a:prstGeom prst="rect">
            <a:avLst/>
          </a:prstGeom>
        </p:spPr>
      </p:pic>
      <p:sp>
        <p:nvSpPr>
          <p:cNvPr id="5" name="CuadroTexto 17"/>
          <p:cNvSpPr txBox="1"/>
          <p:nvPr/>
        </p:nvSpPr>
        <p:spPr>
          <a:xfrm>
            <a:off x="-1291208" y="4870902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>
                <a:latin typeface="Roboto Th" pitchFamily="2" charset="0"/>
                <a:ea typeface="Roboto Th" pitchFamily="2" charset="0"/>
              </a:rPr>
              <a:t>El</a:t>
            </a:r>
            <a:r>
              <a:rPr lang="es-PE" sz="3600" dirty="0">
                <a:latin typeface="Roboto Th" pitchFamily="2" charset="0"/>
                <a:ea typeface="Roboto Th" pitchFamily="2" charset="0"/>
              </a:rPr>
              <a:t> </a:t>
            </a:r>
            <a:r>
              <a:rPr lang="es-PE" sz="3200" b="1" dirty="0">
                <a:latin typeface="Roboto Bk" pitchFamily="2" charset="0"/>
                <a:ea typeface="Roboto Bk" pitchFamily="2" charset="0"/>
              </a:rPr>
              <a:t>f</a:t>
            </a:r>
            <a:r>
              <a:rPr lang="es-PE" sz="3200" b="1" dirty="0" smtClean="0">
                <a:latin typeface="Roboto Bk" pitchFamily="2" charset="0"/>
                <a:ea typeface="Roboto Bk" pitchFamily="2" charset="0"/>
              </a:rPr>
              <a:t>oco</a:t>
            </a:r>
            <a:endParaRPr lang="es-PE" sz="3200" b="1" dirty="0">
              <a:latin typeface="Roboto Bk" pitchFamily="2" charset="0"/>
              <a:ea typeface="Roboto Bk" pitchFamily="2" charset="0"/>
            </a:endParaRPr>
          </a:p>
        </p:txBody>
      </p:sp>
      <p:sp>
        <p:nvSpPr>
          <p:cNvPr id="6" name="10 Elipse"/>
          <p:cNvSpPr/>
          <p:nvPr/>
        </p:nvSpPr>
        <p:spPr>
          <a:xfrm>
            <a:off x="3216077" y="2411573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2 Elipse"/>
          <p:cNvSpPr/>
          <p:nvPr/>
        </p:nvSpPr>
        <p:spPr>
          <a:xfrm>
            <a:off x="3203848" y="3381685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10 Elipse"/>
          <p:cNvSpPr/>
          <p:nvPr/>
        </p:nvSpPr>
        <p:spPr>
          <a:xfrm>
            <a:off x="3228306" y="4300755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15"/>
          <p:cNvSpPr txBox="1"/>
          <p:nvPr/>
        </p:nvSpPr>
        <p:spPr>
          <a:xfrm>
            <a:off x="3589325" y="1843774"/>
            <a:ext cx="519461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Th" pitchFamily="2" charset="0"/>
                <a:ea typeface="Roboto Th" pitchFamily="2" charset="0"/>
              </a:rPr>
              <a:t> </a:t>
            </a:r>
          </a:p>
          <a:p>
            <a:pPr algn="just"/>
            <a:r>
              <a:rPr lang="es-PE" dirty="0">
                <a:latin typeface="Roboto Lt" pitchFamily="2" charset="0"/>
                <a:ea typeface="Roboto Lt" pitchFamily="2" charset="0"/>
              </a:rPr>
              <a:t>Todos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los miembros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del equipo deben entender la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principal razón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del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proyecto.</a:t>
            </a:r>
            <a:endParaRPr lang="es-PE" dirty="0"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16"/>
          <p:cNvSpPr txBox="1"/>
          <p:nvPr/>
        </p:nvSpPr>
        <p:spPr>
          <a:xfrm>
            <a:off x="3589325" y="2868910"/>
            <a:ext cx="51946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Th" pitchFamily="2" charset="0"/>
                <a:ea typeface="Roboto Th" pitchFamily="2" charset="0"/>
              </a:rPr>
              <a:t> </a:t>
            </a:r>
          </a:p>
          <a:p>
            <a:pPr algn="just"/>
            <a:r>
              <a:rPr lang="es-PE" dirty="0" smtClean="0">
                <a:latin typeface="Roboto Lt" pitchFamily="2" charset="0"/>
                <a:ea typeface="Roboto Lt" pitchFamily="2" charset="0"/>
              </a:rPr>
              <a:t>Para ello,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antes de iniciar el proyecto,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se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convoca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a todo el equipo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y se explica la razón principal del proyecto</a:t>
            </a:r>
          </a:p>
        </p:txBody>
      </p:sp>
      <p:sp>
        <p:nvSpPr>
          <p:cNvPr id="11" name="Rectángulo 1"/>
          <p:cNvSpPr/>
          <p:nvPr/>
        </p:nvSpPr>
        <p:spPr>
          <a:xfrm>
            <a:off x="3589325" y="4197167"/>
            <a:ext cx="5194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Es necesario que no solo se entienda la razón sino que también se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entienda el trasfondo.</a:t>
            </a:r>
          </a:p>
        </p:txBody>
      </p:sp>
      <p:sp>
        <p:nvSpPr>
          <p:cNvPr id="12" name="10 Elipse"/>
          <p:cNvSpPr/>
          <p:nvPr/>
        </p:nvSpPr>
        <p:spPr>
          <a:xfrm>
            <a:off x="3242820" y="5178899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26"/>
          <p:cNvSpPr/>
          <p:nvPr/>
        </p:nvSpPr>
        <p:spPr>
          <a:xfrm>
            <a:off x="3589325" y="5106329"/>
            <a:ext cx="5194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Se debe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compartir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la visión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de forma visible.</a:t>
            </a:r>
            <a:endParaRPr lang="es-PE" b="1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33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ángulo 19"/>
          <p:cNvSpPr/>
          <p:nvPr/>
        </p:nvSpPr>
        <p:spPr>
          <a:xfrm>
            <a:off x="6876258" y="3461233"/>
            <a:ext cx="2066669" cy="23440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9" name="Rectángulo 19"/>
          <p:cNvSpPr/>
          <p:nvPr/>
        </p:nvSpPr>
        <p:spPr>
          <a:xfrm>
            <a:off x="4665573" y="3461232"/>
            <a:ext cx="2066669" cy="1102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8" name="Rectángulo 1"/>
          <p:cNvSpPr/>
          <p:nvPr/>
        </p:nvSpPr>
        <p:spPr>
          <a:xfrm>
            <a:off x="4665574" y="2489466"/>
            <a:ext cx="4273889" cy="833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Rectángulo 32"/>
          <p:cNvSpPr/>
          <p:nvPr/>
        </p:nvSpPr>
        <p:spPr>
          <a:xfrm>
            <a:off x="251522" y="4682516"/>
            <a:ext cx="2132275" cy="1102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4 CuadroTexto"/>
          <p:cNvSpPr txBox="1"/>
          <p:nvPr/>
        </p:nvSpPr>
        <p:spPr>
          <a:xfrm>
            <a:off x="2987824" y="1045133"/>
            <a:ext cx="58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err="1" smtClean="0">
                <a:latin typeface="Roboto Th" pitchFamily="2" charset="0"/>
                <a:ea typeface="Roboto Th" pitchFamily="2" charset="0"/>
              </a:rPr>
              <a:t>Product</a:t>
            </a:r>
            <a:r>
              <a:rPr lang="es-ES" sz="40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ES" sz="4000" b="1" dirty="0">
                <a:latin typeface="Roboto" pitchFamily="2" charset="0"/>
                <a:ea typeface="Roboto" pitchFamily="2" charset="0"/>
              </a:rPr>
              <a:t>Visión</a:t>
            </a:r>
            <a:r>
              <a:rPr lang="es-ES" sz="40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ES" sz="4000" b="1" dirty="0" err="1" smtClean="0">
                <a:latin typeface="Roboto" pitchFamily="2" charset="0"/>
                <a:ea typeface="Roboto" pitchFamily="2" charset="0"/>
              </a:rPr>
              <a:t>Board</a:t>
            </a:r>
            <a:endParaRPr lang="es-ES" sz="40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33199" y="1547500"/>
            <a:ext cx="2851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>
                <a:latin typeface="Roboto Lt" pitchFamily="2" charset="0"/>
                <a:ea typeface="Roboto Lt" pitchFamily="2" charset="0"/>
              </a:rPr>
              <a:t>Herramienta visual</a:t>
            </a:r>
            <a:endParaRPr lang="es-ES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7" name="Rectángulo 1"/>
          <p:cNvSpPr/>
          <p:nvPr/>
        </p:nvSpPr>
        <p:spPr>
          <a:xfrm>
            <a:off x="251522" y="2489466"/>
            <a:ext cx="4273889" cy="833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9" name="Rectángulo 13"/>
          <p:cNvSpPr/>
          <p:nvPr/>
        </p:nvSpPr>
        <p:spPr>
          <a:xfrm>
            <a:off x="251522" y="3461231"/>
            <a:ext cx="2132275" cy="1102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Rectángulo 19"/>
          <p:cNvSpPr/>
          <p:nvPr/>
        </p:nvSpPr>
        <p:spPr>
          <a:xfrm>
            <a:off x="2511734" y="3458381"/>
            <a:ext cx="2013676" cy="23440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13" name="Imagen 3"/>
          <p:cNvPicPr>
            <a:picLocks noChangeAspect="1"/>
          </p:cNvPicPr>
          <p:nvPr/>
        </p:nvPicPr>
        <p:blipFill rotWithShape="1">
          <a:blip r:embed="rId3"/>
          <a:srcRect l="-2032" t="11227" r="2032" b="12868"/>
          <a:stretch/>
        </p:blipFill>
        <p:spPr>
          <a:xfrm>
            <a:off x="421213" y="2791411"/>
            <a:ext cx="302698" cy="229763"/>
          </a:xfrm>
          <a:prstGeom prst="rect">
            <a:avLst/>
          </a:prstGeom>
        </p:spPr>
      </p:pic>
      <p:pic>
        <p:nvPicPr>
          <p:cNvPr id="14" name="Picture 4" descr="http://itsprintingtime.com/wp-content/uploads/2014/07/business-card-5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36225"/>
            <a:ext cx="362116" cy="36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s://image.freepik.com/iconos-gratis/anotar-en-un-bloc-de-notas_318-610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238" y="3572691"/>
            <a:ext cx="271202" cy="27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s://image.freepik.com/iconos-gratis/gran-caja-de-regalo_318-4017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935" y="3521349"/>
            <a:ext cx="291339" cy="29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image.freepik.com/iconos-gratis/multiples-usuarios-silueta_318-4954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13" y="4764502"/>
            <a:ext cx="299990" cy="29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uadroTexto 25"/>
          <p:cNvSpPr txBox="1"/>
          <p:nvPr/>
        </p:nvSpPr>
        <p:spPr>
          <a:xfrm>
            <a:off x="683568" y="2738300"/>
            <a:ext cx="2572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Th" pitchFamily="2" charset="0"/>
                <a:ea typeface="Roboto Th" pitchFamily="2" charset="0"/>
              </a:rPr>
              <a:t>Nombre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proyecto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9" name="CuadroTexto 26"/>
          <p:cNvSpPr txBox="1"/>
          <p:nvPr/>
        </p:nvSpPr>
        <p:spPr>
          <a:xfrm>
            <a:off x="4716016" y="2759786"/>
            <a:ext cx="2861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Th" pitchFamily="2" charset="0"/>
                <a:ea typeface="Roboto Th" pitchFamily="2" charset="0"/>
              </a:rPr>
              <a:t>Visión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Producto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20" name="CuadroTexto 27"/>
          <p:cNvSpPr txBox="1"/>
          <p:nvPr/>
        </p:nvSpPr>
        <p:spPr>
          <a:xfrm>
            <a:off x="294651" y="3508147"/>
            <a:ext cx="1829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b="1" dirty="0" smtClean="0">
                <a:latin typeface="Roboto" pitchFamily="2" charset="0"/>
                <a:ea typeface="Roboto" pitchFamily="2" charset="0"/>
              </a:rPr>
              <a:t>Usuarios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21" name="CuadroTexto 28"/>
          <p:cNvSpPr txBox="1"/>
          <p:nvPr/>
        </p:nvSpPr>
        <p:spPr>
          <a:xfrm>
            <a:off x="2958945" y="3530388"/>
            <a:ext cx="1829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>
                <a:latin typeface="Roboto" pitchFamily="2" charset="0"/>
                <a:ea typeface="Roboto" pitchFamily="2" charset="0"/>
              </a:rPr>
              <a:t>Necesidades</a:t>
            </a:r>
          </a:p>
        </p:txBody>
      </p:sp>
      <p:sp>
        <p:nvSpPr>
          <p:cNvPr id="22" name="CuadroTexto 29"/>
          <p:cNvSpPr txBox="1"/>
          <p:nvPr/>
        </p:nvSpPr>
        <p:spPr>
          <a:xfrm>
            <a:off x="7279425" y="3530388"/>
            <a:ext cx="1829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Producto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23" name="CuadroTexto 30"/>
          <p:cNvSpPr txBox="1"/>
          <p:nvPr/>
        </p:nvSpPr>
        <p:spPr>
          <a:xfrm>
            <a:off x="4759147" y="3530388"/>
            <a:ext cx="1829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b="1" dirty="0" smtClean="0">
                <a:latin typeface="Roboto" pitchFamily="2" charset="0"/>
                <a:ea typeface="Roboto" pitchFamily="2" charset="0"/>
              </a:rPr>
              <a:t>Objetivos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24" name="CuadroTexto 33"/>
          <p:cNvSpPr txBox="1"/>
          <p:nvPr/>
        </p:nvSpPr>
        <p:spPr>
          <a:xfrm>
            <a:off x="726697" y="4704002"/>
            <a:ext cx="1829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 smtClean="0">
                <a:latin typeface="Roboto" pitchFamily="2" charset="0"/>
                <a:ea typeface="Roboto" pitchFamily="2" charset="0"/>
              </a:rPr>
              <a:t>Clientes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25" name="Picture 2" descr="Resultado de imagen para costumer ic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02" y="3530389"/>
            <a:ext cx="282300" cy="28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n 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28384" y="5911429"/>
            <a:ext cx="931428" cy="325884"/>
          </a:xfrm>
          <a:prstGeom prst="rect">
            <a:avLst/>
          </a:prstGeom>
        </p:spPr>
      </p:pic>
      <p:sp>
        <p:nvSpPr>
          <p:cNvPr id="30" name="Rectángulo 19"/>
          <p:cNvSpPr/>
          <p:nvPr/>
        </p:nvSpPr>
        <p:spPr>
          <a:xfrm>
            <a:off x="4665574" y="4682699"/>
            <a:ext cx="2066669" cy="1102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2" name="CuadroTexto 30"/>
          <p:cNvSpPr txBox="1"/>
          <p:nvPr/>
        </p:nvSpPr>
        <p:spPr>
          <a:xfrm>
            <a:off x="4903163" y="4704003"/>
            <a:ext cx="1829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400" dirty="0">
                <a:latin typeface="Roboto Th" pitchFamily="2" charset="0"/>
                <a:ea typeface="Roboto Th" pitchFamily="2" charset="0"/>
              </a:rPr>
              <a:t>Propuesta de </a:t>
            </a:r>
            <a:endParaRPr lang="es-PE" sz="1400" dirty="0" smtClean="0">
              <a:latin typeface="Roboto Th" pitchFamily="2" charset="0"/>
              <a:ea typeface="Roboto Th" pitchFamily="2" charset="0"/>
            </a:endParaRPr>
          </a:p>
          <a:p>
            <a:pPr algn="ctr"/>
            <a:r>
              <a:rPr lang="es-PE" sz="1400" b="1" dirty="0" smtClean="0">
                <a:latin typeface="Roboto" pitchFamily="2" charset="0"/>
                <a:ea typeface="Roboto" pitchFamily="2" charset="0"/>
              </a:rPr>
              <a:t>Valor</a:t>
            </a:r>
            <a:endParaRPr lang="es-PE" sz="14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3074" name="Picture 2" descr="Resultado de imagen para estrategia icon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884" y="3537664"/>
            <a:ext cx="341256" cy="34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Resultado de imagen para corazon icono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8" descr="Resultado de imagen para corazon icono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776" y="4774759"/>
            <a:ext cx="279475" cy="27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029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9" grpId="0" animBg="1"/>
      <p:bldP spid="28" grpId="0" animBg="1"/>
      <p:bldP spid="3" grpId="0" animBg="1"/>
      <p:bldP spid="5" grpId="0"/>
      <p:bldP spid="6" grpId="0"/>
      <p:bldP spid="7" grpId="0" animBg="1"/>
      <p:bldP spid="9" grpId="0" animBg="1"/>
      <p:bldP spid="10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30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88586" y="3030053"/>
            <a:ext cx="9577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latin typeface="Roboto" pitchFamily="2" charset="0"/>
                <a:ea typeface="Roboto" pitchFamily="2" charset="0"/>
              </a:rPr>
              <a:t>2</a:t>
            </a:r>
            <a:r>
              <a:rPr lang="es-ES" sz="4800" b="1" dirty="0" smtClean="0">
                <a:latin typeface="Roboto" pitchFamily="2" charset="0"/>
                <a:ea typeface="Roboto" pitchFamily="2" charset="0"/>
              </a:rPr>
              <a:t>.- </a:t>
            </a:r>
            <a:r>
              <a:rPr lang="es-ES" sz="4800" b="1" dirty="0">
                <a:latin typeface="Roboto" pitchFamily="2" charset="0"/>
                <a:ea typeface="Roboto" pitchFamily="2" charset="0"/>
              </a:rPr>
              <a:t>El </a:t>
            </a:r>
            <a:r>
              <a:rPr lang="es-ES" sz="4800" b="1" dirty="0" err="1">
                <a:latin typeface="Roboto" pitchFamily="2" charset="0"/>
                <a:ea typeface="Roboto" pitchFamily="2" charset="0"/>
              </a:rPr>
              <a:t>elevator</a:t>
            </a:r>
            <a:r>
              <a:rPr lang="es-ES" sz="4800" b="1" dirty="0">
                <a:latin typeface="Roboto" pitchFamily="2" charset="0"/>
                <a:ea typeface="Roboto" pitchFamily="2" charset="0"/>
              </a:rPr>
              <a:t> </a:t>
            </a:r>
            <a:r>
              <a:rPr lang="es-ES" sz="4800" dirty="0">
                <a:latin typeface="Roboto Th" pitchFamily="2" charset="0"/>
                <a:ea typeface="Roboto Th" pitchFamily="2" charset="0"/>
              </a:rPr>
              <a:t>pitch</a:t>
            </a:r>
          </a:p>
        </p:txBody>
      </p:sp>
    </p:spTree>
    <p:extLst>
      <p:ext uri="{BB962C8B-B14F-4D97-AF65-F5344CB8AC3E}">
        <p14:creationId xmlns:p14="http://schemas.microsoft.com/office/powerpoint/2010/main" val="393533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7"/>
          <p:cNvSpPr txBox="1"/>
          <p:nvPr/>
        </p:nvSpPr>
        <p:spPr>
          <a:xfrm>
            <a:off x="-1219200" y="494291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err="1" smtClean="0">
                <a:latin typeface="Roboto Th" pitchFamily="2" charset="0"/>
                <a:ea typeface="Roboto Th" pitchFamily="2" charset="0"/>
              </a:rPr>
              <a:t>Elevator</a:t>
            </a:r>
            <a:r>
              <a:rPr lang="es-PE" sz="36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PE" sz="3200" b="1" dirty="0">
                <a:latin typeface="Roboto Bk" pitchFamily="2" charset="0"/>
                <a:ea typeface="Roboto Bk" pitchFamily="2" charset="0"/>
              </a:rPr>
              <a:t>p</a:t>
            </a:r>
            <a:r>
              <a:rPr lang="es-PE" sz="3200" b="1" dirty="0" smtClean="0">
                <a:latin typeface="Roboto Bk" pitchFamily="2" charset="0"/>
                <a:ea typeface="Roboto Bk" pitchFamily="2" charset="0"/>
              </a:rPr>
              <a:t>itch</a:t>
            </a:r>
            <a:endParaRPr lang="es-PE" sz="3200" b="1" dirty="0">
              <a:latin typeface="Roboto Bk" pitchFamily="2" charset="0"/>
              <a:ea typeface="Roboto Bk" pitchFamily="2" charset="0"/>
            </a:endParaRPr>
          </a:p>
        </p:txBody>
      </p:sp>
      <p:sp>
        <p:nvSpPr>
          <p:cNvPr id="5" name="10 Elipse"/>
          <p:cNvSpPr/>
          <p:nvPr/>
        </p:nvSpPr>
        <p:spPr>
          <a:xfrm>
            <a:off x="3668644" y="2411573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C557E"/>
              </a:solidFill>
            </a:endParaRPr>
          </a:p>
        </p:txBody>
      </p:sp>
      <p:sp>
        <p:nvSpPr>
          <p:cNvPr id="6" name="12 Elipse"/>
          <p:cNvSpPr/>
          <p:nvPr/>
        </p:nvSpPr>
        <p:spPr>
          <a:xfrm>
            <a:off x="3656415" y="3356992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C557E"/>
              </a:solidFill>
            </a:endParaRPr>
          </a:p>
        </p:txBody>
      </p:sp>
      <p:sp>
        <p:nvSpPr>
          <p:cNvPr id="7" name="10 Elipse"/>
          <p:cNvSpPr/>
          <p:nvPr/>
        </p:nvSpPr>
        <p:spPr>
          <a:xfrm>
            <a:off x="3680873" y="4221088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C557E"/>
              </a:solidFill>
            </a:endParaRPr>
          </a:p>
        </p:txBody>
      </p:sp>
      <p:sp>
        <p:nvSpPr>
          <p:cNvPr id="8" name="CuadroTexto 15"/>
          <p:cNvSpPr txBox="1"/>
          <p:nvPr/>
        </p:nvSpPr>
        <p:spPr>
          <a:xfrm>
            <a:off x="4037146" y="2806738"/>
            <a:ext cx="485058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Th" pitchFamily="2" charset="0"/>
                <a:ea typeface="Roboto Th" pitchFamily="2" charset="0"/>
              </a:rPr>
              <a:t> </a:t>
            </a:r>
          </a:p>
          <a:p>
            <a:pPr algn="just"/>
            <a:r>
              <a:rPr lang="es-PE" dirty="0" smtClean="0">
                <a:latin typeface="Roboto Lt" pitchFamily="2" charset="0"/>
                <a:ea typeface="Roboto Lt" pitchFamily="2" charset="0"/>
              </a:rPr>
              <a:t>Se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condensa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la visión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de cómo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resolver el problema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generado.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9" name="CuadroTexto 16"/>
          <p:cNvSpPr txBox="1"/>
          <p:nvPr/>
        </p:nvSpPr>
        <p:spPr>
          <a:xfrm>
            <a:off x="4041892" y="3839090"/>
            <a:ext cx="4850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La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idea es tener un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argumento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bien preparado y condensado, que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puede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usarse para "vender" una idea</a:t>
            </a:r>
          </a:p>
        </p:txBody>
      </p:sp>
      <p:sp>
        <p:nvSpPr>
          <p:cNvPr id="10" name="Rectángulo 1"/>
          <p:cNvSpPr/>
          <p:nvPr/>
        </p:nvSpPr>
        <p:spPr>
          <a:xfrm>
            <a:off x="4057906" y="4952951"/>
            <a:ext cx="48505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Se sugiere utilizar estructuras que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destaquen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elementos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que nos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resulten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útiles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discutir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.</a:t>
            </a:r>
          </a:p>
        </p:txBody>
      </p:sp>
      <p:sp>
        <p:nvSpPr>
          <p:cNvPr id="11" name="10 Elipse"/>
          <p:cNvSpPr/>
          <p:nvPr/>
        </p:nvSpPr>
        <p:spPr>
          <a:xfrm>
            <a:off x="3695387" y="5178899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C557E"/>
              </a:solidFill>
            </a:endParaRPr>
          </a:p>
        </p:txBody>
      </p:sp>
      <p:pic>
        <p:nvPicPr>
          <p:cNvPr id="12" name="Picture 2" descr="https://image.freepik.com/iconos-gratis/botones-de-los-ascensores_318-423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43" y="2285807"/>
            <a:ext cx="2620583" cy="262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3"/>
          <p:cNvSpPr/>
          <p:nvPr/>
        </p:nvSpPr>
        <p:spPr>
          <a:xfrm>
            <a:off x="4057906" y="2160407"/>
            <a:ext cx="4712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>
                <a:latin typeface="Roboto Lt" pitchFamily="2" charset="0"/>
                <a:ea typeface="Roboto Lt" pitchFamily="2" charset="0"/>
              </a:rPr>
              <a:t>El "Elevator Pitch" es un término que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viene del mundo del marketing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de los años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60’s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7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16"/>
          <p:cNvSpPr/>
          <p:nvPr/>
        </p:nvSpPr>
        <p:spPr>
          <a:xfrm>
            <a:off x="681972" y="3010308"/>
            <a:ext cx="8066492" cy="25069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" name="Picture 4" descr="http://www.cancilleria.gov.co/sites/default/files/newsroom/news/images/audio_icon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40968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1"/>
          <p:cNvSpPr/>
          <p:nvPr/>
        </p:nvSpPr>
        <p:spPr>
          <a:xfrm>
            <a:off x="925206" y="3578240"/>
            <a:ext cx="76072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dirty="0">
                <a:latin typeface="Roboto Lt" pitchFamily="2" charset="0"/>
                <a:ea typeface="Roboto Lt" pitchFamily="2" charset="0"/>
              </a:rPr>
              <a:t>Para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[ cliente | público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]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que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tiene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[ necesidad | oportunidad ]</a:t>
            </a:r>
            <a:r>
              <a:rPr lang="es-PE" dirty="0">
                <a:latin typeface="Roboto Lt" pitchFamily="2" charset="0"/>
                <a:ea typeface="Roboto Lt" pitchFamily="2" charset="0"/>
              </a:rPr>
              <a:t/>
            </a:r>
            <a:br>
              <a:rPr lang="es-PE" dirty="0">
                <a:latin typeface="Roboto Lt" pitchFamily="2" charset="0"/>
                <a:ea typeface="Roboto Lt" pitchFamily="2" charset="0"/>
              </a:rPr>
            </a:br>
            <a:r>
              <a:rPr lang="es-PE" b="1" dirty="0">
                <a:latin typeface="Roboto" pitchFamily="2" charset="0"/>
                <a:ea typeface="Roboto" pitchFamily="2" charset="0"/>
              </a:rPr>
              <a:t>[ nombre producto ] 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es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un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[ tipo de producto ]</a:t>
            </a:r>
            <a:r>
              <a:rPr lang="es-PE" dirty="0">
                <a:latin typeface="Roboto Lt" pitchFamily="2" charset="0"/>
                <a:ea typeface="Roboto Lt" pitchFamily="2" charset="0"/>
              </a:rPr>
              <a:t/>
            </a:r>
            <a:br>
              <a:rPr lang="es-PE" dirty="0">
                <a:latin typeface="Roboto Lt" pitchFamily="2" charset="0"/>
                <a:ea typeface="Roboto Lt" pitchFamily="2" charset="0"/>
              </a:rPr>
            </a:br>
            <a:r>
              <a:rPr lang="es-PE" dirty="0">
                <a:latin typeface="Roboto Lt" pitchFamily="2" charset="0"/>
                <a:ea typeface="Roboto Lt" pitchFamily="2" charset="0"/>
              </a:rPr>
              <a:t>que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[ beneficio | razón de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compra ]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 </a:t>
            </a:r>
            <a:br>
              <a:rPr lang="es-PE" dirty="0">
                <a:latin typeface="Roboto Lt" pitchFamily="2" charset="0"/>
                <a:ea typeface="Roboto Lt" pitchFamily="2" charset="0"/>
              </a:rPr>
            </a:br>
            <a:r>
              <a:rPr lang="es-PE" dirty="0">
                <a:latin typeface="Roboto Lt" pitchFamily="2" charset="0"/>
                <a:ea typeface="Roboto Lt" pitchFamily="2" charset="0"/>
              </a:rPr>
              <a:t>A diferencia de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[ principal competidor | alternativa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]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nuestro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producto </a:t>
            </a:r>
          </a:p>
          <a:p>
            <a:pPr algn="ctr"/>
            <a:r>
              <a:rPr lang="es-PE" b="1" dirty="0" smtClean="0">
                <a:latin typeface="Roboto" pitchFamily="2" charset="0"/>
                <a:ea typeface="Roboto" pitchFamily="2" charset="0"/>
              </a:rPr>
              <a:t>[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diferencial competitivo ]</a:t>
            </a:r>
          </a:p>
        </p:txBody>
      </p:sp>
      <p:sp>
        <p:nvSpPr>
          <p:cNvPr id="7" name="CuadroTexto 29"/>
          <p:cNvSpPr txBox="1"/>
          <p:nvPr/>
        </p:nvSpPr>
        <p:spPr>
          <a:xfrm>
            <a:off x="1242540" y="3140968"/>
            <a:ext cx="19547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Pitch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8" name="Rectángulo 22"/>
          <p:cNvSpPr/>
          <p:nvPr/>
        </p:nvSpPr>
        <p:spPr>
          <a:xfrm>
            <a:off x="681973" y="2187555"/>
            <a:ext cx="8066493" cy="7148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9" name="Picture 4" descr="http://itsprintingtime.com/wp-content/uploads/2014/07/business-card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18" y="2348881"/>
            <a:ext cx="399222" cy="39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24"/>
          <p:cNvSpPr txBox="1"/>
          <p:nvPr/>
        </p:nvSpPr>
        <p:spPr>
          <a:xfrm>
            <a:off x="1242542" y="2353911"/>
            <a:ext cx="3576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Th" pitchFamily="2" charset="0"/>
                <a:ea typeface="Roboto Th" pitchFamily="2" charset="0"/>
              </a:rPr>
              <a:t>Nombre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proyecto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11" name="Imagen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1923" y="5661249"/>
            <a:ext cx="696576" cy="243715"/>
          </a:xfrm>
          <a:prstGeom prst="rect">
            <a:avLst/>
          </a:prstGeom>
        </p:spPr>
      </p:pic>
      <p:sp>
        <p:nvSpPr>
          <p:cNvPr id="12" name="11 CuadroTexto"/>
          <p:cNvSpPr txBox="1"/>
          <p:nvPr/>
        </p:nvSpPr>
        <p:spPr>
          <a:xfrm>
            <a:off x="2987824" y="1045133"/>
            <a:ext cx="58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err="1" smtClean="0">
                <a:latin typeface="Roboto Th" pitchFamily="2" charset="0"/>
                <a:ea typeface="Roboto Th" pitchFamily="2" charset="0"/>
              </a:rPr>
              <a:t>Elevator</a:t>
            </a:r>
            <a:r>
              <a:rPr lang="es-ES" sz="40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ES" sz="4000" b="1" dirty="0" smtClean="0">
                <a:latin typeface="Roboto" pitchFamily="2" charset="0"/>
                <a:ea typeface="Roboto" pitchFamily="2" charset="0"/>
              </a:rPr>
              <a:t>Pitch</a:t>
            </a:r>
            <a:endParaRPr lang="es-ES" sz="4000" b="1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9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/>
      <p:bldP spid="8" grpId="0" animBg="1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88586" y="3030053"/>
            <a:ext cx="9577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latin typeface="Roboto" pitchFamily="2" charset="0"/>
                <a:ea typeface="Roboto" pitchFamily="2" charset="0"/>
              </a:rPr>
              <a:t>3.- L</a:t>
            </a:r>
            <a:r>
              <a:rPr lang="es-ES" sz="4800" b="1" dirty="0" smtClean="0">
                <a:latin typeface="Roboto" pitchFamily="2" charset="0"/>
                <a:ea typeface="Roboto" pitchFamily="2" charset="0"/>
              </a:rPr>
              <a:t>a </a:t>
            </a:r>
            <a:r>
              <a:rPr lang="es-ES" sz="4800" b="1" dirty="0" err="1">
                <a:latin typeface="Roboto" pitchFamily="2" charset="0"/>
                <a:ea typeface="Roboto" pitchFamily="2" charset="0"/>
              </a:rPr>
              <a:t>vision</a:t>
            </a:r>
            <a:r>
              <a:rPr lang="es-ES" sz="4800" b="1" dirty="0">
                <a:latin typeface="Roboto" pitchFamily="2" charset="0"/>
                <a:ea typeface="Roboto" pitchFamily="2" charset="0"/>
              </a:rPr>
              <a:t> </a:t>
            </a:r>
            <a:r>
              <a:rPr lang="es-ES" sz="4800" dirty="0">
                <a:latin typeface="Roboto Th" pitchFamily="2" charset="0"/>
                <a:ea typeface="Roboto Th" pitchFamily="2" charset="0"/>
              </a:rPr>
              <a:t>box</a:t>
            </a:r>
          </a:p>
        </p:txBody>
      </p:sp>
    </p:spTree>
    <p:extLst>
      <p:ext uri="{BB962C8B-B14F-4D97-AF65-F5344CB8AC3E}">
        <p14:creationId xmlns:p14="http://schemas.microsoft.com/office/powerpoint/2010/main" val="14759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7"/>
          <p:cNvSpPr txBox="1"/>
          <p:nvPr/>
        </p:nvSpPr>
        <p:spPr>
          <a:xfrm>
            <a:off x="-972616" y="4588753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err="1" smtClean="0">
                <a:latin typeface="Roboto Th" pitchFamily="2" charset="0"/>
                <a:ea typeface="Roboto Th" pitchFamily="2" charset="0"/>
              </a:rPr>
              <a:t>Vision</a:t>
            </a:r>
            <a:r>
              <a:rPr lang="es-PE" sz="36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PE" sz="3200" b="1" dirty="0">
                <a:latin typeface="Roboto Bk" pitchFamily="2" charset="0"/>
                <a:ea typeface="Roboto Bk" pitchFamily="2" charset="0"/>
              </a:rPr>
              <a:t>b</a:t>
            </a:r>
            <a:r>
              <a:rPr lang="es-PE" sz="3200" b="1" dirty="0" smtClean="0">
                <a:latin typeface="Roboto Bk" pitchFamily="2" charset="0"/>
                <a:ea typeface="Roboto Bk" pitchFamily="2" charset="0"/>
              </a:rPr>
              <a:t>ox</a:t>
            </a:r>
            <a:endParaRPr lang="es-PE" sz="3200" b="1" dirty="0">
              <a:latin typeface="Roboto Bk" pitchFamily="2" charset="0"/>
              <a:ea typeface="Roboto Bk" pitchFamily="2" charset="0"/>
            </a:endParaRPr>
          </a:p>
        </p:txBody>
      </p:sp>
      <p:sp>
        <p:nvSpPr>
          <p:cNvPr id="5" name="10 Elipse"/>
          <p:cNvSpPr/>
          <p:nvPr/>
        </p:nvSpPr>
        <p:spPr>
          <a:xfrm>
            <a:off x="3576118" y="2204880"/>
            <a:ext cx="148901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12 Elipse"/>
          <p:cNvSpPr/>
          <p:nvPr/>
        </p:nvSpPr>
        <p:spPr>
          <a:xfrm>
            <a:off x="3563889" y="3083991"/>
            <a:ext cx="148901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0 Elipse"/>
          <p:cNvSpPr/>
          <p:nvPr/>
        </p:nvSpPr>
        <p:spPr>
          <a:xfrm>
            <a:off x="3588347" y="4077088"/>
            <a:ext cx="148901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15"/>
          <p:cNvSpPr txBox="1"/>
          <p:nvPr/>
        </p:nvSpPr>
        <p:spPr>
          <a:xfrm>
            <a:off x="3965381" y="2608456"/>
            <a:ext cx="46390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Th" pitchFamily="2" charset="0"/>
                <a:ea typeface="Roboto Th" pitchFamily="2" charset="0"/>
              </a:rPr>
              <a:t> </a:t>
            </a:r>
          </a:p>
          <a:p>
            <a:pPr algn="just"/>
            <a:r>
              <a:rPr lang="es-PE" dirty="0">
                <a:latin typeface="Roboto Lt" pitchFamily="2" charset="0"/>
                <a:ea typeface="Roboto Lt" pitchFamily="2" charset="0"/>
              </a:rPr>
              <a:t>Se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conceptualiza a un nivel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metafórico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, desatando la creatividad.</a:t>
            </a:r>
          </a:p>
        </p:txBody>
      </p:sp>
      <p:sp>
        <p:nvSpPr>
          <p:cNvPr id="9" name="CuadroTexto 16"/>
          <p:cNvSpPr txBox="1"/>
          <p:nvPr/>
        </p:nvSpPr>
        <p:spPr>
          <a:xfrm>
            <a:off x="3965381" y="4495983"/>
            <a:ext cx="46390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Th" pitchFamily="2" charset="0"/>
                <a:ea typeface="Roboto Th" pitchFamily="2" charset="0"/>
              </a:rPr>
              <a:t> </a:t>
            </a:r>
          </a:p>
          <a:p>
            <a:pPr algn="just"/>
            <a:r>
              <a:rPr lang="es-PE" dirty="0">
                <a:latin typeface="Roboto Lt" pitchFamily="2" charset="0"/>
                <a:ea typeface="Roboto Lt" pitchFamily="2" charset="0"/>
              </a:rPr>
              <a:t>El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nombre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inventado 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para la caja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suele convertirse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en el nombre de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código del proyecto.</a:t>
            </a:r>
          </a:p>
        </p:txBody>
      </p:sp>
      <p:sp>
        <p:nvSpPr>
          <p:cNvPr id="10" name="10 Elipse"/>
          <p:cNvSpPr/>
          <p:nvPr/>
        </p:nvSpPr>
        <p:spPr>
          <a:xfrm>
            <a:off x="3602861" y="5013192"/>
            <a:ext cx="148901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3"/>
          <p:cNvSpPr/>
          <p:nvPr/>
        </p:nvSpPr>
        <p:spPr>
          <a:xfrm>
            <a:off x="3965381" y="3790781"/>
            <a:ext cx="4856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>
                <a:latin typeface="Roboto Lt" pitchFamily="2" charset="0"/>
                <a:ea typeface="Roboto Lt" pitchFamily="2" charset="0"/>
              </a:rPr>
              <a:t>La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colaboración y el entorno suele 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reducir las fronteras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jerárquicas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y de especialidades.</a:t>
            </a:r>
          </a:p>
        </p:txBody>
      </p:sp>
      <p:pic>
        <p:nvPicPr>
          <p:cNvPr id="12" name="Picture 8" descr="http://image.flaticon.com/icons/png/512/16/1623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8" y="2481224"/>
            <a:ext cx="2107529" cy="210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2"/>
          <p:cNvSpPr/>
          <p:nvPr/>
        </p:nvSpPr>
        <p:spPr>
          <a:xfrm>
            <a:off x="3949367" y="1988841"/>
            <a:ext cx="4856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Rescata un proceso del protitipado muy utilizado en el </a:t>
            </a:r>
            <a:r>
              <a:rPr lang="es-PE" b="1" dirty="0" err="1" smtClean="0">
                <a:latin typeface="Roboto" pitchFamily="2" charset="0"/>
                <a:ea typeface="Roboto" pitchFamily="2" charset="0"/>
              </a:rPr>
              <a:t>design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 </a:t>
            </a:r>
            <a:r>
              <a:rPr lang="es-PE" b="1" dirty="0" err="1" smtClean="0">
                <a:latin typeface="Roboto" pitchFamily="2" charset="0"/>
                <a:ea typeface="Roboto" pitchFamily="2" charset="0"/>
              </a:rPr>
              <a:t>thinking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.</a:t>
            </a:r>
            <a:endParaRPr lang="es-PE" b="1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85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8" grpId="0"/>
      <p:bldP spid="9" grpId="0"/>
      <p:bldP spid="10" grpId="0" animBg="1"/>
      <p:bldP spid="11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5"/>
          <p:cNvSpPr/>
          <p:nvPr/>
        </p:nvSpPr>
        <p:spPr>
          <a:xfrm>
            <a:off x="4499991" y="3181485"/>
            <a:ext cx="3960441" cy="25527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8" name="Rectángulo 8"/>
          <p:cNvSpPr/>
          <p:nvPr/>
        </p:nvSpPr>
        <p:spPr>
          <a:xfrm>
            <a:off x="4499992" y="2204864"/>
            <a:ext cx="3960440" cy="8144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4 CuadroTexto"/>
          <p:cNvSpPr txBox="1"/>
          <p:nvPr/>
        </p:nvSpPr>
        <p:spPr>
          <a:xfrm>
            <a:off x="2313700" y="1064929"/>
            <a:ext cx="6290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smtClean="0">
                <a:latin typeface="Roboto Th" pitchFamily="2" charset="0"/>
                <a:ea typeface="Roboto Th" pitchFamily="2" charset="0"/>
              </a:rPr>
              <a:t>Visión </a:t>
            </a:r>
            <a:r>
              <a:rPr lang="es-ES" sz="4000" b="1" dirty="0" smtClean="0">
                <a:latin typeface="Roboto" pitchFamily="2" charset="0"/>
                <a:ea typeface="Roboto" pitchFamily="2" charset="0"/>
              </a:rPr>
              <a:t>box</a:t>
            </a:r>
            <a:r>
              <a:rPr lang="es-ES" sz="40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ES" sz="4000" b="1" dirty="0" err="1" smtClean="0">
                <a:latin typeface="Roboto" pitchFamily="2" charset="0"/>
                <a:ea typeface="Roboto" pitchFamily="2" charset="0"/>
              </a:rPr>
              <a:t>Board</a:t>
            </a:r>
            <a:endParaRPr lang="es-ES" sz="40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5" name="Rectángulo 8"/>
          <p:cNvSpPr/>
          <p:nvPr/>
        </p:nvSpPr>
        <p:spPr>
          <a:xfrm>
            <a:off x="395537" y="2204864"/>
            <a:ext cx="3960440" cy="8144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7" name="Picture 4" descr="http://itsprintingtime.com/wp-content/uploads/2014/07/business-card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73" y="2429485"/>
            <a:ext cx="423450" cy="42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12"/>
          <p:cNvSpPr txBox="1"/>
          <p:nvPr/>
        </p:nvSpPr>
        <p:spPr>
          <a:xfrm>
            <a:off x="966937" y="2484348"/>
            <a:ext cx="305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Th" pitchFamily="2" charset="0"/>
                <a:ea typeface="Roboto Th" pitchFamily="2" charset="0"/>
              </a:rPr>
              <a:t>Nombre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proyecto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9" name="CuadroTexto 14"/>
          <p:cNvSpPr txBox="1"/>
          <p:nvPr/>
        </p:nvSpPr>
        <p:spPr>
          <a:xfrm>
            <a:off x="5081868" y="2451702"/>
            <a:ext cx="305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Th" pitchFamily="2" charset="0"/>
                <a:ea typeface="Roboto Th" pitchFamily="2" charset="0"/>
              </a:rPr>
              <a:t>Slogan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Producto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10" name="Picture 2" descr="Resultado de imagen para icono bocin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65200"/>
            <a:ext cx="342365" cy="34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5"/>
          <p:cNvSpPr/>
          <p:nvPr/>
        </p:nvSpPr>
        <p:spPr>
          <a:xfrm>
            <a:off x="395538" y="3181485"/>
            <a:ext cx="3960441" cy="25527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3" name="CuadroTexto 17"/>
          <p:cNvSpPr txBox="1"/>
          <p:nvPr/>
        </p:nvSpPr>
        <p:spPr>
          <a:xfrm>
            <a:off x="1009905" y="3302452"/>
            <a:ext cx="305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Th" pitchFamily="2" charset="0"/>
                <a:ea typeface="Roboto Th" pitchFamily="2" charset="0"/>
              </a:rPr>
              <a:t>Lista de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Beneficios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4" name="CuadroTexto 18"/>
          <p:cNvSpPr txBox="1"/>
          <p:nvPr/>
        </p:nvSpPr>
        <p:spPr>
          <a:xfrm>
            <a:off x="5148066" y="3362564"/>
            <a:ext cx="305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Th" pitchFamily="2" charset="0"/>
                <a:ea typeface="Roboto Th" pitchFamily="2" charset="0"/>
              </a:rPr>
              <a:t>Maqueta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Producto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15" name="Picture 4" descr="Resultado de imagen para notas icon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33" y="3285930"/>
            <a:ext cx="343261" cy="34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Resultado de imagen para lapiz icon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57937"/>
            <a:ext cx="340336" cy="3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n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5022" y="5893262"/>
            <a:ext cx="995410" cy="34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5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" grpId="0"/>
      <p:bldP spid="5" grpId="0" animBg="1"/>
      <p:bldP spid="8" grpId="0"/>
      <p:bldP spid="9" grpId="0"/>
      <p:bldP spid="11" grpId="0" animBg="1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CuadroTexto"/>
          <p:cNvSpPr txBox="1"/>
          <p:nvPr/>
        </p:nvSpPr>
        <p:spPr>
          <a:xfrm>
            <a:off x="388586" y="2991510"/>
            <a:ext cx="9577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latin typeface="Roboto" pitchFamily="2" charset="0"/>
                <a:ea typeface="Roboto" pitchFamily="2" charset="0"/>
              </a:rPr>
              <a:t>4</a:t>
            </a:r>
            <a:r>
              <a:rPr lang="es-ES" sz="4800" b="1" dirty="0" smtClean="0">
                <a:latin typeface="Roboto" pitchFamily="2" charset="0"/>
                <a:ea typeface="Roboto" pitchFamily="2" charset="0"/>
              </a:rPr>
              <a:t>.- La lista </a:t>
            </a:r>
            <a:r>
              <a:rPr lang="es-ES" sz="4800" dirty="0" smtClean="0">
                <a:latin typeface="Roboto Th" pitchFamily="2" charset="0"/>
                <a:ea typeface="Roboto Th" pitchFamily="2" charset="0"/>
              </a:rPr>
              <a:t>del sí y del no</a:t>
            </a:r>
            <a:endParaRPr lang="es-ES" sz="4800" dirty="0"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15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 CuadroTexto"/>
          <p:cNvSpPr txBox="1"/>
          <p:nvPr/>
        </p:nvSpPr>
        <p:spPr>
          <a:xfrm>
            <a:off x="-338340" y="4778286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Roboto Th" pitchFamily="2" charset="0"/>
                <a:ea typeface="Roboto Th" pitchFamily="2" charset="0"/>
              </a:rPr>
              <a:t>Lista de </a:t>
            </a:r>
            <a:r>
              <a:rPr lang="es-ES" sz="3200" b="1" dirty="0">
                <a:latin typeface="Roboto" pitchFamily="2" charset="0"/>
                <a:ea typeface="Roboto" pitchFamily="2" charset="0"/>
              </a:rPr>
              <a:t>sí y </a:t>
            </a:r>
            <a:r>
              <a:rPr lang="es-ES" sz="3200" b="1" dirty="0" smtClean="0">
                <a:latin typeface="Roboto" pitchFamily="2" charset="0"/>
                <a:ea typeface="Roboto" pitchFamily="2" charset="0"/>
              </a:rPr>
              <a:t>no</a:t>
            </a:r>
            <a:endParaRPr lang="es-ES" sz="32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8" name="Rectángulo 3"/>
          <p:cNvSpPr/>
          <p:nvPr/>
        </p:nvSpPr>
        <p:spPr>
          <a:xfrm>
            <a:off x="4082008" y="2060848"/>
            <a:ext cx="4738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Se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define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el trabajo que se quiere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dentro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 del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alcance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y se acuerda las que quedan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fuera.</a:t>
            </a:r>
          </a:p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9" name="Rectángulo 4"/>
          <p:cNvSpPr/>
          <p:nvPr/>
        </p:nvSpPr>
        <p:spPr>
          <a:xfrm>
            <a:off x="4066241" y="2916325"/>
            <a:ext cx="45642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Se toman nota de las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cosas que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no podemos decidir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(al menos por ahora)</a:t>
            </a:r>
          </a:p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10" name="Rectángulo 26"/>
          <p:cNvSpPr/>
          <p:nvPr/>
        </p:nvSpPr>
        <p:spPr>
          <a:xfrm>
            <a:off x="4082008" y="3665823"/>
            <a:ext cx="4930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Se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anotan los puntos en conflicto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para discutir al final. Otros se definen a lo largo del proyecto.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11" name="Rectángulo 27"/>
          <p:cNvSpPr/>
          <p:nvPr/>
        </p:nvSpPr>
        <p:spPr>
          <a:xfrm>
            <a:off x="4129305" y="4392984"/>
            <a:ext cx="48827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>
                <a:latin typeface="Roboto Lt" pitchFamily="2" charset="0"/>
                <a:ea typeface="Roboto Lt" pitchFamily="2" charset="0"/>
              </a:rPr>
              <a:t>La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lista sirve de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input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para construir el </a:t>
            </a:r>
            <a:r>
              <a:rPr lang="es-PE" b="1" dirty="0" err="1">
                <a:latin typeface="Roboto" pitchFamily="2" charset="0"/>
                <a:ea typeface="Roboto" pitchFamily="2" charset="0"/>
              </a:rPr>
              <a:t>backlog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, tanto para añadir o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limitar funcionalidad a lo largo del proyecto.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12" name="10 Elipse"/>
          <p:cNvSpPr/>
          <p:nvPr/>
        </p:nvSpPr>
        <p:spPr>
          <a:xfrm>
            <a:off x="3707904" y="2326029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0 Elipse"/>
          <p:cNvSpPr/>
          <p:nvPr/>
        </p:nvSpPr>
        <p:spPr>
          <a:xfrm>
            <a:off x="3707904" y="3129391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0 Elipse"/>
          <p:cNvSpPr/>
          <p:nvPr/>
        </p:nvSpPr>
        <p:spPr>
          <a:xfrm>
            <a:off x="3707904" y="3909891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0 Elipse"/>
          <p:cNvSpPr/>
          <p:nvPr/>
        </p:nvSpPr>
        <p:spPr>
          <a:xfrm>
            <a:off x="3717016" y="4674623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 descr="Resultado de imagen para hoja de papel en dibujo a ma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84" y="2250911"/>
            <a:ext cx="2061243" cy="206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95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06464" y="2420888"/>
            <a:ext cx="5969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smtClean="0">
                <a:latin typeface="Roboto Th" pitchFamily="2" charset="0"/>
                <a:ea typeface="Roboto Th" pitchFamily="2" charset="0"/>
              </a:rPr>
              <a:t>Hola,</a:t>
            </a:r>
            <a:endParaRPr lang="es-ES" sz="4800" dirty="0">
              <a:latin typeface="Roboto Th" pitchFamily="2" charset="0"/>
              <a:ea typeface="Roboto Th" pitchFamily="2" charset="0"/>
            </a:endParaRPr>
          </a:p>
          <a:p>
            <a:r>
              <a:rPr lang="es-ES" sz="4800" dirty="0" smtClean="0">
                <a:latin typeface="Roboto Th" pitchFamily="2" charset="0"/>
                <a:ea typeface="Roboto Th" pitchFamily="2" charset="0"/>
              </a:rPr>
              <a:t>soy</a:t>
            </a:r>
            <a:r>
              <a:rPr lang="es-ES" sz="4800" dirty="0" smtClean="0">
                <a:latin typeface="Roboto" pitchFamily="2" charset="0"/>
                <a:ea typeface="Roboto" pitchFamily="2" charset="0"/>
              </a:rPr>
              <a:t> </a:t>
            </a:r>
            <a:r>
              <a:rPr lang="es-ES" sz="4800" dirty="0">
                <a:latin typeface="Roboto" pitchFamily="2" charset="0"/>
                <a:ea typeface="Roboto" pitchFamily="2" charset="0"/>
              </a:rPr>
              <a:t>Cristhian Arias</a:t>
            </a:r>
          </a:p>
          <a:p>
            <a:r>
              <a:rPr lang="es-ES" sz="4800" dirty="0" smtClean="0">
                <a:latin typeface="Roboto Th" pitchFamily="2" charset="0"/>
                <a:ea typeface="Roboto Th" pitchFamily="2" charset="0"/>
              </a:rPr>
              <a:t>Facilitador Ágil.</a:t>
            </a:r>
            <a:endParaRPr lang="es-ES" sz="4800" dirty="0"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36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37"/>
          <p:cNvSpPr/>
          <p:nvPr/>
        </p:nvSpPr>
        <p:spPr>
          <a:xfrm>
            <a:off x="4473128" y="1988840"/>
            <a:ext cx="3888432" cy="7508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Rectángulo 16"/>
          <p:cNvSpPr/>
          <p:nvPr/>
        </p:nvSpPr>
        <p:spPr>
          <a:xfrm>
            <a:off x="478467" y="4437113"/>
            <a:ext cx="7909959" cy="13575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Rectángulo 22"/>
          <p:cNvSpPr/>
          <p:nvPr/>
        </p:nvSpPr>
        <p:spPr>
          <a:xfrm>
            <a:off x="467547" y="2826951"/>
            <a:ext cx="3888431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Rectángulo 24"/>
          <p:cNvSpPr/>
          <p:nvPr/>
        </p:nvSpPr>
        <p:spPr>
          <a:xfrm>
            <a:off x="4473128" y="2826951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CuadroTexto 28"/>
          <p:cNvSpPr txBox="1"/>
          <p:nvPr/>
        </p:nvSpPr>
        <p:spPr>
          <a:xfrm>
            <a:off x="1037155" y="2924124"/>
            <a:ext cx="13103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 smtClean="0">
                <a:latin typeface="Roboto" pitchFamily="2" charset="0"/>
                <a:ea typeface="Roboto" pitchFamily="2" charset="0"/>
              </a:rPr>
              <a:t>Sí </a:t>
            </a:r>
            <a:r>
              <a:rPr lang="es-PE" sz="1600" dirty="0" smtClean="0">
                <a:latin typeface="Roboto Lt" pitchFamily="2" charset="0"/>
                <a:ea typeface="Roboto Lt" pitchFamily="2" charset="0"/>
              </a:rPr>
              <a:t>es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8" name="CuadroTexto 35"/>
          <p:cNvSpPr txBox="1"/>
          <p:nvPr/>
        </p:nvSpPr>
        <p:spPr>
          <a:xfrm>
            <a:off x="4993677" y="2938578"/>
            <a:ext cx="13103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 smtClean="0">
                <a:latin typeface="Roboto" pitchFamily="2" charset="0"/>
                <a:ea typeface="Roboto" pitchFamily="2" charset="0"/>
              </a:rPr>
              <a:t>No </a:t>
            </a:r>
            <a:r>
              <a:rPr lang="es-PE" sz="1600" dirty="0">
                <a:latin typeface="Roboto Lt" pitchFamily="2" charset="0"/>
                <a:ea typeface="Roboto Lt" pitchFamily="2" charset="0"/>
              </a:rPr>
              <a:t>es</a:t>
            </a:r>
          </a:p>
        </p:txBody>
      </p:sp>
      <p:sp>
        <p:nvSpPr>
          <p:cNvPr id="9" name="CuadroTexto 36"/>
          <p:cNvSpPr txBox="1"/>
          <p:nvPr/>
        </p:nvSpPr>
        <p:spPr>
          <a:xfrm>
            <a:off x="984696" y="4611666"/>
            <a:ext cx="27999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 smtClean="0">
                <a:latin typeface="Roboto" pitchFamily="2" charset="0"/>
                <a:ea typeface="Roboto" pitchFamily="2" charset="0"/>
              </a:rPr>
              <a:t>Sin </a:t>
            </a:r>
            <a:r>
              <a:rPr lang="es-PE" sz="1600" dirty="0">
                <a:latin typeface="Roboto Lt" pitchFamily="2" charset="0"/>
                <a:ea typeface="Roboto Lt" pitchFamily="2" charset="0"/>
              </a:rPr>
              <a:t>definir</a:t>
            </a:r>
          </a:p>
        </p:txBody>
      </p:sp>
      <p:pic>
        <p:nvPicPr>
          <p:cNvPr id="10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607" y="2934471"/>
            <a:ext cx="373995" cy="373995"/>
          </a:xfrm>
          <a:prstGeom prst="rect">
            <a:avLst/>
          </a:prstGeom>
        </p:spPr>
      </p:pic>
      <p:pic>
        <p:nvPicPr>
          <p:cNvPr id="11" name="Picture 6" descr="https://encrypted-tbn1.gstatic.com/images?q=tbn:ANd9GcS2I6L-IpmevACHlH_psVcslQ-xmQlGrumortegDRgsZKYkjyGdx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2" y="2953577"/>
            <a:ext cx="354889" cy="35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813" y="4631440"/>
            <a:ext cx="360563" cy="360563"/>
          </a:xfrm>
          <a:prstGeom prst="rect">
            <a:avLst/>
          </a:prstGeom>
        </p:spPr>
      </p:pic>
      <p:sp>
        <p:nvSpPr>
          <p:cNvPr id="13" name="Rectángulo 37"/>
          <p:cNvSpPr/>
          <p:nvPr/>
        </p:nvSpPr>
        <p:spPr>
          <a:xfrm>
            <a:off x="467544" y="1988840"/>
            <a:ext cx="3888432" cy="7508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5" name="CuadroTexto 40"/>
          <p:cNvSpPr txBox="1"/>
          <p:nvPr/>
        </p:nvSpPr>
        <p:spPr>
          <a:xfrm>
            <a:off x="906247" y="2227174"/>
            <a:ext cx="23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Th" pitchFamily="2" charset="0"/>
                <a:ea typeface="Roboto Th" pitchFamily="2" charset="0"/>
              </a:rPr>
              <a:t>Nombre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proyecto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16" name="Picture 4" descr="http://itsprintingtime.com/wp-content/uploads/2014/07/business-card-51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24" y="2205180"/>
            <a:ext cx="408866" cy="40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n 42"/>
          <p:cNvPicPr>
            <a:picLocks noChangeAspect="1"/>
          </p:cNvPicPr>
          <p:nvPr/>
        </p:nvPicPr>
        <p:blipFill rotWithShape="1">
          <a:blip r:embed="rId6"/>
          <a:srcRect l="-2032" t="11227" r="2032" b="12868"/>
          <a:stretch/>
        </p:blipFill>
        <p:spPr>
          <a:xfrm>
            <a:off x="4572002" y="2277189"/>
            <a:ext cx="332917" cy="252700"/>
          </a:xfrm>
          <a:prstGeom prst="rect">
            <a:avLst/>
          </a:prstGeom>
        </p:spPr>
      </p:pic>
      <p:sp>
        <p:nvSpPr>
          <p:cNvPr id="18" name="CuadroTexto 43"/>
          <p:cNvSpPr txBox="1"/>
          <p:nvPr/>
        </p:nvSpPr>
        <p:spPr>
          <a:xfrm>
            <a:off x="4964488" y="2206896"/>
            <a:ext cx="1614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Lt" pitchFamily="2" charset="0"/>
                <a:ea typeface="Roboto Lt" pitchFamily="2" charset="0"/>
              </a:rPr>
              <a:t>Código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19" name="Imagen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1848" y="5949577"/>
            <a:ext cx="696576" cy="243715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5430244" y="1196752"/>
            <a:ext cx="31021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 dirty="0" err="1">
                <a:latin typeface="Roboto" pitchFamily="2" charset="0"/>
                <a:ea typeface="Roboto" pitchFamily="2" charset="0"/>
              </a:rPr>
              <a:t>Scope</a:t>
            </a:r>
            <a:r>
              <a:rPr lang="es-ES" sz="4000" b="1" dirty="0">
                <a:latin typeface="Roboto" pitchFamily="2" charset="0"/>
                <a:ea typeface="Roboto" pitchFamily="2" charset="0"/>
              </a:rPr>
              <a:t> </a:t>
            </a:r>
            <a:r>
              <a:rPr lang="es-ES" sz="4000" b="1" dirty="0" err="1">
                <a:latin typeface="Roboto" pitchFamily="2" charset="0"/>
                <a:ea typeface="Roboto" pitchFamily="2" charset="0"/>
              </a:rPr>
              <a:t>Board</a:t>
            </a:r>
            <a:endParaRPr lang="es-ES" sz="4000" b="1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38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 animBg="1"/>
      <p:bldP spid="4" grpId="0" animBg="1"/>
      <p:bldP spid="6" grpId="0" animBg="1"/>
      <p:bldP spid="7" grpId="0"/>
      <p:bldP spid="8" grpId="0"/>
      <p:bldP spid="9" grpId="0"/>
      <p:bldP spid="13" grpId="0" animBg="1"/>
      <p:bldP spid="15" grpId="0"/>
      <p:bldP spid="18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/>
          <p:cNvSpPr txBox="1"/>
          <p:nvPr/>
        </p:nvSpPr>
        <p:spPr>
          <a:xfrm>
            <a:off x="388586" y="2991510"/>
            <a:ext cx="9577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atin typeface="Roboto" pitchFamily="2" charset="0"/>
                <a:ea typeface="Roboto" pitchFamily="2" charset="0"/>
              </a:rPr>
              <a:t>5</a:t>
            </a:r>
            <a:r>
              <a:rPr lang="es-ES" sz="4800" b="1" dirty="0">
                <a:latin typeface="Roboto" pitchFamily="2" charset="0"/>
                <a:ea typeface="Roboto" pitchFamily="2" charset="0"/>
              </a:rPr>
              <a:t>.- El círculo </a:t>
            </a:r>
            <a:r>
              <a:rPr lang="es-ES" sz="4800" dirty="0">
                <a:latin typeface="Roboto Th" pitchFamily="2" charset="0"/>
                <a:ea typeface="Roboto Th" pitchFamily="2" charset="0"/>
              </a:rPr>
              <a:t>de interesados</a:t>
            </a:r>
          </a:p>
        </p:txBody>
      </p:sp>
    </p:spTree>
    <p:extLst>
      <p:ext uri="{BB962C8B-B14F-4D97-AF65-F5344CB8AC3E}">
        <p14:creationId xmlns:p14="http://schemas.microsoft.com/office/powerpoint/2010/main" val="420356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ipse 37"/>
          <p:cNvSpPr/>
          <p:nvPr/>
        </p:nvSpPr>
        <p:spPr>
          <a:xfrm>
            <a:off x="755005" y="2552218"/>
            <a:ext cx="2190308" cy="2159357"/>
          </a:xfrm>
          <a:custGeom>
            <a:avLst/>
            <a:gdLst>
              <a:gd name="connsiteX0" fmla="*/ 0 w 2232009"/>
              <a:gd name="connsiteY0" fmla="*/ 1062554 h 2125107"/>
              <a:gd name="connsiteX1" fmla="*/ 1116005 w 2232009"/>
              <a:gd name="connsiteY1" fmla="*/ 0 h 2125107"/>
              <a:gd name="connsiteX2" fmla="*/ 2232010 w 2232009"/>
              <a:gd name="connsiteY2" fmla="*/ 1062554 h 2125107"/>
              <a:gd name="connsiteX3" fmla="*/ 1116005 w 2232009"/>
              <a:gd name="connsiteY3" fmla="*/ 2125108 h 2125107"/>
              <a:gd name="connsiteX4" fmla="*/ 0 w 2232009"/>
              <a:gd name="connsiteY4" fmla="*/ 1062554 h 2125107"/>
              <a:gd name="connsiteX0" fmla="*/ 0 w 2189480"/>
              <a:gd name="connsiteY0" fmla="*/ 1062554 h 2125108"/>
              <a:gd name="connsiteX1" fmla="*/ 1116005 w 2189480"/>
              <a:gd name="connsiteY1" fmla="*/ 0 h 2125108"/>
              <a:gd name="connsiteX2" fmla="*/ 2189480 w 2189480"/>
              <a:gd name="connsiteY2" fmla="*/ 1062554 h 2125108"/>
              <a:gd name="connsiteX3" fmla="*/ 1116005 w 2189480"/>
              <a:gd name="connsiteY3" fmla="*/ 2125108 h 2125108"/>
              <a:gd name="connsiteX4" fmla="*/ 0 w 2189480"/>
              <a:gd name="connsiteY4" fmla="*/ 1062554 h 2125108"/>
              <a:gd name="connsiteX0" fmla="*/ 49 w 2189529"/>
              <a:gd name="connsiteY0" fmla="*/ 1105084 h 2167638"/>
              <a:gd name="connsiteX1" fmla="*/ 1158584 w 2189529"/>
              <a:gd name="connsiteY1" fmla="*/ 0 h 2167638"/>
              <a:gd name="connsiteX2" fmla="*/ 2189529 w 2189529"/>
              <a:gd name="connsiteY2" fmla="*/ 1105084 h 2167638"/>
              <a:gd name="connsiteX3" fmla="*/ 1116054 w 2189529"/>
              <a:gd name="connsiteY3" fmla="*/ 2167638 h 2167638"/>
              <a:gd name="connsiteX4" fmla="*/ 49 w 2189529"/>
              <a:gd name="connsiteY4" fmla="*/ 1105084 h 2167638"/>
              <a:gd name="connsiteX0" fmla="*/ 218 w 2189698"/>
              <a:gd name="connsiteY0" fmla="*/ 1094451 h 2157005"/>
              <a:gd name="connsiteX1" fmla="*/ 1031163 w 2189698"/>
              <a:gd name="connsiteY1" fmla="*/ 0 h 2157005"/>
              <a:gd name="connsiteX2" fmla="*/ 2189698 w 2189698"/>
              <a:gd name="connsiteY2" fmla="*/ 1094451 h 2157005"/>
              <a:gd name="connsiteX3" fmla="*/ 1116223 w 2189698"/>
              <a:gd name="connsiteY3" fmla="*/ 2157005 h 2157005"/>
              <a:gd name="connsiteX4" fmla="*/ 218 w 2189698"/>
              <a:gd name="connsiteY4" fmla="*/ 1094451 h 2157005"/>
              <a:gd name="connsiteX0" fmla="*/ 452 w 2189932"/>
              <a:gd name="connsiteY0" fmla="*/ 1095798 h 2158352"/>
              <a:gd name="connsiteX1" fmla="*/ 1031397 w 2189932"/>
              <a:gd name="connsiteY1" fmla="*/ 1347 h 2158352"/>
              <a:gd name="connsiteX2" fmla="*/ 2189932 w 2189932"/>
              <a:gd name="connsiteY2" fmla="*/ 1095798 h 2158352"/>
              <a:gd name="connsiteX3" fmla="*/ 1116457 w 2189932"/>
              <a:gd name="connsiteY3" fmla="*/ 2158352 h 2158352"/>
              <a:gd name="connsiteX4" fmla="*/ 452 w 2189932"/>
              <a:gd name="connsiteY4" fmla="*/ 1095798 h 2158352"/>
              <a:gd name="connsiteX0" fmla="*/ 828 w 2190308"/>
              <a:gd name="connsiteY0" fmla="*/ 1095798 h 2158352"/>
              <a:gd name="connsiteX1" fmla="*/ 1031773 w 2190308"/>
              <a:gd name="connsiteY1" fmla="*/ 1347 h 2158352"/>
              <a:gd name="connsiteX2" fmla="*/ 2190308 w 2190308"/>
              <a:gd name="connsiteY2" fmla="*/ 1095798 h 2158352"/>
              <a:gd name="connsiteX3" fmla="*/ 1148731 w 2190308"/>
              <a:gd name="connsiteY3" fmla="*/ 2158352 h 2158352"/>
              <a:gd name="connsiteX4" fmla="*/ 828 w 2190308"/>
              <a:gd name="connsiteY4" fmla="*/ 1095798 h 2158352"/>
              <a:gd name="connsiteX0" fmla="*/ 828 w 2190308"/>
              <a:gd name="connsiteY0" fmla="*/ 1095798 h 2159357"/>
              <a:gd name="connsiteX1" fmla="*/ 1031773 w 2190308"/>
              <a:gd name="connsiteY1" fmla="*/ 1347 h 2159357"/>
              <a:gd name="connsiteX2" fmla="*/ 2190308 w 2190308"/>
              <a:gd name="connsiteY2" fmla="*/ 1095798 h 2159357"/>
              <a:gd name="connsiteX3" fmla="*/ 1148731 w 2190308"/>
              <a:gd name="connsiteY3" fmla="*/ 2158352 h 2159357"/>
              <a:gd name="connsiteX4" fmla="*/ 828 w 2190308"/>
              <a:gd name="connsiteY4" fmla="*/ 1095798 h 2159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308" h="2159357">
                <a:moveTo>
                  <a:pt x="828" y="1095798"/>
                </a:moveTo>
                <a:cubicBezTo>
                  <a:pt x="-18665" y="736297"/>
                  <a:pt x="305353" y="33245"/>
                  <a:pt x="1031773" y="1347"/>
                </a:cubicBezTo>
                <a:cubicBezTo>
                  <a:pt x="1758193" y="-30551"/>
                  <a:pt x="2190308" y="508966"/>
                  <a:pt x="2190308" y="1095798"/>
                </a:cubicBezTo>
                <a:cubicBezTo>
                  <a:pt x="2190308" y="1682630"/>
                  <a:pt x="1800723" y="2126455"/>
                  <a:pt x="1148731" y="2158352"/>
                </a:cubicBezTo>
                <a:cubicBezTo>
                  <a:pt x="496739" y="2190249"/>
                  <a:pt x="20321" y="1455299"/>
                  <a:pt x="828" y="1095798"/>
                </a:cubicBezTo>
                <a:close/>
              </a:path>
            </a:pathLst>
          </a:custGeom>
          <a:ln w="889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sz="1600"/>
          </a:p>
        </p:txBody>
      </p:sp>
      <p:sp>
        <p:nvSpPr>
          <p:cNvPr id="4" name="Rectángulo 2"/>
          <p:cNvSpPr/>
          <p:nvPr/>
        </p:nvSpPr>
        <p:spPr>
          <a:xfrm>
            <a:off x="4101948" y="2206605"/>
            <a:ext cx="43386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Sirve para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mapear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a los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interesados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que puedan intervenir a lo largo del proyecto</a:t>
            </a:r>
            <a:endParaRPr lang="es-PE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6" name="Rectángulo 4"/>
          <p:cNvSpPr/>
          <p:nvPr/>
        </p:nvSpPr>
        <p:spPr>
          <a:xfrm>
            <a:off x="4066241" y="3046329"/>
            <a:ext cx="4725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Se pueden utilizar variables como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poder, interés, prioridad, legitimidad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u otras.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7" name="Rectángulo 26"/>
          <p:cNvSpPr/>
          <p:nvPr/>
        </p:nvSpPr>
        <p:spPr>
          <a:xfrm>
            <a:off x="4082008" y="3795825"/>
            <a:ext cx="4930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Este ejercicio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da inicio a los planes de gestión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de interesados para el proyecto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8" name="10 Elipse"/>
          <p:cNvSpPr/>
          <p:nvPr/>
        </p:nvSpPr>
        <p:spPr>
          <a:xfrm>
            <a:off x="3707904" y="2456031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10 Elipse"/>
          <p:cNvSpPr/>
          <p:nvPr/>
        </p:nvSpPr>
        <p:spPr>
          <a:xfrm>
            <a:off x="3707904" y="3259392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10 Elipse"/>
          <p:cNvSpPr/>
          <p:nvPr/>
        </p:nvSpPr>
        <p:spPr>
          <a:xfrm>
            <a:off x="3707904" y="4039891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3717016" y="4804624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40"/>
          <p:cNvSpPr/>
          <p:nvPr/>
        </p:nvSpPr>
        <p:spPr>
          <a:xfrm>
            <a:off x="4055292" y="4573625"/>
            <a:ext cx="4736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Estas listas se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actualizan constantemente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a lo largo del ciclo de vida del proyecto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18" name="4 CuadroTexto"/>
          <p:cNvSpPr txBox="1"/>
          <p:nvPr/>
        </p:nvSpPr>
        <p:spPr>
          <a:xfrm>
            <a:off x="-352999" y="4980025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latin typeface="Roboto Th" pitchFamily="2" charset="0"/>
                <a:ea typeface="Roboto Th" pitchFamily="2" charset="0"/>
              </a:rPr>
              <a:t>Círculo de </a:t>
            </a:r>
            <a:r>
              <a:rPr lang="es-ES" sz="2400" b="1" dirty="0" smtClean="0">
                <a:latin typeface="Roboto" pitchFamily="2" charset="0"/>
                <a:ea typeface="Roboto" pitchFamily="2" charset="0"/>
              </a:rPr>
              <a:t>Interesados</a:t>
            </a:r>
            <a:endParaRPr lang="es-ES" sz="24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24" name="Picture 8" descr="http://image.flaticon.com/icons/png/512/16/1623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956" y="3086490"/>
            <a:ext cx="1053764" cy="105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04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 CuadroTexto"/>
          <p:cNvSpPr txBox="1"/>
          <p:nvPr/>
        </p:nvSpPr>
        <p:spPr>
          <a:xfrm>
            <a:off x="2745748" y="1064929"/>
            <a:ext cx="6290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err="1" smtClean="0">
                <a:latin typeface="Roboto Th" pitchFamily="2" charset="0"/>
                <a:ea typeface="Roboto Th" pitchFamily="2" charset="0"/>
              </a:rPr>
              <a:t>Stakeholders</a:t>
            </a:r>
            <a:r>
              <a:rPr lang="es-ES" sz="40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ES" sz="4000" b="1" dirty="0" err="1">
                <a:latin typeface="Roboto" pitchFamily="2" charset="0"/>
                <a:ea typeface="Roboto" pitchFamily="2" charset="0"/>
              </a:rPr>
              <a:t>Map</a:t>
            </a:r>
            <a:endParaRPr lang="es-ES" sz="40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4" name="Rectángulo 16"/>
          <p:cNvSpPr/>
          <p:nvPr/>
        </p:nvSpPr>
        <p:spPr>
          <a:xfrm>
            <a:off x="5508105" y="2107230"/>
            <a:ext cx="3456383" cy="36980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sz="1600"/>
          </a:p>
        </p:txBody>
      </p:sp>
      <p:sp>
        <p:nvSpPr>
          <p:cNvPr id="6" name="Elipse 29"/>
          <p:cNvSpPr/>
          <p:nvPr/>
        </p:nvSpPr>
        <p:spPr>
          <a:xfrm>
            <a:off x="6045291" y="3037264"/>
            <a:ext cx="2520000" cy="2520000"/>
          </a:xfrm>
          <a:prstGeom prst="ellipse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sz="1600"/>
          </a:p>
        </p:txBody>
      </p:sp>
      <p:sp>
        <p:nvSpPr>
          <p:cNvPr id="7" name="Elipse 37"/>
          <p:cNvSpPr/>
          <p:nvPr/>
        </p:nvSpPr>
        <p:spPr>
          <a:xfrm>
            <a:off x="6403792" y="3397264"/>
            <a:ext cx="1800000" cy="1800000"/>
          </a:xfrm>
          <a:prstGeom prst="ellipse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sz="1600"/>
          </a:p>
        </p:txBody>
      </p:sp>
      <p:sp>
        <p:nvSpPr>
          <p:cNvPr id="8" name="Elipse 38"/>
          <p:cNvSpPr/>
          <p:nvPr/>
        </p:nvSpPr>
        <p:spPr>
          <a:xfrm>
            <a:off x="6754243" y="3757264"/>
            <a:ext cx="1080000" cy="1080000"/>
          </a:xfrm>
          <a:prstGeom prst="ellipse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sz="1600"/>
          </a:p>
        </p:txBody>
      </p:sp>
      <p:sp>
        <p:nvSpPr>
          <p:cNvPr id="10" name="Rectángulo 27"/>
          <p:cNvSpPr/>
          <p:nvPr/>
        </p:nvSpPr>
        <p:spPr>
          <a:xfrm>
            <a:off x="182083" y="2123445"/>
            <a:ext cx="2069087" cy="36818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sz="1600"/>
          </a:p>
        </p:txBody>
      </p:sp>
      <p:sp>
        <p:nvSpPr>
          <p:cNvPr id="11" name="CuadroTexto 28"/>
          <p:cNvSpPr txBox="1"/>
          <p:nvPr/>
        </p:nvSpPr>
        <p:spPr>
          <a:xfrm>
            <a:off x="611560" y="2253794"/>
            <a:ext cx="1607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>
                <a:latin typeface="Roboto" pitchFamily="2" charset="0"/>
                <a:ea typeface="Roboto" pitchFamily="2" charset="0"/>
              </a:rPr>
              <a:t>I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nteresados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12" name="Picture 2" descr="Resultado de imagen para identificación ico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01" y="2249101"/>
            <a:ext cx="327985" cy="32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36"/>
          <p:cNvSpPr/>
          <p:nvPr/>
        </p:nvSpPr>
        <p:spPr>
          <a:xfrm>
            <a:off x="2356389" y="2123445"/>
            <a:ext cx="3038713" cy="36818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sz="1600"/>
          </a:p>
        </p:txBody>
      </p:sp>
      <p:sp>
        <p:nvSpPr>
          <p:cNvPr id="14" name="CuadroTexto 39"/>
          <p:cNvSpPr txBox="1"/>
          <p:nvPr/>
        </p:nvSpPr>
        <p:spPr>
          <a:xfrm>
            <a:off x="2774956" y="2249540"/>
            <a:ext cx="3371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Lt" pitchFamily="2" charset="0"/>
                <a:ea typeface="Roboto Lt" pitchFamily="2" charset="0"/>
              </a:rPr>
              <a:t>Cuadrantes de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interesados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cxnSp>
        <p:nvCxnSpPr>
          <p:cNvPr id="15" name="Conector recto 41"/>
          <p:cNvCxnSpPr/>
          <p:nvPr/>
        </p:nvCxnSpPr>
        <p:spPr>
          <a:xfrm>
            <a:off x="3916802" y="3037264"/>
            <a:ext cx="5782" cy="2142136"/>
          </a:xfrm>
          <a:prstGeom prst="line">
            <a:avLst/>
          </a:prstGeom>
          <a:ln w="603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42"/>
          <p:cNvCxnSpPr/>
          <p:nvPr/>
        </p:nvCxnSpPr>
        <p:spPr>
          <a:xfrm flipH="1">
            <a:off x="2771800" y="4174583"/>
            <a:ext cx="2350244" cy="0"/>
          </a:xfrm>
          <a:prstGeom prst="line">
            <a:avLst/>
          </a:prstGeom>
          <a:ln w="603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uadroTexto 43"/>
          <p:cNvSpPr txBox="1"/>
          <p:nvPr/>
        </p:nvSpPr>
        <p:spPr>
          <a:xfrm>
            <a:off x="3261607" y="5392637"/>
            <a:ext cx="1310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400" b="1" dirty="0" smtClean="0">
                <a:latin typeface="Roboto" pitchFamily="2" charset="0"/>
                <a:ea typeface="Roboto" pitchFamily="2" charset="0"/>
              </a:rPr>
              <a:t>Poder</a:t>
            </a:r>
            <a:endParaRPr lang="es-PE" sz="14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18" name="CuadroTexto 44"/>
          <p:cNvSpPr txBox="1"/>
          <p:nvPr/>
        </p:nvSpPr>
        <p:spPr>
          <a:xfrm rot="16200000">
            <a:off x="1896353" y="4119940"/>
            <a:ext cx="1310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400" b="1" dirty="0" smtClean="0">
                <a:latin typeface="Roboto" pitchFamily="2" charset="0"/>
                <a:ea typeface="Roboto" pitchFamily="2" charset="0"/>
              </a:rPr>
              <a:t>Interés</a:t>
            </a:r>
            <a:endParaRPr lang="es-PE" sz="14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19" name="CuadroTexto 45"/>
          <p:cNvSpPr txBox="1"/>
          <p:nvPr/>
        </p:nvSpPr>
        <p:spPr>
          <a:xfrm>
            <a:off x="2383904" y="2910376"/>
            <a:ext cx="391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b="1" dirty="0" smtClean="0">
                <a:latin typeface="Roboto" pitchFamily="2" charset="0"/>
                <a:ea typeface="Roboto" pitchFamily="2" charset="0"/>
              </a:rPr>
              <a:t>+</a:t>
            </a:r>
            <a:endParaRPr lang="es-PE" sz="20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20" name="CuadroTexto 46"/>
          <p:cNvSpPr txBox="1"/>
          <p:nvPr/>
        </p:nvSpPr>
        <p:spPr>
          <a:xfrm>
            <a:off x="4788024" y="5269525"/>
            <a:ext cx="391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b="1" dirty="0" smtClean="0">
                <a:latin typeface="Roboto" pitchFamily="2" charset="0"/>
                <a:ea typeface="Roboto" pitchFamily="2" charset="0"/>
              </a:rPr>
              <a:t>+</a:t>
            </a:r>
            <a:endParaRPr lang="es-PE" sz="20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21" name="CuadroTexto 47"/>
          <p:cNvSpPr txBox="1"/>
          <p:nvPr/>
        </p:nvSpPr>
        <p:spPr>
          <a:xfrm>
            <a:off x="2383904" y="5245167"/>
            <a:ext cx="391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b="1" dirty="0" smtClean="0">
                <a:latin typeface="Roboto" pitchFamily="2" charset="0"/>
                <a:ea typeface="Roboto" pitchFamily="2" charset="0"/>
              </a:rPr>
              <a:t>-</a:t>
            </a:r>
            <a:endParaRPr lang="es-PE" sz="2000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22" name="Picture 6" descr="https://image.freepik.com/iconos-gratis/figuras-geometricas-grafico_318-564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305" y="2230848"/>
            <a:ext cx="312653" cy="31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49"/>
          <p:cNvSpPr txBox="1"/>
          <p:nvPr/>
        </p:nvSpPr>
        <p:spPr>
          <a:xfrm>
            <a:off x="6012160" y="2226350"/>
            <a:ext cx="3371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Lt" pitchFamily="2" charset="0"/>
                <a:ea typeface="Roboto Lt" pitchFamily="2" charset="0"/>
              </a:rPr>
              <a:t>Urgencia de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interesados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24" name="Picture 4" descr="Resultado de imagen para icono de circul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794" y="2230849"/>
            <a:ext cx="361499" cy="36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9078" y="5889042"/>
            <a:ext cx="995410" cy="348271"/>
          </a:xfrm>
          <a:prstGeom prst="rect">
            <a:avLst/>
          </a:prstGeom>
        </p:spPr>
      </p:pic>
      <p:pic>
        <p:nvPicPr>
          <p:cNvPr id="29" name="Picture 8" descr="http://image.flaticon.com/icons/png/512/16/1623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860" y="4010385"/>
            <a:ext cx="526882" cy="52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56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 animBg="1"/>
      <p:bldP spid="7" grpId="0" animBg="1"/>
      <p:bldP spid="8" grpId="0" animBg="1"/>
      <p:bldP spid="10" grpId="0" animBg="1"/>
      <p:bldP spid="11" grpId="0"/>
      <p:bldP spid="13" grpId="0" animBg="1"/>
      <p:bldP spid="14" grpId="0"/>
      <p:bldP spid="17" grpId="0"/>
      <p:bldP spid="18" grpId="0"/>
      <p:bldP spid="19" grpId="0"/>
      <p:bldP spid="20" grpId="0"/>
      <p:bldP spid="21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/>
          <p:cNvSpPr txBox="1"/>
          <p:nvPr/>
        </p:nvSpPr>
        <p:spPr>
          <a:xfrm>
            <a:off x="388586" y="2991510"/>
            <a:ext cx="9577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latin typeface="Roboto" pitchFamily="2" charset="0"/>
                <a:ea typeface="Roboto" pitchFamily="2" charset="0"/>
              </a:rPr>
              <a:t>6.- La </a:t>
            </a:r>
            <a:r>
              <a:rPr lang="es-ES" sz="4800" b="1" dirty="0" smtClean="0">
                <a:latin typeface="Roboto" pitchFamily="2" charset="0"/>
                <a:ea typeface="Roboto" pitchFamily="2" charset="0"/>
              </a:rPr>
              <a:t>solución</a:t>
            </a:r>
            <a:endParaRPr lang="es-ES" sz="4800" dirty="0"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55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4" t="2095" r="28283" b="18005"/>
          <a:stretch/>
        </p:blipFill>
        <p:spPr>
          <a:xfrm>
            <a:off x="755576" y="2552803"/>
            <a:ext cx="1931427" cy="1945764"/>
          </a:xfrm>
          <a:prstGeom prst="rect">
            <a:avLst/>
          </a:prstGeom>
        </p:spPr>
      </p:pic>
      <p:sp>
        <p:nvSpPr>
          <p:cNvPr id="4" name="CuadroTexto 17"/>
          <p:cNvSpPr txBox="1"/>
          <p:nvPr/>
        </p:nvSpPr>
        <p:spPr>
          <a:xfrm>
            <a:off x="-1174311" y="4583002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smtClean="0">
                <a:latin typeface="Roboto Th" pitchFamily="2" charset="0"/>
                <a:ea typeface="Roboto Th" pitchFamily="2" charset="0"/>
              </a:rPr>
              <a:t>La</a:t>
            </a:r>
            <a:r>
              <a:rPr lang="es-PE" sz="36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PE" sz="3200" b="1" dirty="0">
                <a:latin typeface="Roboto Bk" pitchFamily="2" charset="0"/>
                <a:ea typeface="Roboto Bk" pitchFamily="2" charset="0"/>
              </a:rPr>
              <a:t>s</a:t>
            </a:r>
            <a:r>
              <a:rPr lang="es-PE" sz="3200" b="1" dirty="0" smtClean="0">
                <a:latin typeface="Roboto Bk" pitchFamily="2" charset="0"/>
                <a:ea typeface="Roboto Bk" pitchFamily="2" charset="0"/>
              </a:rPr>
              <a:t>olución</a:t>
            </a:r>
            <a:endParaRPr lang="es-PE" sz="3200" b="1" dirty="0">
              <a:latin typeface="Roboto Bk" pitchFamily="2" charset="0"/>
              <a:ea typeface="Roboto Bk" pitchFamily="2" charset="0"/>
            </a:endParaRPr>
          </a:p>
        </p:txBody>
      </p:sp>
      <p:sp>
        <p:nvSpPr>
          <p:cNvPr id="5" name="10 Elipse"/>
          <p:cNvSpPr/>
          <p:nvPr/>
        </p:nvSpPr>
        <p:spPr>
          <a:xfrm>
            <a:off x="3493686" y="2484632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12 Elipse"/>
          <p:cNvSpPr/>
          <p:nvPr/>
        </p:nvSpPr>
        <p:spPr>
          <a:xfrm>
            <a:off x="3481457" y="3429016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0 Elipse"/>
          <p:cNvSpPr/>
          <p:nvPr/>
        </p:nvSpPr>
        <p:spPr>
          <a:xfrm>
            <a:off x="3505915" y="4286240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15"/>
          <p:cNvSpPr txBox="1"/>
          <p:nvPr/>
        </p:nvSpPr>
        <p:spPr>
          <a:xfrm>
            <a:off x="3866933" y="2926685"/>
            <a:ext cx="5169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</a:p>
          <a:p>
            <a:pPr algn="just"/>
            <a:r>
              <a:rPr lang="es-PE" dirty="0">
                <a:latin typeface="Roboto Lt" pitchFamily="2" charset="0"/>
                <a:ea typeface="Roboto Lt" pitchFamily="2" charset="0"/>
              </a:rPr>
              <a:t>Se realiza con gente de buena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visión técnica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. Estos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conceptualizan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la solución a desarrollar.</a:t>
            </a:r>
          </a:p>
        </p:txBody>
      </p:sp>
      <p:sp>
        <p:nvSpPr>
          <p:cNvPr id="9" name="CuadroTexto 16"/>
          <p:cNvSpPr txBox="1"/>
          <p:nvPr/>
        </p:nvSpPr>
        <p:spPr>
          <a:xfrm>
            <a:off x="3866934" y="3878762"/>
            <a:ext cx="502554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Th" pitchFamily="2" charset="0"/>
                <a:ea typeface="Roboto Th" pitchFamily="2" charset="0"/>
              </a:rPr>
              <a:t> </a:t>
            </a:r>
          </a:p>
          <a:p>
            <a:pPr algn="just"/>
            <a:r>
              <a:rPr lang="es-PE" dirty="0" smtClean="0">
                <a:latin typeface="Roboto Lt" pitchFamily="2" charset="0"/>
                <a:ea typeface="Roboto Lt" pitchFamily="2" charset="0"/>
              </a:rPr>
              <a:t>Si no se cuenta con ellos, se puede considerar a entendidos del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equipo de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trabajo.</a:t>
            </a:r>
            <a:endParaRPr lang="es-PE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0" name="Rectángulo 1"/>
          <p:cNvSpPr/>
          <p:nvPr/>
        </p:nvSpPr>
        <p:spPr>
          <a:xfrm>
            <a:off x="3866934" y="5014917"/>
            <a:ext cx="5025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El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grupo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, y con la ayuda del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expertos,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analizan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el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tipo de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solución a construir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, a muy alto nivel.</a:t>
            </a:r>
          </a:p>
        </p:txBody>
      </p:sp>
      <p:sp>
        <p:nvSpPr>
          <p:cNvPr id="11" name="10 Elipse"/>
          <p:cNvSpPr/>
          <p:nvPr/>
        </p:nvSpPr>
        <p:spPr>
          <a:xfrm>
            <a:off x="3520429" y="5178899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26"/>
          <p:cNvSpPr/>
          <p:nvPr/>
        </p:nvSpPr>
        <p:spPr>
          <a:xfrm>
            <a:off x="3866933" y="2094967"/>
            <a:ext cx="51695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>
                <a:latin typeface="Roboto Lt" pitchFamily="2" charset="0"/>
                <a:ea typeface="Roboto Lt" pitchFamily="2" charset="0"/>
              </a:rPr>
              <a:t>B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usca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explicar algunos detalles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de cómo sería el proyecto para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aterrizar el proyecto y obtener </a:t>
            </a:r>
            <a:r>
              <a:rPr lang="es-PE" b="1" dirty="0" err="1">
                <a:latin typeface="Roboto" pitchFamily="2" charset="0"/>
                <a:ea typeface="Roboto" pitchFamily="2" charset="0"/>
              </a:rPr>
              <a:t>feedback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473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 animBg="1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ángulo 24"/>
          <p:cNvSpPr/>
          <p:nvPr/>
        </p:nvSpPr>
        <p:spPr>
          <a:xfrm>
            <a:off x="584695" y="4400752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2" name="Rectángulo 24"/>
          <p:cNvSpPr/>
          <p:nvPr/>
        </p:nvSpPr>
        <p:spPr>
          <a:xfrm>
            <a:off x="4609462" y="2781276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3" name="Rectángulo 24"/>
          <p:cNvSpPr/>
          <p:nvPr/>
        </p:nvSpPr>
        <p:spPr>
          <a:xfrm>
            <a:off x="584696" y="2807408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Rectángulo 49"/>
          <p:cNvSpPr/>
          <p:nvPr/>
        </p:nvSpPr>
        <p:spPr>
          <a:xfrm>
            <a:off x="4609462" y="2252918"/>
            <a:ext cx="3888432" cy="4212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Rectángulo 16"/>
          <p:cNvSpPr/>
          <p:nvPr/>
        </p:nvSpPr>
        <p:spPr>
          <a:xfrm>
            <a:off x="584696" y="2247377"/>
            <a:ext cx="3888431" cy="4212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CuadroTexto 36"/>
          <p:cNvSpPr txBox="1"/>
          <p:nvPr/>
        </p:nvSpPr>
        <p:spPr>
          <a:xfrm>
            <a:off x="395536" y="2298690"/>
            <a:ext cx="3190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Nombre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proyecto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10" name="Picture 4" descr="http://itsprintingtime.com/wp-content/uploads/2014/07/business-card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33" y="2321170"/>
            <a:ext cx="305367" cy="3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age.flaticon.com/icons/png/512/74/749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47972"/>
            <a:ext cx="341076" cy="34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51"/>
          <p:cNvSpPr txBox="1"/>
          <p:nvPr/>
        </p:nvSpPr>
        <p:spPr>
          <a:xfrm>
            <a:off x="899592" y="2880091"/>
            <a:ext cx="21734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Complejidad 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técnica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15" name="Picture 12" descr="http://publicdomainvectors.org/photos/139358037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76" b="30057"/>
          <a:stretch/>
        </p:blipFill>
        <p:spPr bwMode="auto">
          <a:xfrm>
            <a:off x="611560" y="4493005"/>
            <a:ext cx="503268" cy="30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uadroTexto 52"/>
          <p:cNvSpPr txBox="1"/>
          <p:nvPr/>
        </p:nvSpPr>
        <p:spPr>
          <a:xfrm>
            <a:off x="899592" y="4437112"/>
            <a:ext cx="2524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Background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equipo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19" name="Picture 20" descr="https://image.freepik.com/free-icon/hazard-sign_318-3247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53668" y="2869680"/>
            <a:ext cx="339443" cy="33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n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2398" y="5921589"/>
            <a:ext cx="696576" cy="243715"/>
          </a:xfrm>
          <a:prstGeom prst="rect">
            <a:avLst/>
          </a:prstGeom>
        </p:spPr>
      </p:pic>
      <p:pic>
        <p:nvPicPr>
          <p:cNvPr id="24" name="Imagen 45"/>
          <p:cNvPicPr>
            <a:picLocks noChangeAspect="1"/>
          </p:cNvPicPr>
          <p:nvPr/>
        </p:nvPicPr>
        <p:blipFill rotWithShape="1">
          <a:blip r:embed="rId7"/>
          <a:srcRect l="-2032" t="11227" r="2032" b="12868"/>
          <a:stretch/>
        </p:blipFill>
        <p:spPr>
          <a:xfrm>
            <a:off x="4775622" y="2347384"/>
            <a:ext cx="304081" cy="230812"/>
          </a:xfrm>
          <a:prstGeom prst="rect">
            <a:avLst/>
          </a:prstGeom>
        </p:spPr>
      </p:pic>
      <p:sp>
        <p:nvSpPr>
          <p:cNvPr id="25" name="CuadroTexto 50"/>
          <p:cNvSpPr txBox="1"/>
          <p:nvPr/>
        </p:nvSpPr>
        <p:spPr>
          <a:xfrm>
            <a:off x="5189550" y="2304576"/>
            <a:ext cx="1614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Lt" pitchFamily="2" charset="0"/>
                <a:ea typeface="Roboto Lt" pitchFamily="2" charset="0"/>
              </a:rPr>
              <a:t>Código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26" name="CuadroTexto 57"/>
          <p:cNvSpPr txBox="1"/>
          <p:nvPr/>
        </p:nvSpPr>
        <p:spPr>
          <a:xfrm>
            <a:off x="5076056" y="2869680"/>
            <a:ext cx="1973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Riesgos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técnicos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27" name="Rectángulo 24"/>
          <p:cNvSpPr/>
          <p:nvPr/>
        </p:nvSpPr>
        <p:spPr>
          <a:xfrm>
            <a:off x="4623485" y="4381314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28" name="Picture 14" descr="http://downloadicons.net/sites/default/files/learning-icon-1784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45" y="4400752"/>
            <a:ext cx="406690" cy="40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CuadroTexto 53"/>
          <p:cNvSpPr txBox="1"/>
          <p:nvPr/>
        </p:nvSpPr>
        <p:spPr>
          <a:xfrm>
            <a:off x="4932040" y="4467021"/>
            <a:ext cx="21628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Brecha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técnica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33" name="4 CuadroTexto"/>
          <p:cNvSpPr txBox="1"/>
          <p:nvPr/>
        </p:nvSpPr>
        <p:spPr>
          <a:xfrm>
            <a:off x="2267744" y="1136938"/>
            <a:ext cx="6290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err="1" smtClean="0">
                <a:latin typeface="Roboto Th" pitchFamily="2" charset="0"/>
                <a:ea typeface="Roboto Th" pitchFamily="2" charset="0"/>
              </a:rPr>
              <a:t>Solution</a:t>
            </a:r>
            <a:r>
              <a:rPr lang="es-ES" sz="40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ES" sz="4000" b="1" dirty="0" err="1" smtClean="0">
                <a:latin typeface="Roboto" pitchFamily="2" charset="0"/>
                <a:ea typeface="Roboto" pitchFamily="2" charset="0"/>
              </a:rPr>
              <a:t>Board</a:t>
            </a:r>
            <a:endParaRPr lang="es-ES" sz="4000" b="1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5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2" grpId="0" animBg="1"/>
      <p:bldP spid="23" grpId="0" animBg="1"/>
      <p:bldP spid="3" grpId="0" animBg="1"/>
      <p:bldP spid="4" grpId="0" animBg="1"/>
      <p:bldP spid="5" grpId="0"/>
      <p:bldP spid="14" grpId="0"/>
      <p:bldP spid="16" grpId="0"/>
      <p:bldP spid="25" grpId="0"/>
      <p:bldP spid="26" grpId="0"/>
      <p:bldP spid="27" grpId="0" animBg="1"/>
      <p:bldP spid="29" grpId="0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/>
          <p:cNvSpPr txBox="1"/>
          <p:nvPr/>
        </p:nvSpPr>
        <p:spPr>
          <a:xfrm>
            <a:off x="388586" y="2991510"/>
            <a:ext cx="9577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latin typeface="Roboto" pitchFamily="2" charset="0"/>
                <a:ea typeface="Roboto" pitchFamily="2" charset="0"/>
              </a:rPr>
              <a:t>7.- Los riesgos </a:t>
            </a:r>
            <a:r>
              <a:rPr lang="es-ES" sz="4800" dirty="0">
                <a:latin typeface="Roboto Th" pitchFamily="2" charset="0"/>
                <a:ea typeface="Roboto Th" pitchFamily="2" charset="0"/>
              </a:rPr>
              <a:t>del proyecto</a:t>
            </a:r>
          </a:p>
        </p:txBody>
      </p:sp>
    </p:spTree>
    <p:extLst>
      <p:ext uri="{BB962C8B-B14F-4D97-AF65-F5344CB8AC3E}">
        <p14:creationId xmlns:p14="http://schemas.microsoft.com/office/powerpoint/2010/main" val="392659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7"/>
          <p:cNvSpPr txBox="1"/>
          <p:nvPr/>
        </p:nvSpPr>
        <p:spPr>
          <a:xfrm>
            <a:off x="-1363216" y="4942909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smtClean="0">
                <a:latin typeface="Roboto Th" pitchFamily="2" charset="0"/>
                <a:ea typeface="Roboto Th" pitchFamily="2" charset="0"/>
              </a:rPr>
              <a:t>Los</a:t>
            </a:r>
            <a:r>
              <a:rPr lang="es-PE" sz="36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PE" sz="3200" b="1" dirty="0">
                <a:latin typeface="Roboto Bk" pitchFamily="2" charset="0"/>
                <a:ea typeface="Roboto Bk" pitchFamily="2" charset="0"/>
              </a:rPr>
              <a:t>r</a:t>
            </a:r>
            <a:r>
              <a:rPr lang="es-PE" sz="3200" b="1" dirty="0" smtClean="0">
                <a:latin typeface="Roboto Bk" pitchFamily="2" charset="0"/>
                <a:ea typeface="Roboto Bk" pitchFamily="2" charset="0"/>
              </a:rPr>
              <a:t>iesgos</a:t>
            </a:r>
            <a:endParaRPr lang="es-PE" sz="3200" b="1" dirty="0">
              <a:latin typeface="Roboto Bk" pitchFamily="2" charset="0"/>
              <a:ea typeface="Roboto Bk" pitchFamily="2" charset="0"/>
            </a:endParaRPr>
          </a:p>
        </p:txBody>
      </p:sp>
      <p:sp>
        <p:nvSpPr>
          <p:cNvPr id="4" name="10 Elipse"/>
          <p:cNvSpPr/>
          <p:nvPr/>
        </p:nvSpPr>
        <p:spPr>
          <a:xfrm>
            <a:off x="3061638" y="2564920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12 Elipse"/>
          <p:cNvSpPr/>
          <p:nvPr/>
        </p:nvSpPr>
        <p:spPr>
          <a:xfrm>
            <a:off x="3049409" y="3501008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10 Elipse"/>
          <p:cNvSpPr/>
          <p:nvPr/>
        </p:nvSpPr>
        <p:spPr>
          <a:xfrm>
            <a:off x="3073867" y="4437128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15"/>
          <p:cNvSpPr txBox="1"/>
          <p:nvPr/>
        </p:nvSpPr>
        <p:spPr>
          <a:xfrm>
            <a:off x="3434885" y="1988915"/>
            <a:ext cx="56016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</a:p>
          <a:p>
            <a:pPr algn="just"/>
            <a:r>
              <a:rPr lang="es-PE" dirty="0" smtClean="0">
                <a:latin typeface="Roboto Lt" pitchFamily="2" charset="0"/>
                <a:ea typeface="Roboto Lt" pitchFamily="2" charset="0"/>
              </a:rPr>
              <a:t>Se trata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de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discutir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todo lo que potencialmente podría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quitarnos el sueño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durante el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proyecto.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8" name="CuadroTexto 16"/>
          <p:cNvSpPr txBox="1"/>
          <p:nvPr/>
        </p:nvSpPr>
        <p:spPr>
          <a:xfrm>
            <a:off x="3434886" y="2996952"/>
            <a:ext cx="56016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Th" pitchFamily="2" charset="0"/>
                <a:ea typeface="Roboto Th" pitchFamily="2" charset="0"/>
              </a:rPr>
              <a:t> </a:t>
            </a:r>
          </a:p>
          <a:p>
            <a:pPr algn="just"/>
            <a:r>
              <a:rPr lang="es-PE" dirty="0">
                <a:latin typeface="Roboto Lt" pitchFamily="2" charset="0"/>
                <a:ea typeface="Roboto Lt" pitchFamily="2" charset="0"/>
              </a:rPr>
              <a:t>Los diferentes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actores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expondrán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 miedos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que pueden surgir a lo largo del ciclo de vida del proyecto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9" name="Rectángulo 1"/>
          <p:cNvSpPr/>
          <p:nvPr/>
        </p:nvSpPr>
        <p:spPr>
          <a:xfrm>
            <a:off x="3434886" y="4150821"/>
            <a:ext cx="55296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Luego,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se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comparte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los resultados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y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se vuelve a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tener una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discusión abierta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en la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que se consensua.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10" name="10 Elipse"/>
          <p:cNvSpPr/>
          <p:nvPr/>
        </p:nvSpPr>
        <p:spPr>
          <a:xfrm>
            <a:off x="3088381" y="5229216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26"/>
          <p:cNvSpPr/>
          <p:nvPr/>
        </p:nvSpPr>
        <p:spPr>
          <a:xfrm>
            <a:off x="3434885" y="5014917"/>
            <a:ext cx="55296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b="1" dirty="0">
                <a:latin typeface="Roboto" pitchFamily="2" charset="0"/>
                <a:ea typeface="Roboto" pitchFamily="2" charset="0"/>
              </a:rPr>
              <a:t>Eventualmente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podría incluirse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medidas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para 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enfrentar 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estos riesgos.</a:t>
            </a:r>
          </a:p>
        </p:txBody>
      </p:sp>
      <p:pic>
        <p:nvPicPr>
          <p:cNvPr id="12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3" t="8467" r="27850" b="15600"/>
          <a:stretch/>
        </p:blipFill>
        <p:spPr>
          <a:xfrm>
            <a:off x="525481" y="2597311"/>
            <a:ext cx="2013806" cy="2007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 animBg="1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4"/>
          <p:cNvSpPr/>
          <p:nvPr/>
        </p:nvSpPr>
        <p:spPr>
          <a:xfrm>
            <a:off x="4609462" y="2781276"/>
            <a:ext cx="3888432" cy="3023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3" name="Rectángulo 24"/>
          <p:cNvSpPr/>
          <p:nvPr/>
        </p:nvSpPr>
        <p:spPr>
          <a:xfrm>
            <a:off x="584696" y="2807408"/>
            <a:ext cx="3888432" cy="2997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Rectángulo 49"/>
          <p:cNvSpPr/>
          <p:nvPr/>
        </p:nvSpPr>
        <p:spPr>
          <a:xfrm>
            <a:off x="4609462" y="2252918"/>
            <a:ext cx="3888432" cy="4212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Rectángulo 16"/>
          <p:cNvSpPr/>
          <p:nvPr/>
        </p:nvSpPr>
        <p:spPr>
          <a:xfrm>
            <a:off x="584696" y="2247377"/>
            <a:ext cx="3888431" cy="4212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CuadroTexto 36"/>
          <p:cNvSpPr txBox="1"/>
          <p:nvPr/>
        </p:nvSpPr>
        <p:spPr>
          <a:xfrm>
            <a:off x="395536" y="2298690"/>
            <a:ext cx="3190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Nombre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proyecto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10" name="Picture 4" descr="http://itsprintingtime.com/wp-content/uploads/2014/07/business-card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33" y="2321170"/>
            <a:ext cx="305367" cy="3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0" descr="https://image.freepik.com/free-icon/hazard-sign_318-3247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53668" y="2869680"/>
            <a:ext cx="339443" cy="33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n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2398" y="5921589"/>
            <a:ext cx="696576" cy="243715"/>
          </a:xfrm>
          <a:prstGeom prst="rect">
            <a:avLst/>
          </a:prstGeom>
        </p:spPr>
      </p:pic>
      <p:pic>
        <p:nvPicPr>
          <p:cNvPr id="24" name="Imagen 45"/>
          <p:cNvPicPr>
            <a:picLocks noChangeAspect="1"/>
          </p:cNvPicPr>
          <p:nvPr/>
        </p:nvPicPr>
        <p:blipFill rotWithShape="1">
          <a:blip r:embed="rId5"/>
          <a:srcRect l="-2032" t="11227" r="2032" b="12868"/>
          <a:stretch/>
        </p:blipFill>
        <p:spPr>
          <a:xfrm>
            <a:off x="4775622" y="2347384"/>
            <a:ext cx="304081" cy="230812"/>
          </a:xfrm>
          <a:prstGeom prst="rect">
            <a:avLst/>
          </a:prstGeom>
        </p:spPr>
      </p:pic>
      <p:sp>
        <p:nvSpPr>
          <p:cNvPr id="25" name="CuadroTexto 50"/>
          <p:cNvSpPr txBox="1"/>
          <p:nvPr/>
        </p:nvSpPr>
        <p:spPr>
          <a:xfrm>
            <a:off x="5189550" y="2304576"/>
            <a:ext cx="1614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Lt" pitchFamily="2" charset="0"/>
                <a:ea typeface="Roboto Lt" pitchFamily="2" charset="0"/>
              </a:rPr>
              <a:t>Código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33" name="4 CuadroTexto"/>
          <p:cNvSpPr txBox="1"/>
          <p:nvPr/>
        </p:nvSpPr>
        <p:spPr>
          <a:xfrm>
            <a:off x="2267744" y="1136938"/>
            <a:ext cx="6290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err="1" smtClean="0">
                <a:latin typeface="Roboto Th" pitchFamily="2" charset="0"/>
                <a:ea typeface="Roboto Th" pitchFamily="2" charset="0"/>
              </a:rPr>
              <a:t>Risk</a:t>
            </a:r>
            <a:r>
              <a:rPr lang="es-ES" sz="40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ES" sz="4000" b="1" dirty="0" err="1" smtClean="0">
                <a:latin typeface="Roboto" pitchFamily="2" charset="0"/>
                <a:ea typeface="Roboto" pitchFamily="2" charset="0"/>
              </a:rPr>
              <a:t>List</a:t>
            </a:r>
            <a:endParaRPr lang="es-ES" sz="40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30" name="Picture 14" descr="http://downloadicons.net/sites/default/files/learning-icon-1784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71045"/>
            <a:ext cx="406690" cy="40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uadroTexto 35"/>
          <p:cNvSpPr txBox="1"/>
          <p:nvPr/>
        </p:nvSpPr>
        <p:spPr>
          <a:xfrm>
            <a:off x="971600" y="2905113"/>
            <a:ext cx="1832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Riesgos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Positivos</a:t>
            </a:r>
            <a:r>
              <a:rPr lang="es-PE" sz="1600" dirty="0" smtClean="0">
                <a:latin typeface="Roboto Lt" pitchFamily="2" charset="0"/>
                <a:ea typeface="Roboto Lt" pitchFamily="2" charset="0"/>
              </a:rPr>
              <a:t> 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35" name="CuadroTexto 37"/>
          <p:cNvSpPr txBox="1"/>
          <p:nvPr/>
        </p:nvSpPr>
        <p:spPr>
          <a:xfrm>
            <a:off x="5151149" y="2871045"/>
            <a:ext cx="2085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Riesgos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Negativos</a:t>
            </a:r>
            <a:r>
              <a:rPr lang="es-PE" sz="1600" dirty="0" smtClean="0">
                <a:latin typeface="Roboto Lt" pitchFamily="2" charset="0"/>
                <a:ea typeface="Roboto Lt" pitchFamily="2" charset="0"/>
              </a:rPr>
              <a:t> 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40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3" grpId="0" animBg="1"/>
      <p:bldP spid="4" grpId="0" animBg="1"/>
      <p:bldP spid="5" grpId="0"/>
      <p:bldP spid="25" grpId="0"/>
      <p:bldP spid="33" grpId="0"/>
      <p:bldP spid="31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67544" y="1556792"/>
            <a:ext cx="1502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dirty="0">
                <a:latin typeface="Roboto" pitchFamily="2" charset="0"/>
                <a:ea typeface="Roboto" pitchFamily="2" charset="0"/>
                <a:cs typeface="Arial" pitchFamily="34" charset="0"/>
              </a:rPr>
              <a:t>Agenda: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691681" y="3053277"/>
            <a:ext cx="6781985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dirty="0" smtClean="0">
                <a:latin typeface="Roboto" pitchFamily="2" charset="0"/>
                <a:ea typeface="Roboto" pitchFamily="2" charset="0"/>
                <a:cs typeface="Arial" pitchFamily="34" charset="0"/>
              </a:rPr>
              <a:t>1. Introducción </a:t>
            </a:r>
            <a:r>
              <a:rPr lang="es-ES" sz="2800" dirty="0" smtClean="0">
                <a:latin typeface="Roboto Th" pitchFamily="2" charset="0"/>
                <a:ea typeface="Roboto Th" pitchFamily="2" charset="0"/>
                <a:cs typeface="Arial" pitchFamily="34" charset="0"/>
              </a:rPr>
              <a:t>a la Incepción Ágil</a:t>
            </a:r>
          </a:p>
          <a:p>
            <a:r>
              <a:rPr lang="es-ES" sz="2800" b="1" dirty="0">
                <a:latin typeface="Roboto" pitchFamily="2" charset="0"/>
                <a:ea typeface="Roboto" pitchFamily="2" charset="0"/>
                <a:cs typeface="Arial" pitchFamily="34" charset="0"/>
              </a:rPr>
              <a:t>2. Desarrollo </a:t>
            </a:r>
            <a:r>
              <a:rPr lang="es-ES" sz="2800" dirty="0">
                <a:latin typeface="Roboto Th" pitchFamily="2" charset="0"/>
                <a:ea typeface="Roboto Th" pitchFamily="2" charset="0"/>
                <a:cs typeface="Arial" pitchFamily="34" charset="0"/>
              </a:rPr>
              <a:t>de la Propuesta de Incepción</a:t>
            </a:r>
          </a:p>
          <a:p>
            <a:r>
              <a:rPr lang="es-ES" sz="2800" b="1" dirty="0">
                <a:latin typeface="Roboto" pitchFamily="2" charset="0"/>
                <a:ea typeface="Roboto" pitchFamily="2" charset="0"/>
                <a:cs typeface="Arial" pitchFamily="34" charset="0"/>
              </a:rPr>
              <a:t>3. Preguntas</a:t>
            </a:r>
          </a:p>
          <a:p>
            <a:r>
              <a:rPr lang="es-ES" sz="2800" b="1" dirty="0">
                <a:latin typeface="Roboto" pitchFamily="2" charset="0"/>
                <a:ea typeface="Roboto" pitchFamily="2" charset="0"/>
                <a:cs typeface="Arial" pitchFamily="34" charset="0"/>
              </a:rPr>
              <a:t>4. Conclusiones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/>
          <p:cNvSpPr txBox="1"/>
          <p:nvPr/>
        </p:nvSpPr>
        <p:spPr>
          <a:xfrm>
            <a:off x="388586" y="2991510"/>
            <a:ext cx="9577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latin typeface="Roboto" pitchFamily="2" charset="0"/>
                <a:ea typeface="Roboto" pitchFamily="2" charset="0"/>
              </a:rPr>
              <a:t>8.- El Tamaño </a:t>
            </a:r>
            <a:r>
              <a:rPr lang="es-ES" sz="4800" dirty="0">
                <a:latin typeface="Roboto Th" pitchFamily="2" charset="0"/>
                <a:ea typeface="Roboto Th" pitchFamily="2" charset="0"/>
              </a:rPr>
              <a:t>del proyecto</a:t>
            </a:r>
          </a:p>
        </p:txBody>
      </p:sp>
    </p:spTree>
    <p:extLst>
      <p:ext uri="{BB962C8B-B14F-4D97-AF65-F5344CB8AC3E}">
        <p14:creationId xmlns:p14="http://schemas.microsoft.com/office/powerpoint/2010/main" val="397451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7"/>
          <p:cNvSpPr txBox="1"/>
          <p:nvPr/>
        </p:nvSpPr>
        <p:spPr>
          <a:xfrm>
            <a:off x="-1363216" y="4798893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smtClean="0">
                <a:latin typeface="Roboto Th" pitchFamily="2" charset="0"/>
                <a:ea typeface="Roboto Th" pitchFamily="2" charset="0"/>
              </a:rPr>
              <a:t>El</a:t>
            </a:r>
            <a:r>
              <a:rPr lang="es-PE" sz="36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PE" sz="3200" b="1" dirty="0" smtClean="0">
                <a:latin typeface="Roboto Bk" pitchFamily="2" charset="0"/>
                <a:ea typeface="Roboto Bk" pitchFamily="2" charset="0"/>
              </a:rPr>
              <a:t>tamaño</a:t>
            </a:r>
            <a:endParaRPr lang="es-PE" sz="3200" b="1" dirty="0">
              <a:latin typeface="Roboto Bk" pitchFamily="2" charset="0"/>
              <a:ea typeface="Roboto Bk" pitchFamily="2" charset="0"/>
            </a:endParaRPr>
          </a:p>
        </p:txBody>
      </p:sp>
      <p:sp>
        <p:nvSpPr>
          <p:cNvPr id="4" name="10 Elipse"/>
          <p:cNvSpPr/>
          <p:nvPr/>
        </p:nvSpPr>
        <p:spPr>
          <a:xfrm>
            <a:off x="3205654" y="2411573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12 Elipse"/>
          <p:cNvSpPr/>
          <p:nvPr/>
        </p:nvSpPr>
        <p:spPr>
          <a:xfrm>
            <a:off x="3193425" y="3367171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10 Elipse"/>
          <p:cNvSpPr/>
          <p:nvPr/>
        </p:nvSpPr>
        <p:spPr>
          <a:xfrm>
            <a:off x="3217883" y="4286240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15"/>
          <p:cNvSpPr txBox="1"/>
          <p:nvPr/>
        </p:nvSpPr>
        <p:spPr>
          <a:xfrm>
            <a:off x="3578901" y="1961275"/>
            <a:ext cx="5169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</a:p>
          <a:p>
            <a:pPr algn="just"/>
            <a:r>
              <a:rPr lang="es-PE" dirty="0" smtClean="0">
                <a:latin typeface="Roboto Lt" pitchFamily="2" charset="0"/>
                <a:ea typeface="Roboto Lt" pitchFamily="2" charset="0"/>
              </a:rPr>
              <a:t>Se 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piensa en el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tamaño 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que tendrá el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proyecto en cuanto 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recursos y trabajo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8" name="CuadroTexto 16"/>
          <p:cNvSpPr txBox="1"/>
          <p:nvPr/>
        </p:nvSpPr>
        <p:spPr>
          <a:xfrm>
            <a:off x="3578901" y="2911148"/>
            <a:ext cx="5457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</a:p>
          <a:p>
            <a:pPr algn="just"/>
            <a:r>
              <a:rPr lang="es-PE" b="1" dirty="0" smtClean="0">
                <a:latin typeface="Roboto" pitchFamily="2" charset="0"/>
                <a:ea typeface="Roboto" pitchFamily="2" charset="0"/>
              </a:rPr>
              <a:t>No se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está tomando una decisión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, sino realizando un ejercicio para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analizar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lo que el proyecto implica.</a:t>
            </a:r>
            <a:r>
              <a:rPr lang="es-PE" dirty="0"/>
              <a:t> 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9" name="Rectángulo 1"/>
          <p:cNvSpPr/>
          <p:nvPr/>
        </p:nvSpPr>
        <p:spPr>
          <a:xfrm>
            <a:off x="3578902" y="4037508"/>
            <a:ext cx="54575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b="1" dirty="0" smtClean="0">
                <a:latin typeface="Roboto" pitchFamily="2" charset="0"/>
                <a:ea typeface="Roboto" pitchFamily="2" charset="0"/>
              </a:rPr>
              <a:t>No espera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resolver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necesariamente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todo el alcance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, si no lo más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valioso.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10" name="10 Elipse"/>
          <p:cNvSpPr/>
          <p:nvPr/>
        </p:nvSpPr>
        <p:spPr>
          <a:xfrm>
            <a:off x="3232397" y="5178899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26"/>
          <p:cNvSpPr/>
          <p:nvPr/>
        </p:nvSpPr>
        <p:spPr>
          <a:xfrm>
            <a:off x="3578901" y="4797152"/>
            <a:ext cx="55650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Saber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que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todo va a tener variaciones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cuando el proyecto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comience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y sobre todo cuando se entreguen los primeros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resultados.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12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05" t="4362" r="21068" b="13291"/>
          <a:stretch/>
        </p:blipFill>
        <p:spPr>
          <a:xfrm>
            <a:off x="526692" y="2559995"/>
            <a:ext cx="2317116" cy="209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2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 animBg="1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4"/>
          <p:cNvSpPr/>
          <p:nvPr/>
        </p:nvSpPr>
        <p:spPr>
          <a:xfrm>
            <a:off x="4609462" y="2781276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3" name="Rectángulo 24"/>
          <p:cNvSpPr/>
          <p:nvPr/>
        </p:nvSpPr>
        <p:spPr>
          <a:xfrm>
            <a:off x="584696" y="2807408"/>
            <a:ext cx="3888432" cy="30403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Rectángulo 49"/>
          <p:cNvSpPr/>
          <p:nvPr/>
        </p:nvSpPr>
        <p:spPr>
          <a:xfrm>
            <a:off x="4609462" y="2252918"/>
            <a:ext cx="3888432" cy="4212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Rectángulo 16"/>
          <p:cNvSpPr/>
          <p:nvPr/>
        </p:nvSpPr>
        <p:spPr>
          <a:xfrm>
            <a:off x="584696" y="2247377"/>
            <a:ext cx="3888431" cy="4212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CuadroTexto 36"/>
          <p:cNvSpPr txBox="1"/>
          <p:nvPr/>
        </p:nvSpPr>
        <p:spPr>
          <a:xfrm>
            <a:off x="395536" y="2298690"/>
            <a:ext cx="3190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Nombre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proyecto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10" name="Picture 4" descr="http://itsprintingtime.com/wp-content/uploads/2014/07/business-card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33" y="2321170"/>
            <a:ext cx="305367" cy="3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n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2398" y="5921589"/>
            <a:ext cx="696576" cy="243715"/>
          </a:xfrm>
          <a:prstGeom prst="rect">
            <a:avLst/>
          </a:prstGeom>
        </p:spPr>
      </p:pic>
      <p:pic>
        <p:nvPicPr>
          <p:cNvPr id="24" name="Imagen 45"/>
          <p:cNvPicPr>
            <a:picLocks noChangeAspect="1"/>
          </p:cNvPicPr>
          <p:nvPr/>
        </p:nvPicPr>
        <p:blipFill rotWithShape="1">
          <a:blip r:embed="rId4"/>
          <a:srcRect l="-2032" t="11227" r="2032" b="12868"/>
          <a:stretch/>
        </p:blipFill>
        <p:spPr>
          <a:xfrm>
            <a:off x="4775622" y="2347384"/>
            <a:ext cx="304081" cy="230812"/>
          </a:xfrm>
          <a:prstGeom prst="rect">
            <a:avLst/>
          </a:prstGeom>
        </p:spPr>
      </p:pic>
      <p:sp>
        <p:nvSpPr>
          <p:cNvPr id="25" name="CuadroTexto 50"/>
          <p:cNvSpPr txBox="1"/>
          <p:nvPr/>
        </p:nvSpPr>
        <p:spPr>
          <a:xfrm>
            <a:off x="5189550" y="2304576"/>
            <a:ext cx="1614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Lt" pitchFamily="2" charset="0"/>
                <a:ea typeface="Roboto Lt" pitchFamily="2" charset="0"/>
              </a:rPr>
              <a:t>Código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26" name="CuadroTexto 57"/>
          <p:cNvSpPr txBox="1"/>
          <p:nvPr/>
        </p:nvSpPr>
        <p:spPr>
          <a:xfrm>
            <a:off x="5076056" y="2869680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Recursos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Humanos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27" name="Rectángulo 24"/>
          <p:cNvSpPr/>
          <p:nvPr/>
        </p:nvSpPr>
        <p:spPr>
          <a:xfrm>
            <a:off x="4623485" y="4381314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28" name="Picture 14" descr="http://downloadicons.net/sites/default/files/learning-icon-1784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45" y="4400752"/>
            <a:ext cx="406690" cy="40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CuadroTexto 53"/>
          <p:cNvSpPr txBox="1"/>
          <p:nvPr/>
        </p:nvSpPr>
        <p:spPr>
          <a:xfrm>
            <a:off x="4860032" y="4467021"/>
            <a:ext cx="29223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Recursos no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humanos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33" name="4 CuadroTexto"/>
          <p:cNvSpPr txBox="1"/>
          <p:nvPr/>
        </p:nvSpPr>
        <p:spPr>
          <a:xfrm>
            <a:off x="2267744" y="1136938"/>
            <a:ext cx="6290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smtClean="0">
                <a:latin typeface="Roboto Th" pitchFamily="2" charset="0"/>
                <a:ea typeface="Roboto Th" pitchFamily="2" charset="0"/>
              </a:rPr>
              <a:t>Estimation </a:t>
            </a:r>
            <a:r>
              <a:rPr lang="es-ES" sz="4000" b="1" dirty="0" err="1" smtClean="0">
                <a:latin typeface="Roboto" pitchFamily="2" charset="0"/>
                <a:ea typeface="Roboto" pitchFamily="2" charset="0"/>
              </a:rPr>
              <a:t>Board</a:t>
            </a:r>
            <a:endParaRPr lang="es-ES" sz="40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0" name="CuadroTexto 43"/>
          <p:cNvSpPr txBox="1"/>
          <p:nvPr/>
        </p:nvSpPr>
        <p:spPr>
          <a:xfrm>
            <a:off x="748850" y="2905199"/>
            <a:ext cx="193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   Trabajo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previsto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31" name="Picture 4" descr="http://image.flaticon.com/icons/png/512/10/1006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00536"/>
            <a:ext cx="283692" cy="28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Resultado de imagen para organigrama icon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492" y="2807408"/>
            <a:ext cx="486299" cy="48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10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3" grpId="0" animBg="1"/>
      <p:bldP spid="4" grpId="0" animBg="1"/>
      <p:bldP spid="5" grpId="0"/>
      <p:bldP spid="25" grpId="0"/>
      <p:bldP spid="26" grpId="0"/>
      <p:bldP spid="27" grpId="0" animBg="1"/>
      <p:bldP spid="29" grpId="0"/>
      <p:bldP spid="33" grpId="0"/>
      <p:bldP spid="3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/>
          <p:cNvSpPr txBox="1"/>
          <p:nvPr/>
        </p:nvSpPr>
        <p:spPr>
          <a:xfrm>
            <a:off x="388586" y="2991510"/>
            <a:ext cx="9577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latin typeface="Roboto" pitchFamily="2" charset="0"/>
                <a:ea typeface="Roboto" pitchFamily="2" charset="0"/>
              </a:rPr>
              <a:t>9.- </a:t>
            </a:r>
            <a:r>
              <a:rPr lang="es-ES" sz="4800" b="1" dirty="0">
                <a:latin typeface="Roboto" pitchFamily="2" charset="0"/>
                <a:ea typeface="Roboto" pitchFamily="2" charset="0"/>
              </a:rPr>
              <a:t>Las </a:t>
            </a:r>
            <a:r>
              <a:rPr lang="es-ES" sz="4800" b="1" dirty="0" smtClean="0">
                <a:latin typeface="Roboto" pitchFamily="2" charset="0"/>
                <a:ea typeface="Roboto" pitchFamily="2" charset="0"/>
              </a:rPr>
              <a:t>restricciones</a:t>
            </a:r>
            <a:endParaRPr lang="es-ES" sz="4800" dirty="0"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04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7"/>
          <p:cNvSpPr txBox="1"/>
          <p:nvPr/>
        </p:nvSpPr>
        <p:spPr>
          <a:xfrm>
            <a:off x="-1166549" y="4855733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800" dirty="0" smtClean="0">
                <a:latin typeface="Roboto Th" pitchFamily="2" charset="0"/>
                <a:ea typeface="Roboto Th" pitchFamily="2" charset="0"/>
              </a:rPr>
              <a:t>Las</a:t>
            </a:r>
            <a:r>
              <a:rPr lang="es-PE" sz="32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PE" sz="2800" b="1" dirty="0" smtClean="0">
                <a:latin typeface="Roboto Bk" pitchFamily="2" charset="0"/>
                <a:ea typeface="Roboto Bk" pitchFamily="2" charset="0"/>
              </a:rPr>
              <a:t>restricciones</a:t>
            </a:r>
            <a:endParaRPr lang="es-PE" sz="2800" b="1" dirty="0">
              <a:latin typeface="Roboto Bk" pitchFamily="2" charset="0"/>
              <a:ea typeface="Roboto Bk" pitchFamily="2" charset="0"/>
            </a:endParaRPr>
          </a:p>
        </p:txBody>
      </p:sp>
      <p:sp>
        <p:nvSpPr>
          <p:cNvPr id="4" name="10 Elipse"/>
          <p:cNvSpPr/>
          <p:nvPr/>
        </p:nvSpPr>
        <p:spPr>
          <a:xfrm>
            <a:off x="3565694" y="2411573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12 Elipse"/>
          <p:cNvSpPr/>
          <p:nvPr/>
        </p:nvSpPr>
        <p:spPr>
          <a:xfrm>
            <a:off x="3553465" y="3367171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10 Elipse"/>
          <p:cNvSpPr/>
          <p:nvPr/>
        </p:nvSpPr>
        <p:spPr>
          <a:xfrm>
            <a:off x="3577923" y="4286240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15"/>
          <p:cNvSpPr txBox="1"/>
          <p:nvPr/>
        </p:nvSpPr>
        <p:spPr>
          <a:xfrm>
            <a:off x="3938941" y="1700808"/>
            <a:ext cx="4881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</a:p>
          <a:p>
            <a:pPr algn="just"/>
            <a:r>
              <a:rPr lang="es-PE" dirty="0" smtClean="0">
                <a:latin typeface="Roboto Lt" pitchFamily="2" charset="0"/>
                <a:ea typeface="Roboto Lt" pitchFamily="2" charset="0"/>
              </a:rPr>
              <a:t>Se revisan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restricciones tempranas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que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ayuden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a pensar si los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cambios futuros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están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alejando o no de la idea inicial. </a:t>
            </a:r>
          </a:p>
        </p:txBody>
      </p:sp>
      <p:sp>
        <p:nvSpPr>
          <p:cNvPr id="8" name="CuadroTexto 16"/>
          <p:cNvSpPr txBox="1"/>
          <p:nvPr/>
        </p:nvSpPr>
        <p:spPr>
          <a:xfrm>
            <a:off x="3938941" y="2780928"/>
            <a:ext cx="49535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</a:p>
          <a:p>
            <a:pPr algn="just"/>
            <a:r>
              <a:rPr lang="es-PE" dirty="0" smtClean="0">
                <a:latin typeface="Roboto Lt" pitchFamily="2" charset="0"/>
                <a:ea typeface="Roboto Lt" pitchFamily="2" charset="0"/>
              </a:rPr>
              <a:t>El fin es tener más elementos que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ayuden a tomar decisiones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a lo largo del ciclo de vida del proyecto.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9" name="Rectángulo 1"/>
          <p:cNvSpPr/>
          <p:nvPr/>
        </p:nvSpPr>
        <p:spPr>
          <a:xfrm>
            <a:off x="3938942" y="4078813"/>
            <a:ext cx="49535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Se sugiere que luego de ser elaboradas, pasen por un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proceso de priorización.</a:t>
            </a:r>
          </a:p>
        </p:txBody>
      </p:sp>
      <p:sp>
        <p:nvSpPr>
          <p:cNvPr id="10" name="10 Elipse"/>
          <p:cNvSpPr/>
          <p:nvPr/>
        </p:nvSpPr>
        <p:spPr>
          <a:xfrm>
            <a:off x="3592437" y="5229216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26"/>
          <p:cNvSpPr/>
          <p:nvPr/>
        </p:nvSpPr>
        <p:spPr>
          <a:xfrm>
            <a:off x="3938941" y="4932157"/>
            <a:ext cx="49535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b="1" dirty="0">
                <a:latin typeface="Roboto" pitchFamily="2" charset="0"/>
                <a:ea typeface="Roboto" pitchFamily="2" charset="0"/>
              </a:rPr>
              <a:t>La visibilidad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de esta lista para el equipo, a lo largo del proyecto, es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trascendente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para que la herramienta pueda cumplir sus fines.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12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35" t="8466" r="30592" b="22270"/>
          <a:stretch/>
        </p:blipFill>
        <p:spPr>
          <a:xfrm>
            <a:off x="971600" y="2730679"/>
            <a:ext cx="1658918" cy="167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79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 animBg="1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 24"/>
          <p:cNvSpPr/>
          <p:nvPr/>
        </p:nvSpPr>
        <p:spPr>
          <a:xfrm>
            <a:off x="4578888" y="4395804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2" name="Rectángulo 24"/>
          <p:cNvSpPr/>
          <p:nvPr/>
        </p:nvSpPr>
        <p:spPr>
          <a:xfrm>
            <a:off x="584695" y="4400752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2" name="Rectángulo 24"/>
          <p:cNvSpPr/>
          <p:nvPr/>
        </p:nvSpPr>
        <p:spPr>
          <a:xfrm>
            <a:off x="4609462" y="2781276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3" name="Rectángulo 24"/>
          <p:cNvSpPr/>
          <p:nvPr/>
        </p:nvSpPr>
        <p:spPr>
          <a:xfrm>
            <a:off x="584696" y="2807408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Rectángulo 49"/>
          <p:cNvSpPr/>
          <p:nvPr/>
        </p:nvSpPr>
        <p:spPr>
          <a:xfrm>
            <a:off x="4609462" y="2252918"/>
            <a:ext cx="3888432" cy="4212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Rectángulo 16"/>
          <p:cNvSpPr/>
          <p:nvPr/>
        </p:nvSpPr>
        <p:spPr>
          <a:xfrm>
            <a:off x="584696" y="2247377"/>
            <a:ext cx="3888431" cy="4212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CuadroTexto 36"/>
          <p:cNvSpPr txBox="1"/>
          <p:nvPr/>
        </p:nvSpPr>
        <p:spPr>
          <a:xfrm>
            <a:off x="395536" y="2298690"/>
            <a:ext cx="3190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Nombre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proyecto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10" name="Picture 4" descr="http://itsprintingtime.com/wp-content/uploads/2014/07/business-card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33" y="2321170"/>
            <a:ext cx="305367" cy="3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n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2398" y="5921589"/>
            <a:ext cx="696576" cy="243715"/>
          </a:xfrm>
          <a:prstGeom prst="rect">
            <a:avLst/>
          </a:prstGeom>
        </p:spPr>
      </p:pic>
      <p:pic>
        <p:nvPicPr>
          <p:cNvPr id="24" name="Imagen 45"/>
          <p:cNvPicPr>
            <a:picLocks noChangeAspect="1"/>
          </p:cNvPicPr>
          <p:nvPr/>
        </p:nvPicPr>
        <p:blipFill rotWithShape="1">
          <a:blip r:embed="rId4"/>
          <a:srcRect l="-2032" t="11227" r="2032" b="12868"/>
          <a:stretch/>
        </p:blipFill>
        <p:spPr>
          <a:xfrm>
            <a:off x="4775622" y="2347384"/>
            <a:ext cx="304081" cy="230812"/>
          </a:xfrm>
          <a:prstGeom prst="rect">
            <a:avLst/>
          </a:prstGeom>
        </p:spPr>
      </p:pic>
      <p:sp>
        <p:nvSpPr>
          <p:cNvPr id="25" name="CuadroTexto 50"/>
          <p:cNvSpPr txBox="1"/>
          <p:nvPr/>
        </p:nvSpPr>
        <p:spPr>
          <a:xfrm>
            <a:off x="5189550" y="2304576"/>
            <a:ext cx="1614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Lt" pitchFamily="2" charset="0"/>
                <a:ea typeface="Roboto Lt" pitchFamily="2" charset="0"/>
              </a:rPr>
              <a:t>Código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33" name="4 CuadroTexto"/>
          <p:cNvSpPr txBox="1"/>
          <p:nvPr/>
        </p:nvSpPr>
        <p:spPr>
          <a:xfrm>
            <a:off x="2267744" y="1136938"/>
            <a:ext cx="6290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err="1" smtClean="0">
                <a:latin typeface="Roboto Th" pitchFamily="2" charset="0"/>
                <a:ea typeface="Roboto Th" pitchFamily="2" charset="0"/>
              </a:rPr>
              <a:t>Priority</a:t>
            </a:r>
            <a:r>
              <a:rPr lang="es-ES" sz="40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ES" sz="4000" b="1" dirty="0" err="1" smtClean="0">
                <a:latin typeface="Roboto" pitchFamily="2" charset="0"/>
                <a:ea typeface="Roboto" pitchFamily="2" charset="0"/>
              </a:rPr>
              <a:t>Board</a:t>
            </a:r>
            <a:endParaRPr lang="es-ES" sz="40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0" name="CuadroTexto 25"/>
          <p:cNvSpPr txBox="1"/>
          <p:nvPr/>
        </p:nvSpPr>
        <p:spPr>
          <a:xfrm>
            <a:off x="989888" y="2883713"/>
            <a:ext cx="2908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 smtClean="0">
                <a:latin typeface="Roboto" pitchFamily="2" charset="0"/>
                <a:ea typeface="Roboto" pitchFamily="2" charset="0"/>
              </a:rPr>
              <a:t>Alcance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1" name="CuadroTexto 26"/>
          <p:cNvSpPr txBox="1"/>
          <p:nvPr/>
        </p:nvSpPr>
        <p:spPr>
          <a:xfrm>
            <a:off x="5220072" y="2852936"/>
            <a:ext cx="2908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 smtClean="0">
                <a:latin typeface="Roboto" pitchFamily="2" charset="0"/>
                <a:ea typeface="Roboto" pitchFamily="2" charset="0"/>
              </a:rPr>
              <a:t>Calidad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4" name="CuadroTexto 27"/>
          <p:cNvSpPr txBox="1"/>
          <p:nvPr/>
        </p:nvSpPr>
        <p:spPr>
          <a:xfrm>
            <a:off x="971600" y="4458598"/>
            <a:ext cx="2908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 smtClean="0">
                <a:latin typeface="Roboto" pitchFamily="2" charset="0"/>
                <a:ea typeface="Roboto" pitchFamily="2" charset="0"/>
              </a:rPr>
              <a:t>Tiempo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5" name="CuadroTexto 29"/>
          <p:cNvSpPr txBox="1"/>
          <p:nvPr/>
        </p:nvSpPr>
        <p:spPr>
          <a:xfrm>
            <a:off x="5236047" y="4457942"/>
            <a:ext cx="2908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Presupuesto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36" name="Picture 2" descr="Resultado de imagen para estrategia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46635"/>
            <a:ext cx="418682" cy="41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Resultado de imagen para check ic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0928"/>
            <a:ext cx="386626" cy="38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Resultado de imagen para tiempo ic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53" y="4395804"/>
            <a:ext cx="473355" cy="47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8" descr="Resultado de imagen para cost ic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451795"/>
            <a:ext cx="345357" cy="34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5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2" grpId="0" animBg="1"/>
      <p:bldP spid="22" grpId="0" animBg="1"/>
      <p:bldP spid="23" grpId="0" animBg="1"/>
      <p:bldP spid="3" grpId="0" animBg="1"/>
      <p:bldP spid="4" grpId="0" animBg="1"/>
      <p:bldP spid="5" grpId="0"/>
      <p:bldP spid="25" grpId="0"/>
      <p:bldP spid="33" grpId="0"/>
      <p:bldP spid="30" grpId="0"/>
      <p:bldP spid="31" grpId="0"/>
      <p:bldP spid="34" grpId="0"/>
      <p:bldP spid="3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3 CuadroTexto"/>
          <p:cNvSpPr txBox="1"/>
          <p:nvPr/>
        </p:nvSpPr>
        <p:spPr>
          <a:xfrm>
            <a:off x="388586" y="2991510"/>
            <a:ext cx="9577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latin typeface="Roboto" pitchFamily="2" charset="0"/>
                <a:ea typeface="Roboto" pitchFamily="2" charset="0"/>
              </a:rPr>
              <a:t>10.- El </a:t>
            </a:r>
            <a:r>
              <a:rPr lang="es-ES" sz="5400" b="1" dirty="0" smtClean="0">
                <a:latin typeface="Roboto" pitchFamily="2" charset="0"/>
                <a:ea typeface="Roboto" pitchFamily="2" charset="0"/>
              </a:rPr>
              <a:t>presupuesto</a:t>
            </a:r>
            <a:endParaRPr lang="es-ES" sz="5400" dirty="0"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1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7"/>
          <p:cNvSpPr txBox="1"/>
          <p:nvPr/>
        </p:nvSpPr>
        <p:spPr>
          <a:xfrm>
            <a:off x="-1128985" y="4942909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smtClean="0">
                <a:latin typeface="Roboto Th" pitchFamily="2" charset="0"/>
                <a:ea typeface="Roboto Th" pitchFamily="2" charset="0"/>
              </a:rPr>
              <a:t>Los</a:t>
            </a:r>
            <a:r>
              <a:rPr lang="es-PE" sz="36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PE" sz="3200" b="1" dirty="0" smtClean="0">
                <a:latin typeface="Roboto Bk" pitchFamily="2" charset="0"/>
                <a:ea typeface="Roboto Bk" pitchFamily="2" charset="0"/>
              </a:rPr>
              <a:t>costos</a:t>
            </a:r>
            <a:endParaRPr lang="es-PE" sz="3200" b="1" dirty="0">
              <a:latin typeface="Roboto Bk" pitchFamily="2" charset="0"/>
              <a:ea typeface="Roboto Bk" pitchFamily="2" charset="0"/>
            </a:endParaRPr>
          </a:p>
        </p:txBody>
      </p:sp>
      <p:sp>
        <p:nvSpPr>
          <p:cNvPr id="4" name="10 Elipse"/>
          <p:cNvSpPr/>
          <p:nvPr/>
        </p:nvSpPr>
        <p:spPr>
          <a:xfrm>
            <a:off x="3637702" y="2411573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12 Elipse"/>
          <p:cNvSpPr/>
          <p:nvPr/>
        </p:nvSpPr>
        <p:spPr>
          <a:xfrm>
            <a:off x="3625473" y="3367171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10 Elipse"/>
          <p:cNvSpPr/>
          <p:nvPr/>
        </p:nvSpPr>
        <p:spPr>
          <a:xfrm>
            <a:off x="3649931" y="4221088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15"/>
          <p:cNvSpPr txBox="1"/>
          <p:nvPr/>
        </p:nvSpPr>
        <p:spPr>
          <a:xfrm>
            <a:off x="4010949" y="1917733"/>
            <a:ext cx="47375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 smtClean="0">
                <a:latin typeface="Roboto Lt" pitchFamily="2" charset="0"/>
                <a:ea typeface="Roboto Lt" pitchFamily="2" charset="0"/>
              </a:rPr>
              <a:t> </a:t>
            </a:r>
          </a:p>
          <a:p>
            <a:pPr algn="just"/>
            <a:r>
              <a:rPr lang="es-PE" dirty="0" smtClean="0">
                <a:latin typeface="Roboto Lt" pitchFamily="2" charset="0"/>
                <a:ea typeface="Roboto Lt" pitchFamily="2" charset="0"/>
              </a:rPr>
              <a:t>Es una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estimación de muy alto nivel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sobre el costo del proyecto. 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8" name="CuadroTexto 16"/>
          <p:cNvSpPr txBox="1"/>
          <p:nvPr/>
        </p:nvSpPr>
        <p:spPr>
          <a:xfrm>
            <a:off x="4010949" y="2708920"/>
            <a:ext cx="5025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</a:p>
          <a:p>
            <a:pPr algn="just"/>
            <a:r>
              <a:rPr lang="es-PE" dirty="0" smtClean="0">
                <a:latin typeface="Roboto Lt" pitchFamily="2" charset="0"/>
                <a:ea typeface="Roboto Lt" pitchFamily="2" charset="0"/>
              </a:rPr>
              <a:t>Se discute si se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 puede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encarar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el proyecto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con el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presupuesto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previsto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9" name="Rectángulo 1"/>
          <p:cNvSpPr/>
          <p:nvPr/>
        </p:nvSpPr>
        <p:spPr>
          <a:xfrm>
            <a:off x="4010949" y="4006805"/>
            <a:ext cx="50255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Se puede determinar posibilidades de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autofinanciamiento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o de apoyo de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inversores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.</a:t>
            </a:r>
            <a:endParaRPr lang="es-PE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0" name="10 Elipse"/>
          <p:cNvSpPr/>
          <p:nvPr/>
        </p:nvSpPr>
        <p:spPr>
          <a:xfrm>
            <a:off x="3664445" y="5178899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26"/>
          <p:cNvSpPr/>
          <p:nvPr/>
        </p:nvSpPr>
        <p:spPr>
          <a:xfrm>
            <a:off x="4010950" y="4809926"/>
            <a:ext cx="50255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>
                <a:latin typeface="Roboto Lt" pitchFamily="2" charset="0"/>
                <a:ea typeface="Roboto Lt" pitchFamily="2" charset="0"/>
              </a:rPr>
              <a:t>Se puede tomar 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en cuenta quienes son los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encargados y responsables 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de las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autorizaciones del presupuesto</a:t>
            </a:r>
            <a:r>
              <a:rPr lang="es-PE" dirty="0">
                <a:latin typeface="Roboto Lt" pitchFamily="2" charset="0"/>
                <a:ea typeface="Roboto Lt" pitchFamily="2" charset="0"/>
              </a:rPr>
              <a:t>.</a:t>
            </a:r>
          </a:p>
        </p:txBody>
      </p:sp>
      <p:pic>
        <p:nvPicPr>
          <p:cNvPr id="12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0" t="6927" r="29437" b="15857"/>
          <a:stretch/>
        </p:blipFill>
        <p:spPr>
          <a:xfrm>
            <a:off x="683568" y="2780928"/>
            <a:ext cx="2166094" cy="220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7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 animBg="1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ángulo 24"/>
          <p:cNvSpPr/>
          <p:nvPr/>
        </p:nvSpPr>
        <p:spPr>
          <a:xfrm>
            <a:off x="4609462" y="4400752"/>
            <a:ext cx="3888431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2" name="Rectángulo 24"/>
          <p:cNvSpPr/>
          <p:nvPr/>
        </p:nvSpPr>
        <p:spPr>
          <a:xfrm>
            <a:off x="4609462" y="2781276"/>
            <a:ext cx="3888432" cy="1466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3" name="Rectángulo 24"/>
          <p:cNvSpPr/>
          <p:nvPr/>
        </p:nvSpPr>
        <p:spPr>
          <a:xfrm>
            <a:off x="584694" y="2807408"/>
            <a:ext cx="3888432" cy="30598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Rectángulo 49"/>
          <p:cNvSpPr/>
          <p:nvPr/>
        </p:nvSpPr>
        <p:spPr>
          <a:xfrm>
            <a:off x="4609462" y="2252918"/>
            <a:ext cx="3888432" cy="4212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Rectángulo 16"/>
          <p:cNvSpPr/>
          <p:nvPr/>
        </p:nvSpPr>
        <p:spPr>
          <a:xfrm>
            <a:off x="584696" y="2247377"/>
            <a:ext cx="3888431" cy="4212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CuadroTexto 36"/>
          <p:cNvSpPr txBox="1"/>
          <p:nvPr/>
        </p:nvSpPr>
        <p:spPr>
          <a:xfrm>
            <a:off x="395536" y="2298690"/>
            <a:ext cx="3190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Nombre del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proyecto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pic>
        <p:nvPicPr>
          <p:cNvPr id="10" name="Picture 4" descr="http://itsprintingtime.com/wp-content/uploads/2014/07/business-card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33" y="2321170"/>
            <a:ext cx="305367" cy="3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n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2398" y="5921589"/>
            <a:ext cx="696576" cy="243715"/>
          </a:xfrm>
          <a:prstGeom prst="rect">
            <a:avLst/>
          </a:prstGeom>
        </p:spPr>
      </p:pic>
      <p:pic>
        <p:nvPicPr>
          <p:cNvPr id="24" name="Imagen 45"/>
          <p:cNvPicPr>
            <a:picLocks noChangeAspect="1"/>
          </p:cNvPicPr>
          <p:nvPr/>
        </p:nvPicPr>
        <p:blipFill rotWithShape="1">
          <a:blip r:embed="rId4"/>
          <a:srcRect l="-2032" t="11227" r="2032" b="12868"/>
          <a:stretch/>
        </p:blipFill>
        <p:spPr>
          <a:xfrm>
            <a:off x="4775622" y="2347384"/>
            <a:ext cx="304081" cy="230812"/>
          </a:xfrm>
          <a:prstGeom prst="rect">
            <a:avLst/>
          </a:prstGeom>
        </p:spPr>
      </p:pic>
      <p:sp>
        <p:nvSpPr>
          <p:cNvPr id="25" name="CuadroTexto 50"/>
          <p:cNvSpPr txBox="1"/>
          <p:nvPr/>
        </p:nvSpPr>
        <p:spPr>
          <a:xfrm>
            <a:off x="5189550" y="2304576"/>
            <a:ext cx="1614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Lt" pitchFamily="2" charset="0"/>
                <a:ea typeface="Roboto Lt" pitchFamily="2" charset="0"/>
              </a:rPr>
              <a:t>Código</a:t>
            </a:r>
            <a:endParaRPr lang="es-PE" sz="1600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33" name="4 CuadroTexto"/>
          <p:cNvSpPr txBox="1"/>
          <p:nvPr/>
        </p:nvSpPr>
        <p:spPr>
          <a:xfrm>
            <a:off x="2267744" y="1136938"/>
            <a:ext cx="6290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smtClean="0">
                <a:latin typeface="Roboto Th" pitchFamily="2" charset="0"/>
                <a:ea typeface="Roboto Th" pitchFamily="2" charset="0"/>
              </a:rPr>
              <a:t>Budget </a:t>
            </a:r>
            <a:r>
              <a:rPr lang="es-ES" sz="4000" b="1" dirty="0" err="1" smtClean="0">
                <a:latin typeface="Roboto" pitchFamily="2" charset="0"/>
                <a:ea typeface="Roboto" pitchFamily="2" charset="0"/>
              </a:rPr>
              <a:t>Board</a:t>
            </a:r>
            <a:endParaRPr lang="es-ES" sz="40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26" name="CuadroTexto 51"/>
          <p:cNvSpPr txBox="1"/>
          <p:nvPr/>
        </p:nvSpPr>
        <p:spPr>
          <a:xfrm>
            <a:off x="908556" y="2860980"/>
            <a:ext cx="193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Lista de </a:t>
            </a:r>
            <a:r>
              <a:rPr lang="es-PE" sz="1600" b="1" dirty="0">
                <a:latin typeface="Roboto" pitchFamily="2" charset="0"/>
                <a:ea typeface="Roboto" pitchFamily="2" charset="0"/>
              </a:rPr>
              <a:t>inversión</a:t>
            </a:r>
          </a:p>
        </p:txBody>
      </p:sp>
      <p:sp>
        <p:nvSpPr>
          <p:cNvPr id="28" name="CuadroTexto 39"/>
          <p:cNvSpPr txBox="1"/>
          <p:nvPr/>
        </p:nvSpPr>
        <p:spPr>
          <a:xfrm>
            <a:off x="4860032" y="2852936"/>
            <a:ext cx="3465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Financiamiento </a:t>
            </a:r>
            <a:r>
              <a:rPr lang="es-PE" sz="1600" b="1" dirty="0">
                <a:latin typeface="Roboto" pitchFamily="2" charset="0"/>
                <a:ea typeface="Roboto" pitchFamily="2" charset="0"/>
              </a:rPr>
              <a:t>del proyecto</a:t>
            </a:r>
          </a:p>
        </p:txBody>
      </p:sp>
      <p:sp>
        <p:nvSpPr>
          <p:cNvPr id="29" name="CuadroTexto 37"/>
          <p:cNvSpPr txBox="1"/>
          <p:nvPr/>
        </p:nvSpPr>
        <p:spPr>
          <a:xfrm>
            <a:off x="4775622" y="4464732"/>
            <a:ext cx="3037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Lt" pitchFamily="2" charset="0"/>
                <a:ea typeface="Roboto Lt" pitchFamily="2" charset="0"/>
              </a:rPr>
              <a:t>Presupuesto </a:t>
            </a:r>
            <a:r>
              <a:rPr lang="es-PE" sz="1600" b="1" dirty="0">
                <a:latin typeface="Roboto" pitchFamily="2" charset="0"/>
                <a:ea typeface="Roboto" pitchFamily="2" charset="0"/>
              </a:rPr>
              <a:t>del proyecto</a:t>
            </a:r>
          </a:p>
        </p:txBody>
      </p:sp>
      <p:pic>
        <p:nvPicPr>
          <p:cNvPr id="40" name="Picture 2" descr="https://image.freepik.com/iconos-gratis/pilas-de-las-monedas-dinero_318-5064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516" y="4492352"/>
            <a:ext cx="283314" cy="28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https://hiring.wisestep.com/Img/money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516" y="2860980"/>
            <a:ext cx="342540" cy="35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4" descr="http://downloadicons.net/sites/default/files/learning-icon-1784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406690" cy="40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8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2" grpId="0" animBg="1"/>
      <p:bldP spid="23" grpId="0" animBg="1"/>
      <p:bldP spid="3" grpId="0" animBg="1"/>
      <p:bldP spid="4" grpId="0" animBg="1"/>
      <p:bldP spid="5" grpId="0"/>
      <p:bldP spid="25" grpId="0"/>
      <p:bldP spid="33" grpId="0"/>
      <p:bldP spid="26" grpId="0"/>
      <p:bldP spid="28" grpId="0"/>
      <p:bldP spid="2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"/>
          <p:cNvSpPr txBox="1"/>
          <p:nvPr/>
        </p:nvSpPr>
        <p:spPr>
          <a:xfrm>
            <a:off x="395536" y="2924944"/>
            <a:ext cx="8460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atin typeface="Roboto" pitchFamily="2" charset="0"/>
                <a:ea typeface="Roboto" pitchFamily="2" charset="0"/>
                <a:cs typeface="Arial" pitchFamily="34" charset="0"/>
              </a:rPr>
              <a:t>Preguntas</a:t>
            </a:r>
            <a:endParaRPr lang="es-ES" sz="4800" dirty="0">
              <a:latin typeface="Roboto Th" pitchFamily="2" charset="0"/>
              <a:ea typeface="Roboto Th" pitchFamily="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95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95536" y="2723436"/>
            <a:ext cx="8460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atin typeface="Roboto" pitchFamily="2" charset="0"/>
                <a:ea typeface="Roboto" pitchFamily="2" charset="0"/>
                <a:cs typeface="Arial" pitchFamily="34" charset="0"/>
              </a:rPr>
              <a:t>Introducción </a:t>
            </a:r>
            <a:r>
              <a:rPr lang="es-ES" sz="4800" b="1" dirty="0">
                <a:latin typeface="Roboto" pitchFamily="2" charset="0"/>
                <a:ea typeface="Roboto" pitchFamily="2" charset="0"/>
                <a:cs typeface="Arial" pitchFamily="34" charset="0"/>
              </a:rPr>
              <a:t>a la </a:t>
            </a:r>
          </a:p>
          <a:p>
            <a:r>
              <a:rPr lang="es-ES" sz="4800" dirty="0" smtClean="0">
                <a:latin typeface="Roboto Th" pitchFamily="2" charset="0"/>
                <a:ea typeface="Roboto Th" pitchFamily="2" charset="0"/>
                <a:cs typeface="Arial" pitchFamily="34" charset="0"/>
              </a:rPr>
              <a:t>Incepción </a:t>
            </a:r>
            <a:r>
              <a:rPr lang="es-ES" sz="4800" dirty="0">
                <a:latin typeface="Roboto Th" pitchFamily="2" charset="0"/>
                <a:ea typeface="Roboto Th" pitchFamily="2" charset="0"/>
                <a:cs typeface="Arial" pitchFamily="34" charset="0"/>
              </a:rPr>
              <a:t>Ágil</a:t>
            </a:r>
          </a:p>
        </p:txBody>
      </p:sp>
    </p:spTree>
    <p:extLst>
      <p:ext uri="{BB962C8B-B14F-4D97-AF65-F5344CB8AC3E}">
        <p14:creationId xmlns:p14="http://schemas.microsoft.com/office/powerpoint/2010/main" val="15440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"/>
          <p:cNvSpPr txBox="1"/>
          <p:nvPr/>
        </p:nvSpPr>
        <p:spPr>
          <a:xfrm>
            <a:off x="395536" y="2924944"/>
            <a:ext cx="8460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atin typeface="Roboto" pitchFamily="2" charset="0"/>
                <a:ea typeface="Roboto" pitchFamily="2" charset="0"/>
                <a:cs typeface="Arial" pitchFamily="34" charset="0"/>
              </a:rPr>
              <a:t>Conclusiones</a:t>
            </a:r>
            <a:endParaRPr lang="es-ES" sz="4800" dirty="0">
              <a:latin typeface="Roboto Th" pitchFamily="2" charset="0"/>
              <a:ea typeface="Roboto Th" pitchFamily="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29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3528" y="1669445"/>
            <a:ext cx="867645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300" dirty="0">
                <a:latin typeface="Roboto Lt" pitchFamily="2" charset="0"/>
                <a:ea typeface="Roboto Lt" pitchFamily="2" charset="0"/>
              </a:rPr>
              <a:t>Ya debemos conocer:</a:t>
            </a:r>
          </a:p>
          <a:p>
            <a:endParaRPr lang="es-ES" sz="2300" dirty="0">
              <a:latin typeface="Roboto Lt" pitchFamily="2" charset="0"/>
              <a:ea typeface="Roboto Lt" pitchFamily="2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sz="2300" dirty="0">
                <a:latin typeface="Roboto Lt" pitchFamily="2" charset="0"/>
                <a:ea typeface="Roboto Lt" pitchFamily="2" charset="0"/>
              </a:rPr>
              <a:t>Qué es lo que vamos a</a:t>
            </a:r>
            <a:r>
              <a:rPr lang="es-ES" sz="2300" b="1" dirty="0">
                <a:latin typeface="Roboto" pitchFamily="2" charset="0"/>
                <a:ea typeface="Roboto" pitchFamily="2" charset="0"/>
              </a:rPr>
              <a:t> construir </a:t>
            </a:r>
            <a:r>
              <a:rPr lang="es-ES" sz="2300" dirty="0">
                <a:latin typeface="Roboto Lt" pitchFamily="2" charset="0"/>
                <a:ea typeface="Roboto Lt" pitchFamily="2" charset="0"/>
              </a:rPr>
              <a:t>y porqué.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300" dirty="0">
                <a:latin typeface="Roboto Lt" pitchFamily="2" charset="0"/>
                <a:ea typeface="Roboto Lt" pitchFamily="2" charset="0"/>
              </a:rPr>
              <a:t>Qué es lo que lo hace </a:t>
            </a:r>
            <a:r>
              <a:rPr lang="es-ES" sz="2300" b="1" dirty="0">
                <a:latin typeface="Roboto" pitchFamily="2" charset="0"/>
                <a:ea typeface="Roboto" pitchFamily="2" charset="0"/>
              </a:rPr>
              <a:t>irresistible.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300" dirty="0">
                <a:latin typeface="Roboto Lt" pitchFamily="2" charset="0"/>
                <a:ea typeface="Roboto Lt" pitchFamily="2" charset="0"/>
              </a:rPr>
              <a:t>Qué </a:t>
            </a:r>
            <a:r>
              <a:rPr lang="es-ES" sz="2300" b="1" dirty="0">
                <a:latin typeface="Roboto" pitchFamily="2" charset="0"/>
                <a:ea typeface="Roboto" pitchFamily="2" charset="0"/>
              </a:rPr>
              <a:t>obstáculos </a:t>
            </a:r>
            <a:r>
              <a:rPr lang="es-ES" sz="2300" dirty="0">
                <a:latin typeface="Roboto Lt" pitchFamily="2" charset="0"/>
                <a:ea typeface="Roboto Lt" pitchFamily="2" charset="0"/>
              </a:rPr>
              <a:t>serán los más complicados de superar.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300" dirty="0">
                <a:latin typeface="Roboto Lt" pitchFamily="2" charset="0"/>
                <a:ea typeface="Roboto Lt" pitchFamily="2" charset="0"/>
              </a:rPr>
              <a:t>A qué se va a parecer la </a:t>
            </a:r>
            <a:r>
              <a:rPr lang="es-ES" sz="2300" b="1" dirty="0">
                <a:latin typeface="Roboto" pitchFamily="2" charset="0"/>
                <a:ea typeface="Roboto" pitchFamily="2" charset="0"/>
              </a:rPr>
              <a:t>solución.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300" dirty="0">
                <a:latin typeface="Roboto Lt" pitchFamily="2" charset="0"/>
                <a:ea typeface="Roboto Lt" pitchFamily="2" charset="0"/>
              </a:rPr>
              <a:t>Cuáles son los mayores </a:t>
            </a:r>
            <a:r>
              <a:rPr lang="es-ES" sz="2300" b="1" dirty="0">
                <a:latin typeface="Roboto" pitchFamily="2" charset="0"/>
                <a:ea typeface="Roboto" pitchFamily="2" charset="0"/>
              </a:rPr>
              <a:t>retos y riesgos </a:t>
            </a:r>
            <a:r>
              <a:rPr lang="es-ES" sz="2300" dirty="0">
                <a:latin typeface="Roboto Lt" pitchFamily="2" charset="0"/>
                <a:ea typeface="Roboto Lt" pitchFamily="2" charset="0"/>
              </a:rPr>
              <a:t>que vamos a afrontar.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300" dirty="0">
                <a:latin typeface="Roboto Lt" pitchFamily="2" charset="0"/>
                <a:ea typeface="Roboto Lt" pitchFamily="2" charset="0"/>
              </a:rPr>
              <a:t>Cuál es </a:t>
            </a:r>
            <a:r>
              <a:rPr lang="es-ES" sz="2300" b="1" dirty="0">
                <a:latin typeface="Roboto" pitchFamily="2" charset="0"/>
                <a:ea typeface="Roboto" pitchFamily="2" charset="0"/>
              </a:rPr>
              <a:t>su tamaño.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300" dirty="0">
                <a:latin typeface="Roboto Lt" pitchFamily="2" charset="0"/>
                <a:ea typeface="Roboto Lt" pitchFamily="2" charset="0"/>
              </a:rPr>
              <a:t>Dónde estamos dispuestos a ser </a:t>
            </a:r>
            <a:r>
              <a:rPr lang="es-ES" sz="2300" b="1" dirty="0">
                <a:latin typeface="Roboto" pitchFamily="2" charset="0"/>
                <a:ea typeface="Roboto" pitchFamily="2" charset="0"/>
              </a:rPr>
              <a:t>flexibles.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300" dirty="0">
                <a:latin typeface="Roboto Lt" pitchFamily="2" charset="0"/>
                <a:ea typeface="Roboto Lt" pitchFamily="2" charset="0"/>
              </a:rPr>
              <a:t>Aproximadamente </a:t>
            </a:r>
            <a:r>
              <a:rPr lang="es-ES" sz="2300" b="1" dirty="0">
                <a:latin typeface="Roboto" pitchFamily="2" charset="0"/>
                <a:ea typeface="Roboto" pitchFamily="2" charset="0"/>
              </a:rPr>
              <a:t>cuanto nos va a costar </a:t>
            </a:r>
            <a:r>
              <a:rPr lang="es-ES" sz="2300" dirty="0">
                <a:latin typeface="Roboto Lt" pitchFamily="2" charset="0"/>
                <a:ea typeface="Roboto Lt" pitchFamily="2" charset="0"/>
              </a:rPr>
              <a:t>(Tiempo y dinero).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58618" y="5928510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>
                <a:latin typeface="Roboto Lt" pitchFamily="2" charset="0"/>
                <a:ea typeface="Roboto Lt" pitchFamily="2" charset="0"/>
              </a:rPr>
              <a:t>Fuente: Roberto Gil del Sol</a:t>
            </a:r>
          </a:p>
        </p:txBody>
      </p:sp>
    </p:spTree>
    <p:extLst>
      <p:ext uri="{BB962C8B-B14F-4D97-AF65-F5344CB8AC3E}">
        <p14:creationId xmlns:p14="http://schemas.microsoft.com/office/powerpoint/2010/main" val="315675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"/>
          <p:cNvSpPr txBox="1"/>
          <p:nvPr/>
        </p:nvSpPr>
        <p:spPr>
          <a:xfrm>
            <a:off x="395536" y="2924944"/>
            <a:ext cx="8460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atin typeface="Roboto" pitchFamily="2" charset="0"/>
                <a:ea typeface="Roboto" pitchFamily="2" charset="0"/>
                <a:cs typeface="Arial" pitchFamily="34" charset="0"/>
              </a:rPr>
              <a:t>Gracias</a:t>
            </a:r>
            <a:endParaRPr lang="es-ES" sz="4800" dirty="0">
              <a:latin typeface="Roboto Th" pitchFamily="2" charset="0"/>
              <a:ea typeface="Roboto Th" pitchFamily="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20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15"/>
          <p:cNvGrpSpPr/>
          <p:nvPr/>
        </p:nvGrpSpPr>
        <p:grpSpPr>
          <a:xfrm>
            <a:off x="3118573" y="4776983"/>
            <a:ext cx="244219" cy="491994"/>
            <a:chOff x="638479" y="5817470"/>
            <a:chExt cx="210312" cy="454599"/>
          </a:xfrm>
        </p:grpSpPr>
        <p:pic>
          <p:nvPicPr>
            <p:cNvPr id="9" name="Imagen 12"/>
            <p:cNvPicPr>
              <a:picLocks noChangeAspect="1"/>
            </p:cNvPicPr>
            <p:nvPr/>
          </p:nvPicPr>
          <p:blipFill>
            <a:blip r:embed="rId2" cstate="print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479" y="5817470"/>
              <a:ext cx="210312" cy="213360"/>
            </a:xfrm>
            <a:prstGeom prst="rect">
              <a:avLst/>
            </a:prstGeom>
          </p:spPr>
        </p:pic>
        <p:pic>
          <p:nvPicPr>
            <p:cNvPr id="11" name="Imagen 13"/>
            <p:cNvPicPr>
              <a:picLocks noChangeAspect="1"/>
            </p:cNvPicPr>
            <p:nvPr/>
          </p:nvPicPr>
          <p:blipFill>
            <a:blip r:embed="rId3" cstate="print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479" y="6106656"/>
              <a:ext cx="210312" cy="165413"/>
            </a:xfrm>
            <a:prstGeom prst="rect">
              <a:avLst/>
            </a:prstGeom>
          </p:spPr>
        </p:pic>
      </p:grpSp>
      <p:sp>
        <p:nvSpPr>
          <p:cNvPr id="12" name="Subtítulo 2"/>
          <p:cNvSpPr txBox="1">
            <a:spLocks/>
          </p:cNvSpPr>
          <p:nvPr/>
        </p:nvSpPr>
        <p:spPr>
          <a:xfrm>
            <a:off x="3436501" y="4723892"/>
            <a:ext cx="3073252" cy="1009364"/>
          </a:xfrm>
          <a:prstGeom prst="rect">
            <a:avLst/>
          </a:prstGeom>
        </p:spPr>
        <p:txBody>
          <a:bodyPr vert="horz" lIns="102443" tIns="51222" rIns="102443" bIns="51222" rtlCol="0">
            <a:normAutofit/>
          </a:bodyPr>
          <a:lstStyle/>
          <a:p>
            <a:pPr marL="384151" indent="-384151" defTabSz="1024402">
              <a:spcBef>
                <a:spcPct val="20000"/>
              </a:spcBef>
              <a:defRPr/>
            </a:pPr>
            <a:r>
              <a:rPr lang="es-PE" sz="1568" dirty="0" smtClean="0">
                <a:ea typeface="Roboto" pitchFamily="2" charset="0"/>
              </a:rPr>
              <a:t>+51 931 873 807</a:t>
            </a:r>
            <a:endParaRPr lang="es-PE" sz="1568" dirty="0">
              <a:ea typeface="Roboto" pitchFamily="2" charset="0"/>
            </a:endParaRPr>
          </a:p>
          <a:p>
            <a:pPr marL="384151" indent="-384151" defTabSz="1024402">
              <a:spcBef>
                <a:spcPct val="20000"/>
              </a:spcBef>
              <a:defRPr/>
            </a:pPr>
            <a:r>
              <a:rPr lang="es-PE" sz="1568" dirty="0" smtClean="0">
                <a:ea typeface="Roboto" pitchFamily="2" charset="0"/>
              </a:rPr>
              <a:t>cristhian.arias.venturo@gmail.com</a:t>
            </a:r>
          </a:p>
          <a:p>
            <a:pPr marL="384151" indent="-384151" defTabSz="1024402">
              <a:spcBef>
                <a:spcPct val="20000"/>
              </a:spcBef>
              <a:defRPr/>
            </a:pPr>
            <a:r>
              <a:rPr lang="es-PE" sz="1568" dirty="0">
                <a:ea typeface="Roboto" pitchFamily="2" charset="0"/>
              </a:rPr>
              <a:t>cristhian.arias.venturo</a:t>
            </a:r>
          </a:p>
        </p:txBody>
      </p:sp>
      <p:pic>
        <p:nvPicPr>
          <p:cNvPr id="13" name="Picture 12" descr="http://www.iconsdb.com/icons/preview/black/skype-5-xxl.png"/>
          <p:cNvPicPr>
            <a:picLocks noChangeAspect="1" noChangeArrowheads="1"/>
          </p:cNvPicPr>
          <p:nvPr/>
        </p:nvPicPr>
        <p:blipFill>
          <a:blip r:embed="rId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249" y="5351040"/>
            <a:ext cx="275961" cy="27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2"/>
          <p:cNvSpPr txBox="1"/>
          <p:nvPr/>
        </p:nvSpPr>
        <p:spPr>
          <a:xfrm>
            <a:off x="1403648" y="4066939"/>
            <a:ext cx="6545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/>
              <a:t> </a:t>
            </a:r>
            <a:r>
              <a:rPr lang="es-PE" sz="1600" dirty="0" smtClean="0">
                <a:latin typeface="Roboto Lt" pitchFamily="2" charset="0"/>
                <a:ea typeface="Roboto Lt" pitchFamily="2" charset="0"/>
              </a:rPr>
              <a:t>Cristhian Arias Venturo, CAPM</a:t>
            </a:r>
            <a:r>
              <a:rPr lang="es-ES" sz="1600" dirty="0">
                <a:latin typeface="Roboto Lt" pitchFamily="2" charset="0"/>
                <a:ea typeface="Roboto Lt" pitchFamily="2" charset="0"/>
              </a:rPr>
              <a:t>®</a:t>
            </a:r>
            <a:r>
              <a:rPr lang="es-PE" sz="1600" dirty="0" smtClean="0">
                <a:latin typeface="Roboto Lt" pitchFamily="2" charset="0"/>
                <a:ea typeface="Roboto Lt" pitchFamily="2" charset="0"/>
              </a:rPr>
              <a:t>, SFC</a:t>
            </a:r>
            <a:r>
              <a:rPr lang="es-ES" sz="1600" dirty="0" smtClean="0">
                <a:latin typeface="Roboto Lt" pitchFamily="2" charset="0"/>
                <a:ea typeface="Roboto Lt" pitchFamily="2" charset="0"/>
              </a:rPr>
              <a:t>®,  </a:t>
            </a:r>
            <a:r>
              <a:rPr lang="es-PE" sz="1600" dirty="0" smtClean="0">
                <a:latin typeface="Roboto Lt" pitchFamily="2" charset="0"/>
                <a:ea typeface="Roboto Lt" pitchFamily="2" charset="0"/>
              </a:rPr>
              <a:t>CSM</a:t>
            </a:r>
            <a:r>
              <a:rPr lang="es-ES" sz="1600" dirty="0" smtClean="0">
                <a:latin typeface="Roboto Lt" pitchFamily="2" charset="0"/>
                <a:ea typeface="Roboto Lt" pitchFamily="2" charset="0"/>
              </a:rPr>
              <a:t>® 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|  </a:t>
            </a:r>
            <a:r>
              <a:rPr lang="es-PE" sz="1600" b="1" dirty="0">
                <a:latin typeface="Roboto" pitchFamily="2" charset="0"/>
                <a:ea typeface="Roboto" pitchFamily="2" charset="0"/>
              </a:rPr>
              <a:t>@</a:t>
            </a:r>
            <a:r>
              <a:rPr lang="es-PE" sz="1600" b="1" dirty="0" smtClean="0">
                <a:latin typeface="Roboto" pitchFamily="2" charset="0"/>
                <a:ea typeface="Roboto" pitchFamily="2" charset="0"/>
              </a:rPr>
              <a:t>CristhianAriasV</a:t>
            </a:r>
            <a:endParaRPr lang="es-PE" sz="16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22" name="1 Título"/>
          <p:cNvSpPr txBox="1">
            <a:spLocks/>
          </p:cNvSpPr>
          <p:nvPr/>
        </p:nvSpPr>
        <p:spPr>
          <a:xfrm>
            <a:off x="539552" y="2319015"/>
            <a:ext cx="8064896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 smtClean="0">
                <a:latin typeface="Roboto" pitchFamily="2" charset="0"/>
                <a:ea typeface="Roboto" pitchFamily="2" charset="0"/>
              </a:rPr>
              <a:t>Incepción ágil </a:t>
            </a:r>
            <a:r>
              <a:rPr lang="es-ES" sz="4800" b="1" dirty="0" smtClean="0"/>
              <a:t/>
            </a:r>
            <a:br>
              <a:rPr lang="es-ES" sz="4800" b="1" dirty="0" smtClean="0"/>
            </a:br>
            <a:r>
              <a:rPr lang="es-ES" sz="4800" dirty="0" smtClean="0">
                <a:latin typeface="Roboto Th" pitchFamily="2" charset="0"/>
                <a:ea typeface="Roboto Th" pitchFamily="2" charset="0"/>
              </a:rPr>
              <a:t>para proyectos de Innovación</a:t>
            </a:r>
            <a:endParaRPr lang="es-ES" sz="4800" dirty="0"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7"/>
          <p:cNvPicPr>
            <a:picLocks noChangeAspect="1"/>
          </p:cNvPicPr>
          <p:nvPr/>
        </p:nvPicPr>
        <p:blipFill rotWithShape="1">
          <a:blip r:embed="rId2"/>
          <a:srcRect l="8177" t="13748" b="4147"/>
          <a:stretch/>
        </p:blipFill>
        <p:spPr>
          <a:xfrm>
            <a:off x="0" y="910149"/>
            <a:ext cx="9180512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1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2"/>
          <p:cNvSpPr txBox="1"/>
          <p:nvPr/>
        </p:nvSpPr>
        <p:spPr>
          <a:xfrm>
            <a:off x="3" y="3056923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600" dirty="0" smtClean="0">
                <a:latin typeface="Roboto Th" pitchFamily="2" charset="0"/>
                <a:ea typeface="Roboto Th" pitchFamily="2" charset="0"/>
              </a:rPr>
              <a:t>Aquí falta algo y </a:t>
            </a:r>
            <a:r>
              <a:rPr lang="es-PE" sz="3600" b="1" dirty="0">
                <a:latin typeface="Roboto" pitchFamily="2" charset="0"/>
                <a:ea typeface="Roboto" pitchFamily="2" charset="0"/>
              </a:rPr>
              <a:t>Scrum no te lo </a:t>
            </a:r>
            <a:r>
              <a:rPr lang="es-PE" sz="3600" b="1" dirty="0" smtClean="0">
                <a:latin typeface="Roboto" pitchFamily="2" charset="0"/>
                <a:ea typeface="Roboto" pitchFamily="2" charset="0"/>
              </a:rPr>
              <a:t>dice…</a:t>
            </a:r>
            <a:endParaRPr lang="es-PE" sz="3600" b="1" dirty="0">
              <a:latin typeface="Roboto" pitchFamily="2" charset="0"/>
              <a:ea typeface="Roboto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987824" y="1045133"/>
            <a:ext cx="58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smtClean="0">
                <a:latin typeface="Roboto Th" pitchFamily="2" charset="0"/>
                <a:ea typeface="Roboto Th" pitchFamily="2" charset="0"/>
              </a:rPr>
              <a:t>Proyecto de </a:t>
            </a:r>
            <a:r>
              <a:rPr lang="es-ES" sz="4000" b="1" dirty="0" smtClean="0">
                <a:latin typeface="Roboto" pitchFamily="2" charset="0"/>
                <a:ea typeface="Roboto" pitchFamily="2" charset="0"/>
              </a:rPr>
              <a:t>Innovación</a:t>
            </a:r>
            <a:endParaRPr lang="es-ES" sz="40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1026" name="Picture 2" descr="Resultado de imagen para crear icono"/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52936"/>
            <a:ext cx="1927101" cy="192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10 Elipse"/>
          <p:cNvSpPr/>
          <p:nvPr/>
        </p:nvSpPr>
        <p:spPr>
          <a:xfrm>
            <a:off x="3668644" y="2411573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12 Elipse"/>
          <p:cNvSpPr/>
          <p:nvPr/>
        </p:nvSpPr>
        <p:spPr>
          <a:xfrm>
            <a:off x="3656415" y="3381685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0 Elipse"/>
          <p:cNvSpPr/>
          <p:nvPr/>
        </p:nvSpPr>
        <p:spPr>
          <a:xfrm>
            <a:off x="3680873" y="4300755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15"/>
          <p:cNvSpPr txBox="1"/>
          <p:nvPr/>
        </p:nvSpPr>
        <p:spPr>
          <a:xfrm>
            <a:off x="4041892" y="1891071"/>
            <a:ext cx="44185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dirty="0" smtClean="0">
                <a:latin typeface="Roboto Th" pitchFamily="2" charset="0"/>
                <a:ea typeface="Roboto Th" pitchFamily="2" charset="0"/>
              </a:rPr>
              <a:t> </a:t>
            </a:r>
          </a:p>
          <a:p>
            <a:pPr algn="just"/>
            <a:r>
              <a:rPr lang="es-PE" dirty="0" smtClean="0">
                <a:latin typeface="Roboto Lt" pitchFamily="2" charset="0"/>
                <a:ea typeface="Roboto Lt" pitchFamily="2" charset="0"/>
              </a:rPr>
              <a:t>Los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proyectos de innovación 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tienden a comenzar con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objetivos poco definidos</a:t>
            </a:r>
          </a:p>
        </p:txBody>
      </p:sp>
      <p:sp>
        <p:nvSpPr>
          <p:cNvPr id="9" name="CuadroTexto 16"/>
          <p:cNvSpPr txBox="1"/>
          <p:nvPr/>
        </p:nvSpPr>
        <p:spPr>
          <a:xfrm>
            <a:off x="4041892" y="4006805"/>
            <a:ext cx="4850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Roboto Th" pitchFamily="2" charset="0"/>
                <a:ea typeface="Roboto Th" pitchFamily="2" charset="0"/>
              </a:rPr>
              <a:t>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La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simulación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de supuestos pone a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 los equipos en situaciones de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riesgo </a:t>
            </a:r>
            <a:r>
              <a:rPr lang="es-PE" b="1" dirty="0" smtClean="0">
                <a:latin typeface="Roboto" pitchFamily="2" charset="0"/>
                <a:ea typeface="Roboto" pitchFamily="2" charset="0"/>
              </a:rPr>
              <a:t>futuro.</a:t>
            </a:r>
            <a:endParaRPr lang="es-PE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0" name="Rectángulo 1"/>
          <p:cNvSpPr/>
          <p:nvPr/>
        </p:nvSpPr>
        <p:spPr>
          <a:xfrm>
            <a:off x="4057906" y="4952951"/>
            <a:ext cx="48505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b="1" dirty="0">
                <a:latin typeface="Roboto" pitchFamily="2" charset="0"/>
                <a:ea typeface="Roboto" pitchFamily="2" charset="0"/>
              </a:rPr>
              <a:t>Necesitan ser vendidos 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a patrocinadores  y comités de financiamiento por eso deben ser </a:t>
            </a:r>
            <a:r>
              <a:rPr lang="es-PE" b="1" dirty="0">
                <a:latin typeface="Roboto" pitchFamily="2" charset="0"/>
                <a:ea typeface="Roboto" pitchFamily="2" charset="0"/>
              </a:rPr>
              <a:t>atractivos</a:t>
            </a:r>
            <a:r>
              <a:rPr lang="es-PE" dirty="0" smtClean="0">
                <a:latin typeface="Roboto Lt" pitchFamily="2" charset="0"/>
                <a:ea typeface="Roboto Lt" pitchFamily="2" charset="0"/>
              </a:rPr>
              <a:t>.</a:t>
            </a:r>
            <a:endParaRPr lang="es-PE" dirty="0">
              <a:latin typeface="Roboto Lt" pitchFamily="2" charset="0"/>
              <a:ea typeface="Roboto Lt" pitchFamily="2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3695387" y="5178899"/>
            <a:ext cx="144000" cy="144000"/>
          </a:xfrm>
          <a:prstGeom prst="ellipse">
            <a:avLst/>
          </a:prstGeom>
          <a:solidFill>
            <a:srgbClr val="0C5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3"/>
          <p:cNvSpPr/>
          <p:nvPr/>
        </p:nvSpPr>
        <p:spPr>
          <a:xfrm>
            <a:off x="4041892" y="3084849"/>
            <a:ext cx="4712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Roboto Lt" pitchFamily="2" charset="0"/>
                <a:ea typeface="Roboto Lt" pitchFamily="2" charset="0"/>
              </a:rPr>
              <a:t>Los </a:t>
            </a:r>
            <a:r>
              <a:rPr lang="es-ES" b="1" dirty="0">
                <a:latin typeface="Roboto" pitchFamily="2" charset="0"/>
                <a:ea typeface="Roboto" pitchFamily="2" charset="0"/>
              </a:rPr>
              <a:t>equipos</a:t>
            </a:r>
            <a:r>
              <a:rPr lang="es-ES" dirty="0">
                <a:latin typeface="Roboto Lt" pitchFamily="2" charset="0"/>
                <a:ea typeface="Roboto Lt" pitchFamily="2" charset="0"/>
              </a:rPr>
              <a:t> necesitan ser más </a:t>
            </a:r>
            <a:r>
              <a:rPr lang="es-ES" b="1" dirty="0">
                <a:latin typeface="Roboto" pitchFamily="2" charset="0"/>
                <a:ea typeface="Roboto" pitchFamily="2" charset="0"/>
              </a:rPr>
              <a:t>diversos</a:t>
            </a:r>
            <a:r>
              <a:rPr lang="es-ES" dirty="0">
                <a:latin typeface="Roboto Lt" pitchFamily="2" charset="0"/>
                <a:ea typeface="Roboto Lt" pitchFamily="2" charset="0"/>
              </a:rPr>
              <a:t> y tienen un </a:t>
            </a:r>
            <a:r>
              <a:rPr lang="es-ES" b="1" dirty="0">
                <a:latin typeface="Roboto" pitchFamily="2" charset="0"/>
                <a:ea typeface="Roboto" pitchFamily="2" charset="0"/>
              </a:rPr>
              <a:t>nivel </a:t>
            </a:r>
            <a:r>
              <a:rPr lang="es-ES" dirty="0">
                <a:latin typeface="Roboto Lt" pitchFamily="2" charset="0"/>
                <a:ea typeface="Roboto Lt" pitchFamily="2" charset="0"/>
              </a:rPr>
              <a:t>más alto de </a:t>
            </a:r>
            <a:r>
              <a:rPr lang="es-ES" b="1" dirty="0">
                <a:latin typeface="Roboto" pitchFamily="2" charset="0"/>
                <a:ea typeface="Roboto" pitchFamily="2" charset="0"/>
              </a:rPr>
              <a:t>confianza.</a:t>
            </a:r>
            <a:endParaRPr lang="es-PE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3" name="CuadroTexto 17"/>
          <p:cNvSpPr txBox="1"/>
          <p:nvPr/>
        </p:nvSpPr>
        <p:spPr>
          <a:xfrm>
            <a:off x="0" y="4870902"/>
            <a:ext cx="372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dirty="0" smtClean="0">
                <a:latin typeface="Roboto Th" pitchFamily="2" charset="0"/>
                <a:ea typeface="Roboto Th" pitchFamily="2" charset="0"/>
              </a:rPr>
              <a:t>Características</a:t>
            </a:r>
            <a:endParaRPr lang="es-PE" sz="3200" b="1" dirty="0">
              <a:latin typeface="Roboto Bk" pitchFamily="2" charset="0"/>
              <a:ea typeface="Roboto Bk" pitchFamily="2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58618" y="5928510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>
                <a:latin typeface="Roboto Lt" pitchFamily="2" charset="0"/>
                <a:ea typeface="Roboto Lt" pitchFamily="2" charset="0"/>
              </a:rPr>
              <a:t>Fuente: Joyce </a:t>
            </a:r>
            <a:r>
              <a:rPr lang="es-ES" sz="1000" dirty="0" err="1">
                <a:latin typeface="Roboto Lt" pitchFamily="2" charset="0"/>
                <a:ea typeface="Roboto Lt" pitchFamily="2" charset="0"/>
              </a:rPr>
              <a:t>Wycoff</a:t>
            </a:r>
            <a:endParaRPr lang="es-ES" sz="1000" dirty="0">
              <a:latin typeface="Roboto Lt" pitchFamily="2" charset="0"/>
              <a:ea typeface="Roboto L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02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 animBg="1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"/>
          <p:cNvSpPr txBox="1"/>
          <p:nvPr/>
        </p:nvSpPr>
        <p:spPr>
          <a:xfrm>
            <a:off x="395536" y="2924944"/>
            <a:ext cx="8460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atin typeface="Roboto" pitchFamily="2" charset="0"/>
                <a:ea typeface="Roboto" pitchFamily="2" charset="0"/>
                <a:cs typeface="Arial" pitchFamily="34" charset="0"/>
              </a:rPr>
              <a:t>Desarrollo de </a:t>
            </a:r>
            <a:r>
              <a:rPr lang="es-ES" sz="4800" b="1" dirty="0">
                <a:latin typeface="Roboto" pitchFamily="2" charset="0"/>
                <a:ea typeface="Roboto" pitchFamily="2" charset="0"/>
                <a:cs typeface="Arial" pitchFamily="34" charset="0"/>
              </a:rPr>
              <a:t>propuesta </a:t>
            </a:r>
            <a:r>
              <a:rPr lang="es-ES" sz="4800" dirty="0">
                <a:latin typeface="Roboto Th" pitchFamily="2" charset="0"/>
                <a:ea typeface="Roboto Th" pitchFamily="2" charset="0"/>
                <a:cs typeface="Arial" pitchFamily="34" charset="0"/>
              </a:rPr>
              <a:t>Incepción </a:t>
            </a:r>
            <a:r>
              <a:rPr lang="es-ES" sz="4800" dirty="0" smtClean="0">
                <a:latin typeface="Roboto Th" pitchFamily="2" charset="0"/>
                <a:ea typeface="Roboto Th" pitchFamily="2" charset="0"/>
                <a:cs typeface="Arial" pitchFamily="34" charset="0"/>
              </a:rPr>
              <a:t>Ágil</a:t>
            </a:r>
            <a:endParaRPr lang="es-ES" sz="4800" dirty="0">
              <a:latin typeface="Roboto Th" pitchFamily="2" charset="0"/>
              <a:ea typeface="Roboto Th" pitchFamily="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25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88586" y="3030053"/>
            <a:ext cx="9577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latin typeface="Roboto" pitchFamily="2" charset="0"/>
                <a:ea typeface="Roboto" pitchFamily="2" charset="0"/>
              </a:rPr>
              <a:t>1</a:t>
            </a:r>
            <a:r>
              <a:rPr lang="es-ES" sz="4800" b="1" dirty="0" smtClean="0">
                <a:latin typeface="Roboto" pitchFamily="2" charset="0"/>
                <a:ea typeface="Roboto" pitchFamily="2" charset="0"/>
              </a:rPr>
              <a:t>.- El foco del </a:t>
            </a:r>
            <a:r>
              <a:rPr lang="es-ES" sz="4800" dirty="0" smtClean="0">
                <a:latin typeface="Roboto Th" pitchFamily="2" charset="0"/>
                <a:ea typeface="Roboto Th" pitchFamily="2" charset="0"/>
              </a:rPr>
              <a:t>proyecto</a:t>
            </a:r>
            <a:endParaRPr lang="es-ES" sz="4800" dirty="0"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6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</TotalTime>
  <Words>1097</Words>
  <Application>Microsoft Office PowerPoint</Application>
  <PresentationFormat>Presentación en pantalla (4:3)</PresentationFormat>
  <Paragraphs>187</Paragraphs>
  <Slides>43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50" baseType="lpstr">
      <vt:lpstr>Arial</vt:lpstr>
      <vt:lpstr>Roboto Lt</vt:lpstr>
      <vt:lpstr>Roboto Th</vt:lpstr>
      <vt:lpstr>Roboto Bk</vt:lpstr>
      <vt:lpstr>Roboto</vt:lpstr>
      <vt:lpstr>Calibri</vt:lpstr>
      <vt:lpstr>Tema de Office</vt:lpstr>
      <vt:lpstr>Incepción ágil  para proyectos de Innovación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Nicolas</dc:creator>
  <cp:lastModifiedBy>cristhian Arias</cp:lastModifiedBy>
  <cp:revision>77</cp:revision>
  <dcterms:created xsi:type="dcterms:W3CDTF">2014-08-18T00:32:41Z</dcterms:created>
  <dcterms:modified xsi:type="dcterms:W3CDTF">2016-10-17T03:38:08Z</dcterms:modified>
</cp:coreProperties>
</file>