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257" r:id="rId45"/>
    <p:sldId id="301" r:id="rId4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66"/>
    <a:srgbClr val="FF99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4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1E9252-7674-4CD0-A630-EAF81DE6973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92D4C7A-5F2B-4D74-A32C-617953B2DA52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1705" y="450849"/>
          <a:ext cx="992830" cy="601132"/>
        </a:xfrm>
        <a:gradFill rotWithShape="1">
          <a:gsLst>
            <a:gs pos="0">
              <a:srgbClr val="C0504D">
                <a:shade val="51000"/>
                <a:satMod val="130000"/>
              </a:srgbClr>
            </a:gs>
            <a:gs pos="80000">
              <a:srgbClr val="C0504D">
                <a:shade val="93000"/>
                <a:satMod val="130000"/>
              </a:srgbClr>
            </a:gs>
            <a:gs pos="100000">
              <a:srgbClr val="C0504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Id. </a:t>
          </a:r>
          <a:r>
            <a:rPr lang="pt-BR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 </a:t>
          </a:r>
          <a:r>
            <a:rPr lang="es-BO" noProof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la</a:t>
          </a:r>
          <a:r>
            <a:rPr lang="pt-BR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O</a:t>
          </a:r>
          <a:r>
            <a:rPr lang="es-BO" noProof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portunidad</a:t>
          </a:r>
          <a:endParaRPr lang="es-BO" noProof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AE951EB-EC14-488D-8BC8-D68A10514186}" type="parTrans" cxnId="{7BAE4467-8837-423C-A24C-0503DAA1D1EB}">
      <dgm:prSet/>
      <dgm:spPr/>
      <dgm:t>
        <a:bodyPr/>
        <a:lstStyle/>
        <a:p>
          <a:endParaRPr lang="es-BO"/>
        </a:p>
      </dgm:t>
    </dgm:pt>
    <dgm:pt modelId="{56146BE3-B63C-4ABF-9477-6EB4675672F2}" type="sibTrans" cxnId="{7BAE4467-8837-423C-A24C-0503DAA1D1EB}">
      <dgm:prSet/>
      <dgm:spPr/>
      <dgm:t>
        <a:bodyPr/>
        <a:lstStyle/>
        <a:p>
          <a:endParaRPr lang="es-BO"/>
        </a:p>
      </dgm:t>
    </dgm:pt>
    <dgm:pt modelId="{D8347E84-B913-45F2-A4C0-F95E2993AA8B}">
      <dgm:prSet phldrT="[Texto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xfrm>
          <a:off x="1044177" y="450849"/>
          <a:ext cx="992830" cy="601132"/>
        </a:xfrm>
        <a:gradFill rotWithShape="1">
          <a:gsLst>
            <a:gs pos="0">
              <a:srgbClr val="F79646">
                <a:shade val="51000"/>
                <a:satMod val="130000"/>
              </a:srgbClr>
            </a:gs>
            <a:gs pos="80000">
              <a:srgbClr val="F79646">
                <a:shade val="93000"/>
                <a:satMod val="130000"/>
              </a:srgbClr>
            </a:gs>
            <a:gs pos="100000">
              <a:srgbClr val="F79646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Ing. Conceptual</a:t>
          </a:r>
          <a:endParaRPr lang="pt-B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8C0B393-6B0E-41F6-B8E3-BA4CD4061A1A}" type="parTrans" cxnId="{C11176F9-8FB9-4CFD-8E34-8199DEF47001}">
      <dgm:prSet/>
      <dgm:spPr/>
      <dgm:t>
        <a:bodyPr/>
        <a:lstStyle/>
        <a:p>
          <a:endParaRPr lang="es-BO"/>
        </a:p>
      </dgm:t>
    </dgm:pt>
    <dgm:pt modelId="{5E9A6A6D-9977-44AE-85B0-D233EE566508}" type="sibTrans" cxnId="{C11176F9-8FB9-4CFD-8E34-8199DEF47001}">
      <dgm:prSet/>
      <dgm:spPr/>
      <dgm:t>
        <a:bodyPr/>
        <a:lstStyle/>
        <a:p>
          <a:endParaRPr lang="es-BO"/>
        </a:p>
      </dgm:t>
    </dgm:pt>
    <dgm:pt modelId="{EB225DA2-2E67-4FA0-851B-D9E3505DCFE6}">
      <dgm:prSet phldrT="[Texto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xfrm>
          <a:off x="3129122" y="450849"/>
          <a:ext cx="992830" cy="601132"/>
        </a:xfr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EPC</a:t>
          </a:r>
          <a:endParaRPr lang="pt-B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BB8B9E9-F028-4DD1-B22E-025291B9BB38}" type="parTrans" cxnId="{FCEE99FD-3263-4DF1-8257-4787B7E4CCA4}">
      <dgm:prSet/>
      <dgm:spPr/>
      <dgm:t>
        <a:bodyPr/>
        <a:lstStyle/>
        <a:p>
          <a:endParaRPr lang="es-BO"/>
        </a:p>
      </dgm:t>
    </dgm:pt>
    <dgm:pt modelId="{C4AECAAB-8A31-473C-BA95-117B4ACB6832}" type="sibTrans" cxnId="{FCEE99FD-3263-4DF1-8257-4787B7E4CCA4}">
      <dgm:prSet/>
      <dgm:spPr/>
      <dgm:t>
        <a:bodyPr/>
        <a:lstStyle/>
        <a:p>
          <a:endParaRPr lang="es-BO"/>
        </a:p>
      </dgm:t>
    </dgm:pt>
    <dgm:pt modelId="{3AB15FD3-B6A2-4209-A7EE-59EA59386F7D}">
      <dgm:prSet phldrT="[Texto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xfrm>
          <a:off x="2086649" y="450849"/>
          <a:ext cx="992830" cy="601132"/>
        </a:xfrm>
        <a:gradFill rotWithShape="1">
          <a:gsLst>
            <a:gs pos="0">
              <a:srgbClr val="9BBB59">
                <a:shade val="51000"/>
                <a:satMod val="130000"/>
              </a:srgbClr>
            </a:gs>
            <a:gs pos="80000">
              <a:srgbClr val="9BBB59">
                <a:shade val="93000"/>
                <a:satMod val="130000"/>
              </a:srgbClr>
            </a:gs>
            <a:gs pos="100000">
              <a:srgbClr val="9BBB59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pt-B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Ing.</a:t>
          </a:r>
        </a:p>
        <a:p>
          <a:r>
            <a:rPr lang="pt-B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Básica</a:t>
          </a:r>
          <a:endParaRPr lang="pt-B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44D6ED1-0A01-4509-AEFD-C731EF01FBA2}" type="parTrans" cxnId="{A020F80F-6A70-49BF-874A-761FF84D316E}">
      <dgm:prSet/>
      <dgm:spPr/>
      <dgm:t>
        <a:bodyPr/>
        <a:lstStyle/>
        <a:p>
          <a:endParaRPr lang="es-BO"/>
        </a:p>
      </dgm:t>
    </dgm:pt>
    <dgm:pt modelId="{96895845-378F-4192-9922-DA6B5AF69A27}" type="sibTrans" cxnId="{A020F80F-6A70-49BF-874A-761FF84D316E}">
      <dgm:prSet/>
      <dgm:spPr/>
      <dgm:t>
        <a:bodyPr/>
        <a:lstStyle/>
        <a:p>
          <a:endParaRPr lang="es-BO"/>
        </a:p>
      </dgm:t>
    </dgm:pt>
    <dgm:pt modelId="{F5839BED-F5E7-4374-B514-A8F9F04510BD}">
      <dgm:prSet phldrT="[Texto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4171594" y="450849"/>
          <a:ext cx="992830" cy="601132"/>
        </a:xfrm>
        <a:gradFill rotWithShape="1">
          <a:gsLst>
            <a:gs pos="0">
              <a:srgbClr val="4BACC6">
                <a:shade val="51000"/>
                <a:satMod val="130000"/>
              </a:srgbClr>
            </a:gs>
            <a:gs pos="80000">
              <a:srgbClr val="4BACC6">
                <a:shade val="93000"/>
                <a:satMod val="130000"/>
              </a:srgbClr>
            </a:gs>
            <a:gs pos="100000">
              <a:srgbClr val="4BACC6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s-BO" noProof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Pruebas</a:t>
          </a:r>
          <a:r>
            <a:rPr lang="pt-B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y </a:t>
          </a:r>
          <a:r>
            <a:rPr lang="es-BO" noProof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cierre</a:t>
          </a:r>
          <a:endParaRPr lang="es-BO" noProof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FC6BD70-DDD5-438A-97BA-5F2B2F0976C1}" type="parTrans" cxnId="{31C7C524-F5EF-4037-9886-C6052ADCA329}">
      <dgm:prSet/>
      <dgm:spPr/>
      <dgm:t>
        <a:bodyPr/>
        <a:lstStyle/>
        <a:p>
          <a:endParaRPr lang="es-BO"/>
        </a:p>
      </dgm:t>
    </dgm:pt>
    <dgm:pt modelId="{411956D9-7785-43D5-B1F3-A0C7014B4B6C}" type="sibTrans" cxnId="{31C7C524-F5EF-4037-9886-C6052ADCA329}">
      <dgm:prSet/>
      <dgm:spPr/>
      <dgm:t>
        <a:bodyPr/>
        <a:lstStyle/>
        <a:p>
          <a:endParaRPr lang="es-BO"/>
        </a:p>
      </dgm:t>
    </dgm:pt>
    <dgm:pt modelId="{8D1A2126-41B5-4E09-8370-98F1613D2D68}">
      <dgm:prSet phldrT="[Texto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xfrm>
          <a:off x="5214066" y="450849"/>
          <a:ext cx="992830" cy="601132"/>
        </a:xfrm>
        <a:gradFill rotWithShape="1">
          <a:gsLst>
            <a:gs pos="0">
              <a:srgbClr val="8064A2">
                <a:shade val="51000"/>
                <a:satMod val="130000"/>
              </a:srgbClr>
            </a:gs>
            <a:gs pos="80000">
              <a:srgbClr val="8064A2">
                <a:shade val="93000"/>
                <a:satMod val="130000"/>
              </a:srgbClr>
            </a:gs>
            <a:gs pos="100000">
              <a:srgbClr val="8064A2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s-BO" noProof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Operación</a:t>
          </a:r>
          <a:endParaRPr lang="es-BO" noProof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C3400F5-7300-47BD-AEF6-0F7FB21BE935}" type="parTrans" cxnId="{45487D4A-8FAA-4B41-8B8C-E248F8343A68}">
      <dgm:prSet/>
      <dgm:spPr/>
      <dgm:t>
        <a:bodyPr/>
        <a:lstStyle/>
        <a:p>
          <a:endParaRPr lang="es-BO"/>
        </a:p>
      </dgm:t>
    </dgm:pt>
    <dgm:pt modelId="{3133B88F-F655-4001-B27C-6229169468B3}" type="sibTrans" cxnId="{45487D4A-8FAA-4B41-8B8C-E248F8343A68}">
      <dgm:prSet/>
      <dgm:spPr/>
      <dgm:t>
        <a:bodyPr/>
        <a:lstStyle/>
        <a:p>
          <a:endParaRPr lang="es-BO"/>
        </a:p>
      </dgm:t>
    </dgm:pt>
    <dgm:pt modelId="{27043A48-0714-4FEB-BA04-22F9FA878EB5}" type="pres">
      <dgm:prSet presAssocID="{C61E9252-7674-4CD0-A630-EAF81DE69730}" presName="CompostProcess" presStyleCnt="0">
        <dgm:presLayoutVars>
          <dgm:dir/>
          <dgm:resizeHandles val="exact"/>
        </dgm:presLayoutVars>
      </dgm:prSet>
      <dgm:spPr/>
    </dgm:pt>
    <dgm:pt modelId="{039C65FA-2CB2-4A11-A5D1-781C643A8BFD}" type="pres">
      <dgm:prSet presAssocID="{C61E9252-7674-4CD0-A630-EAF81DE69730}" presName="arrow" presStyleLbl="bgShp" presStyleIdx="0" presStyleCn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465645" y="0"/>
          <a:ext cx="5277312" cy="1502830"/>
        </a:xfrm>
        <a:prstGeom prst="rightArrow">
          <a:avLst/>
        </a:prstGeom>
        <a:gradFill flip="none" rotWithShape="1">
          <a:gsLst>
            <a:gs pos="0">
              <a:srgbClr val="7030A0"/>
            </a:gs>
            <a:gs pos="100000">
              <a:srgbClr val="6666FF"/>
            </a:gs>
          </a:gsLst>
          <a:lin ang="0" scaled="1"/>
          <a:tileRect/>
        </a:gradFill>
        <a:ln w="9525" cap="flat" cmpd="sng" algn="ctr">
          <a:solidFill>
            <a:srgbClr val="8064A2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</dgm:pt>
    <dgm:pt modelId="{C94CE62E-5CD2-4D47-9E5B-F6A4CE79887D}" type="pres">
      <dgm:prSet presAssocID="{C61E9252-7674-4CD0-A630-EAF81DE69730}" presName="linearProcess" presStyleCnt="0"/>
      <dgm:spPr/>
    </dgm:pt>
    <dgm:pt modelId="{235685BC-67C2-494A-B59C-9776AFFEF3FC}" type="pres">
      <dgm:prSet presAssocID="{A92D4C7A-5F2B-4D74-A32C-617953B2DA52}" presName="textNode" presStyleLbl="node1" presStyleIdx="0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pt-BR"/>
        </a:p>
      </dgm:t>
    </dgm:pt>
    <dgm:pt modelId="{A1CAC020-45C9-4C30-BD67-724A479B8E90}" type="pres">
      <dgm:prSet presAssocID="{56146BE3-B63C-4ABF-9477-6EB4675672F2}" presName="sibTrans" presStyleCnt="0"/>
      <dgm:spPr/>
    </dgm:pt>
    <dgm:pt modelId="{06B88FC4-2C74-46A1-9D14-0E7DDFEED2FF}" type="pres">
      <dgm:prSet presAssocID="{D8347E84-B913-45F2-A4C0-F95E2993AA8B}" presName="textNode" presStyleLbl="node1" presStyleIdx="1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pt-BR"/>
        </a:p>
      </dgm:t>
    </dgm:pt>
    <dgm:pt modelId="{3B4072C5-1301-410E-8AFB-16E793496FE9}" type="pres">
      <dgm:prSet presAssocID="{5E9A6A6D-9977-44AE-85B0-D233EE566508}" presName="sibTrans" presStyleCnt="0"/>
      <dgm:spPr/>
    </dgm:pt>
    <dgm:pt modelId="{A8F410F2-03DC-48D0-8E81-4E03C6A3FC78}" type="pres">
      <dgm:prSet presAssocID="{3AB15FD3-B6A2-4209-A7EE-59EA59386F7D}" presName="textNode" presStyleLbl="node1" presStyleIdx="2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BO"/>
        </a:p>
      </dgm:t>
    </dgm:pt>
    <dgm:pt modelId="{E363167B-E0C3-461C-9134-DB6B829BE5F7}" type="pres">
      <dgm:prSet presAssocID="{96895845-378F-4192-9922-DA6B5AF69A27}" presName="sibTrans" presStyleCnt="0"/>
      <dgm:spPr/>
    </dgm:pt>
    <dgm:pt modelId="{8497E3D4-2D17-4286-8BFD-2E7E0B105A1E}" type="pres">
      <dgm:prSet presAssocID="{EB225DA2-2E67-4FA0-851B-D9E3505DCFE6}" presName="textNode" presStyleLbl="node1" presStyleIdx="3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pt-BR"/>
        </a:p>
      </dgm:t>
    </dgm:pt>
    <dgm:pt modelId="{7DDC53EE-335B-4343-BF81-645B819B841B}" type="pres">
      <dgm:prSet presAssocID="{C4AECAAB-8A31-473C-BA95-117B4ACB6832}" presName="sibTrans" presStyleCnt="0"/>
      <dgm:spPr/>
    </dgm:pt>
    <dgm:pt modelId="{DC2C8888-A7C6-463F-8169-9ADC2D7ABFCE}" type="pres">
      <dgm:prSet presAssocID="{F5839BED-F5E7-4374-B514-A8F9F04510BD}" presName="textNode" presStyleLbl="node1" presStyleIdx="4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BO"/>
        </a:p>
      </dgm:t>
    </dgm:pt>
    <dgm:pt modelId="{7A6F551F-E681-4D2A-8FCF-D50EAEFB95BF}" type="pres">
      <dgm:prSet presAssocID="{411956D9-7785-43D5-B1F3-A0C7014B4B6C}" presName="sibTrans" presStyleCnt="0"/>
      <dgm:spPr/>
    </dgm:pt>
    <dgm:pt modelId="{E0EAD82F-3175-4E68-AC38-CB562F8AA0AF}" type="pres">
      <dgm:prSet presAssocID="{8D1A2126-41B5-4E09-8370-98F1613D2D68}" presName="textNode" presStyleLbl="node1" presStyleIdx="5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BO"/>
        </a:p>
      </dgm:t>
    </dgm:pt>
  </dgm:ptLst>
  <dgm:cxnLst>
    <dgm:cxn modelId="{A86471B5-2051-4586-9BC4-DF7AB13C035A}" type="presOf" srcId="{F5839BED-F5E7-4374-B514-A8F9F04510BD}" destId="{DC2C8888-A7C6-463F-8169-9ADC2D7ABFCE}" srcOrd="0" destOrd="0" presId="urn:microsoft.com/office/officeart/2005/8/layout/hProcess9"/>
    <dgm:cxn modelId="{FCEE99FD-3263-4DF1-8257-4787B7E4CCA4}" srcId="{C61E9252-7674-4CD0-A630-EAF81DE69730}" destId="{EB225DA2-2E67-4FA0-851B-D9E3505DCFE6}" srcOrd="3" destOrd="0" parTransId="{1BB8B9E9-F028-4DD1-B22E-025291B9BB38}" sibTransId="{C4AECAAB-8A31-473C-BA95-117B4ACB6832}"/>
    <dgm:cxn modelId="{A020F80F-6A70-49BF-874A-761FF84D316E}" srcId="{C61E9252-7674-4CD0-A630-EAF81DE69730}" destId="{3AB15FD3-B6A2-4209-A7EE-59EA59386F7D}" srcOrd="2" destOrd="0" parTransId="{444D6ED1-0A01-4509-AEFD-C731EF01FBA2}" sibTransId="{96895845-378F-4192-9922-DA6B5AF69A27}"/>
    <dgm:cxn modelId="{31C7C524-F5EF-4037-9886-C6052ADCA329}" srcId="{C61E9252-7674-4CD0-A630-EAF81DE69730}" destId="{F5839BED-F5E7-4374-B514-A8F9F04510BD}" srcOrd="4" destOrd="0" parTransId="{2FC6BD70-DDD5-438A-97BA-5F2B2F0976C1}" sibTransId="{411956D9-7785-43D5-B1F3-A0C7014B4B6C}"/>
    <dgm:cxn modelId="{BDA2619F-30E7-4459-8D0D-9919CC8C16DA}" type="presOf" srcId="{8D1A2126-41B5-4E09-8370-98F1613D2D68}" destId="{E0EAD82F-3175-4E68-AC38-CB562F8AA0AF}" srcOrd="0" destOrd="0" presId="urn:microsoft.com/office/officeart/2005/8/layout/hProcess9"/>
    <dgm:cxn modelId="{FF77DD2B-AB1E-49B5-B789-8125A32298E5}" type="presOf" srcId="{C61E9252-7674-4CD0-A630-EAF81DE69730}" destId="{27043A48-0714-4FEB-BA04-22F9FA878EB5}" srcOrd="0" destOrd="0" presId="urn:microsoft.com/office/officeart/2005/8/layout/hProcess9"/>
    <dgm:cxn modelId="{BADA7965-F19B-4C09-9303-998491304A77}" type="presOf" srcId="{3AB15FD3-B6A2-4209-A7EE-59EA59386F7D}" destId="{A8F410F2-03DC-48D0-8E81-4E03C6A3FC78}" srcOrd="0" destOrd="0" presId="urn:microsoft.com/office/officeart/2005/8/layout/hProcess9"/>
    <dgm:cxn modelId="{51FD7694-E7CA-42FF-B73E-6819D4707E50}" type="presOf" srcId="{EB225DA2-2E67-4FA0-851B-D9E3505DCFE6}" destId="{8497E3D4-2D17-4286-8BFD-2E7E0B105A1E}" srcOrd="0" destOrd="0" presId="urn:microsoft.com/office/officeart/2005/8/layout/hProcess9"/>
    <dgm:cxn modelId="{7BAE4467-8837-423C-A24C-0503DAA1D1EB}" srcId="{C61E9252-7674-4CD0-A630-EAF81DE69730}" destId="{A92D4C7A-5F2B-4D74-A32C-617953B2DA52}" srcOrd="0" destOrd="0" parTransId="{CAE951EB-EC14-488D-8BC8-D68A10514186}" sibTransId="{56146BE3-B63C-4ABF-9477-6EB4675672F2}"/>
    <dgm:cxn modelId="{D1813A0A-E051-4617-A8ED-016A86A432A5}" type="presOf" srcId="{A92D4C7A-5F2B-4D74-A32C-617953B2DA52}" destId="{235685BC-67C2-494A-B59C-9776AFFEF3FC}" srcOrd="0" destOrd="0" presId="urn:microsoft.com/office/officeart/2005/8/layout/hProcess9"/>
    <dgm:cxn modelId="{45487D4A-8FAA-4B41-8B8C-E248F8343A68}" srcId="{C61E9252-7674-4CD0-A630-EAF81DE69730}" destId="{8D1A2126-41B5-4E09-8370-98F1613D2D68}" srcOrd="5" destOrd="0" parTransId="{7C3400F5-7300-47BD-AEF6-0F7FB21BE935}" sibTransId="{3133B88F-F655-4001-B27C-6229169468B3}"/>
    <dgm:cxn modelId="{8CE2822A-BBCB-4BFA-AA6E-C554C42FF353}" type="presOf" srcId="{D8347E84-B913-45F2-A4C0-F95E2993AA8B}" destId="{06B88FC4-2C74-46A1-9D14-0E7DDFEED2FF}" srcOrd="0" destOrd="0" presId="urn:microsoft.com/office/officeart/2005/8/layout/hProcess9"/>
    <dgm:cxn modelId="{C11176F9-8FB9-4CFD-8E34-8199DEF47001}" srcId="{C61E9252-7674-4CD0-A630-EAF81DE69730}" destId="{D8347E84-B913-45F2-A4C0-F95E2993AA8B}" srcOrd="1" destOrd="0" parTransId="{F8C0B393-6B0E-41F6-B8E3-BA4CD4061A1A}" sibTransId="{5E9A6A6D-9977-44AE-85B0-D233EE566508}"/>
    <dgm:cxn modelId="{2BA4A90A-4507-4348-B5BE-4F1772310290}" type="presParOf" srcId="{27043A48-0714-4FEB-BA04-22F9FA878EB5}" destId="{039C65FA-2CB2-4A11-A5D1-781C643A8BFD}" srcOrd="0" destOrd="0" presId="urn:microsoft.com/office/officeart/2005/8/layout/hProcess9"/>
    <dgm:cxn modelId="{30FA47B5-4BE7-4F54-B56B-9AD638D28925}" type="presParOf" srcId="{27043A48-0714-4FEB-BA04-22F9FA878EB5}" destId="{C94CE62E-5CD2-4D47-9E5B-F6A4CE79887D}" srcOrd="1" destOrd="0" presId="urn:microsoft.com/office/officeart/2005/8/layout/hProcess9"/>
    <dgm:cxn modelId="{F9B0C900-3A3A-4265-8D8C-ACDB01B94DD5}" type="presParOf" srcId="{C94CE62E-5CD2-4D47-9E5B-F6A4CE79887D}" destId="{235685BC-67C2-494A-B59C-9776AFFEF3FC}" srcOrd="0" destOrd="0" presId="urn:microsoft.com/office/officeart/2005/8/layout/hProcess9"/>
    <dgm:cxn modelId="{F62485CE-9EA1-48F6-9195-9C723E870629}" type="presParOf" srcId="{C94CE62E-5CD2-4D47-9E5B-F6A4CE79887D}" destId="{A1CAC020-45C9-4C30-BD67-724A479B8E90}" srcOrd="1" destOrd="0" presId="urn:microsoft.com/office/officeart/2005/8/layout/hProcess9"/>
    <dgm:cxn modelId="{2FCA8BAC-6677-45A3-B55B-9209885CA8C1}" type="presParOf" srcId="{C94CE62E-5CD2-4D47-9E5B-F6A4CE79887D}" destId="{06B88FC4-2C74-46A1-9D14-0E7DDFEED2FF}" srcOrd="2" destOrd="0" presId="urn:microsoft.com/office/officeart/2005/8/layout/hProcess9"/>
    <dgm:cxn modelId="{41348A6A-D595-462A-B2CD-E2A070A7ED2E}" type="presParOf" srcId="{C94CE62E-5CD2-4D47-9E5B-F6A4CE79887D}" destId="{3B4072C5-1301-410E-8AFB-16E793496FE9}" srcOrd="3" destOrd="0" presId="urn:microsoft.com/office/officeart/2005/8/layout/hProcess9"/>
    <dgm:cxn modelId="{6189235C-2BC2-43E2-85CF-A13DFDEEF64B}" type="presParOf" srcId="{C94CE62E-5CD2-4D47-9E5B-F6A4CE79887D}" destId="{A8F410F2-03DC-48D0-8E81-4E03C6A3FC78}" srcOrd="4" destOrd="0" presId="urn:microsoft.com/office/officeart/2005/8/layout/hProcess9"/>
    <dgm:cxn modelId="{D7A4B1A6-8321-4A87-9D89-7039213EB3D0}" type="presParOf" srcId="{C94CE62E-5CD2-4D47-9E5B-F6A4CE79887D}" destId="{E363167B-E0C3-461C-9134-DB6B829BE5F7}" srcOrd="5" destOrd="0" presId="urn:microsoft.com/office/officeart/2005/8/layout/hProcess9"/>
    <dgm:cxn modelId="{D2121FF9-5B7D-4039-BBFA-1744ED6224D0}" type="presParOf" srcId="{C94CE62E-5CD2-4D47-9E5B-F6A4CE79887D}" destId="{8497E3D4-2D17-4286-8BFD-2E7E0B105A1E}" srcOrd="6" destOrd="0" presId="urn:microsoft.com/office/officeart/2005/8/layout/hProcess9"/>
    <dgm:cxn modelId="{A9CADBA4-FD2C-41A2-B893-9E0B70F10D17}" type="presParOf" srcId="{C94CE62E-5CD2-4D47-9E5B-F6A4CE79887D}" destId="{7DDC53EE-335B-4343-BF81-645B819B841B}" srcOrd="7" destOrd="0" presId="urn:microsoft.com/office/officeart/2005/8/layout/hProcess9"/>
    <dgm:cxn modelId="{083A1809-B736-41E8-8C49-90B323FD3CD9}" type="presParOf" srcId="{C94CE62E-5CD2-4D47-9E5B-F6A4CE79887D}" destId="{DC2C8888-A7C6-463F-8169-9ADC2D7ABFCE}" srcOrd="8" destOrd="0" presId="urn:microsoft.com/office/officeart/2005/8/layout/hProcess9"/>
    <dgm:cxn modelId="{668C9BFE-ADBC-4DA0-8B28-5A4D936A9301}" type="presParOf" srcId="{C94CE62E-5CD2-4D47-9E5B-F6A4CE79887D}" destId="{7A6F551F-E681-4D2A-8FCF-D50EAEFB95BF}" srcOrd="9" destOrd="0" presId="urn:microsoft.com/office/officeart/2005/8/layout/hProcess9"/>
    <dgm:cxn modelId="{E8673358-1060-4AB8-8A2F-F2525B10F33A}" type="presParOf" srcId="{C94CE62E-5CD2-4D47-9E5B-F6A4CE79887D}" destId="{E0EAD82F-3175-4E68-AC38-CB562F8AA0AF}" srcOrd="10" destOrd="0" presId="urn:microsoft.com/office/officeart/2005/8/layout/hProcess9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9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jpg"/><Relationship Id="rId3" Type="http://schemas.openxmlformats.org/officeDocument/2006/relationships/image" Target="../media/image52.jpg"/><Relationship Id="rId7" Type="http://schemas.openxmlformats.org/officeDocument/2006/relationships/image" Target="../media/image55.jpg"/><Relationship Id="rId12" Type="http://schemas.openxmlformats.org/officeDocument/2006/relationships/image" Target="../media/image60.jpeg"/><Relationship Id="rId2" Type="http://schemas.openxmlformats.org/officeDocument/2006/relationships/image" Target="../media/image51.jpeg"/><Relationship Id="rId16" Type="http://schemas.openxmlformats.org/officeDocument/2006/relationships/image" Target="../media/image6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g"/><Relationship Id="rId11" Type="http://schemas.openxmlformats.org/officeDocument/2006/relationships/image" Target="../media/image59.png"/><Relationship Id="rId5" Type="http://schemas.openxmlformats.org/officeDocument/2006/relationships/image" Target="../media/image53.jpeg"/><Relationship Id="rId15" Type="http://schemas.openxmlformats.org/officeDocument/2006/relationships/image" Target="../media/image63.jpg"/><Relationship Id="rId10" Type="http://schemas.openxmlformats.org/officeDocument/2006/relationships/image" Target="../media/image58.jpeg"/><Relationship Id="rId4" Type="http://schemas.openxmlformats.org/officeDocument/2006/relationships/image" Target="../media/image16.jpeg"/><Relationship Id="rId9" Type="http://schemas.openxmlformats.org/officeDocument/2006/relationships/image" Target="../media/image57.jpg"/><Relationship Id="rId14" Type="http://schemas.openxmlformats.org/officeDocument/2006/relationships/image" Target="../media/image62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g"/><Relationship Id="rId13" Type="http://schemas.openxmlformats.org/officeDocument/2006/relationships/image" Target="../media/image75.png"/><Relationship Id="rId3" Type="http://schemas.openxmlformats.org/officeDocument/2006/relationships/image" Target="../media/image65.jpg"/><Relationship Id="rId7" Type="http://schemas.openxmlformats.org/officeDocument/2006/relationships/image" Target="../media/image69.jpg"/><Relationship Id="rId12" Type="http://schemas.openxmlformats.org/officeDocument/2006/relationships/image" Target="../media/image74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jpg"/><Relationship Id="rId11" Type="http://schemas.openxmlformats.org/officeDocument/2006/relationships/image" Target="../media/image73.jpg"/><Relationship Id="rId5" Type="http://schemas.openxmlformats.org/officeDocument/2006/relationships/image" Target="../media/image67.jpg"/><Relationship Id="rId10" Type="http://schemas.openxmlformats.org/officeDocument/2006/relationships/image" Target="../media/image72.png"/><Relationship Id="rId4" Type="http://schemas.openxmlformats.org/officeDocument/2006/relationships/image" Target="../media/image66.jpg"/><Relationship Id="rId9" Type="http://schemas.openxmlformats.org/officeDocument/2006/relationships/image" Target="../media/image71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g"/><Relationship Id="rId11" Type="http://schemas.openxmlformats.org/officeDocument/2006/relationships/image" Target="../media/image32.jpg"/><Relationship Id="rId5" Type="http://schemas.openxmlformats.org/officeDocument/2006/relationships/image" Target="../media/image26.jpg"/><Relationship Id="rId10" Type="http://schemas.openxmlformats.org/officeDocument/2006/relationships/image" Target="../media/image31.jpeg"/><Relationship Id="rId4" Type="http://schemas.openxmlformats.org/officeDocument/2006/relationships/image" Target="../media/image25.jpg"/><Relationship Id="rId9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685800" y="2418457"/>
            <a:ext cx="7772400" cy="1154559"/>
          </a:xfrm>
          <a:prstGeom prst="rect">
            <a:avLst/>
          </a:prstGeom>
        </p:spPr>
        <p:txBody>
          <a:bodyPr/>
          <a:lstStyle/>
          <a:p>
            <a:r>
              <a:rPr lang="es-BO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“Gobernanza </a:t>
            </a:r>
            <a:r>
              <a:rPr lang="es-BO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Proyectos vs Dirección de Proyectos: entender para </a:t>
            </a:r>
            <a:r>
              <a:rPr lang="es-BO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mejorar”</a:t>
            </a:r>
            <a:endParaRPr lang="es-E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s-BO" sz="1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Marco Antonio Arellano Hervoso, </a:t>
            </a:r>
            <a:r>
              <a:rPr lang="es-BO" sz="1800" b="1" i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Ph.D., PMP®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es-BO" sz="18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es-BO" sz="18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es-BO" sz="1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es-BO" sz="1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de octubre de </a:t>
            </a:r>
            <a:r>
              <a:rPr lang="es-BO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s-BO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3669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TRIÁNGULO DEL TALENTO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[1,2,3]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99" y="2252492"/>
            <a:ext cx="1026114" cy="13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17 Forma libre"/>
          <p:cNvSpPr/>
          <p:nvPr/>
        </p:nvSpPr>
        <p:spPr>
          <a:xfrm>
            <a:off x="1803099" y="4993985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Conformidad</a:t>
            </a:r>
            <a:endParaRPr lang="es-BO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Forma libre"/>
          <p:cNvSpPr/>
          <p:nvPr/>
        </p:nvSpPr>
        <p:spPr>
          <a:xfrm>
            <a:off x="427435" y="4223444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Riesgos</a:t>
            </a:r>
            <a:endParaRPr lang="es-BO" sz="1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Forma libre"/>
          <p:cNvSpPr/>
          <p:nvPr/>
        </p:nvSpPr>
        <p:spPr>
          <a:xfrm>
            <a:off x="3192731" y="4239447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Gobernanza</a:t>
            </a:r>
          </a:p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corporativa</a:t>
            </a:r>
            <a:endParaRPr lang="es-BO" sz="1400" kern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Forma libre"/>
          <p:cNvSpPr/>
          <p:nvPr/>
        </p:nvSpPr>
        <p:spPr>
          <a:xfrm>
            <a:off x="1811747" y="3498585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dirty="0">
                <a:latin typeface="Arial" panose="020B0604020202020204" pitchFamily="34" charset="0"/>
                <a:cs typeface="Arial" panose="020B0604020202020204" pitchFamily="34" charset="0"/>
              </a:rPr>
              <a:t>Gobernanza de p</a:t>
            </a:r>
            <a:r>
              <a:rPr lang="es-B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royectos</a:t>
            </a:r>
            <a:endParaRPr lang="es-B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21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2" t="5800" r="12305" b="6315"/>
          <a:stretch/>
        </p:blipFill>
        <p:spPr>
          <a:xfrm>
            <a:off x="5003908" y="980728"/>
            <a:ext cx="2880320" cy="2509147"/>
          </a:xfrm>
          <a:prstGeom prst="rect">
            <a:avLst/>
          </a:prstGeom>
        </p:spPr>
      </p:pic>
      <p:sp>
        <p:nvSpPr>
          <p:cNvPr id="23" name="22 Flecha curvada hacia la derecha"/>
          <p:cNvSpPr/>
          <p:nvPr/>
        </p:nvSpPr>
        <p:spPr>
          <a:xfrm rot="4321588">
            <a:off x="3385648" y="-1197128"/>
            <a:ext cx="697472" cy="5595295"/>
          </a:xfrm>
          <a:prstGeom prst="curvedRightArrow">
            <a:avLst>
              <a:gd name="adj1" fmla="val 25000"/>
              <a:gd name="adj2" fmla="val 50000"/>
              <a:gd name="adj3" fmla="val 2620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1"/>
              </a:solidFill>
            </a:endParaRPr>
          </a:p>
        </p:txBody>
      </p:sp>
      <p:sp>
        <p:nvSpPr>
          <p:cNvPr id="24" name="23 Forma libre"/>
          <p:cNvSpPr/>
          <p:nvPr/>
        </p:nvSpPr>
        <p:spPr>
          <a:xfrm>
            <a:off x="437826" y="2727279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Dirección de proyectos</a:t>
            </a:r>
          </a:p>
        </p:txBody>
      </p:sp>
      <p:sp>
        <p:nvSpPr>
          <p:cNvPr id="25" name="24 Forma libre"/>
          <p:cNvSpPr/>
          <p:nvPr/>
        </p:nvSpPr>
        <p:spPr>
          <a:xfrm>
            <a:off x="3203848" y="2759662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Gestión estrategia y de negocio</a:t>
            </a:r>
          </a:p>
        </p:txBody>
      </p:sp>
      <p:sp>
        <p:nvSpPr>
          <p:cNvPr id="33" name="32 Forma libre"/>
          <p:cNvSpPr/>
          <p:nvPr/>
        </p:nvSpPr>
        <p:spPr>
          <a:xfrm>
            <a:off x="1825063" y="1997050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Liderazgo</a:t>
            </a:r>
          </a:p>
        </p:txBody>
      </p:sp>
      <p:sp>
        <p:nvSpPr>
          <p:cNvPr id="34" name="33 Flecha curvada hacia la derecha"/>
          <p:cNvSpPr/>
          <p:nvPr/>
        </p:nvSpPr>
        <p:spPr>
          <a:xfrm rot="5215899">
            <a:off x="4357428" y="-670378"/>
            <a:ext cx="697472" cy="4392488"/>
          </a:xfrm>
          <a:prstGeom prst="curvedRightArrow">
            <a:avLst>
              <a:gd name="adj1" fmla="val 25000"/>
              <a:gd name="adj2" fmla="val 50000"/>
              <a:gd name="adj3" fmla="val 26203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1"/>
              </a:solidFill>
            </a:endParaRPr>
          </a:p>
        </p:txBody>
      </p:sp>
      <p:sp>
        <p:nvSpPr>
          <p:cNvPr id="35" name="34 Flecha curvada hacia la derecha"/>
          <p:cNvSpPr/>
          <p:nvPr/>
        </p:nvSpPr>
        <p:spPr>
          <a:xfrm rot="14839262" flipV="1">
            <a:off x="5646793" y="2535028"/>
            <a:ext cx="389484" cy="2727363"/>
          </a:xfrm>
          <a:prstGeom prst="curvedRightArrow">
            <a:avLst>
              <a:gd name="adj1" fmla="val 25000"/>
              <a:gd name="adj2" fmla="val 50000"/>
              <a:gd name="adj3" fmla="val 26203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1"/>
              </a:solidFill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3657415" y="5846714"/>
            <a:ext cx="2498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B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Triángulo organizacional</a:t>
            </a:r>
            <a:endParaRPr lang="es-B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3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 t="7255" r="21870" b="7356"/>
          <a:stretch/>
        </p:blipFill>
        <p:spPr>
          <a:xfrm>
            <a:off x="7327073" y="4365104"/>
            <a:ext cx="1637415" cy="166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80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33" grpId="0" animBg="1"/>
      <p:bldP spid="34" grpId="0" animBg="1"/>
      <p:bldP spid="35" grpId="0" animBg="1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26 Forma libre"/>
          <p:cNvSpPr/>
          <p:nvPr/>
        </p:nvSpPr>
        <p:spPr>
          <a:xfrm>
            <a:off x="355427" y="2679443"/>
            <a:ext cx="1853433" cy="1554633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BO" sz="1400" kern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27 Forma libre"/>
          <p:cNvSpPr/>
          <p:nvPr/>
        </p:nvSpPr>
        <p:spPr>
          <a:xfrm>
            <a:off x="1712878" y="3416011"/>
            <a:ext cx="1853433" cy="1554633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BO" sz="1400" kern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95536" y="908720"/>
            <a:ext cx="3669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TRIÁNGULO DEL TALENTO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[1,2,3]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99" y="2252492"/>
            <a:ext cx="1026114" cy="13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17 Forma libre"/>
          <p:cNvSpPr/>
          <p:nvPr/>
        </p:nvSpPr>
        <p:spPr>
          <a:xfrm>
            <a:off x="1803099" y="4993985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Conformidad</a:t>
            </a:r>
            <a:endParaRPr lang="es-BO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Forma libre"/>
          <p:cNvSpPr/>
          <p:nvPr/>
        </p:nvSpPr>
        <p:spPr>
          <a:xfrm>
            <a:off x="427435" y="4223444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Riesgos</a:t>
            </a:r>
            <a:endParaRPr lang="es-BO" sz="1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Forma libre"/>
          <p:cNvSpPr/>
          <p:nvPr/>
        </p:nvSpPr>
        <p:spPr>
          <a:xfrm>
            <a:off x="3192731" y="4239447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</a:t>
            </a:r>
          </a:p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corporativa</a:t>
            </a:r>
            <a:endParaRPr lang="es-BO" sz="1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Forma libre"/>
          <p:cNvSpPr/>
          <p:nvPr/>
        </p:nvSpPr>
        <p:spPr>
          <a:xfrm>
            <a:off x="1811747" y="3498585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dirty="0">
                <a:latin typeface="Arial" panose="020B0604020202020204" pitchFamily="34" charset="0"/>
                <a:cs typeface="Arial" panose="020B0604020202020204" pitchFamily="34" charset="0"/>
              </a:rPr>
              <a:t>Gobernanza de p</a:t>
            </a:r>
            <a:r>
              <a:rPr lang="es-BO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royectos</a:t>
            </a:r>
            <a:endParaRPr lang="es-B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21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2" t="5800" r="12305" b="6315"/>
          <a:stretch/>
        </p:blipFill>
        <p:spPr>
          <a:xfrm>
            <a:off x="5003908" y="980728"/>
            <a:ext cx="2880320" cy="2509147"/>
          </a:xfrm>
          <a:prstGeom prst="rect">
            <a:avLst/>
          </a:prstGeom>
        </p:spPr>
      </p:pic>
      <p:sp>
        <p:nvSpPr>
          <p:cNvPr id="23" name="22 Flecha curvada hacia la derecha"/>
          <p:cNvSpPr/>
          <p:nvPr/>
        </p:nvSpPr>
        <p:spPr>
          <a:xfrm rot="4321588">
            <a:off x="3385648" y="-1197128"/>
            <a:ext cx="697472" cy="5595295"/>
          </a:xfrm>
          <a:prstGeom prst="curvedRightArrow">
            <a:avLst>
              <a:gd name="adj1" fmla="val 25000"/>
              <a:gd name="adj2" fmla="val 50000"/>
              <a:gd name="adj3" fmla="val 2620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1"/>
              </a:solidFill>
            </a:endParaRPr>
          </a:p>
        </p:txBody>
      </p:sp>
      <p:sp>
        <p:nvSpPr>
          <p:cNvPr id="24" name="23 Forma libre"/>
          <p:cNvSpPr/>
          <p:nvPr/>
        </p:nvSpPr>
        <p:spPr>
          <a:xfrm>
            <a:off x="437826" y="2727279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Dirección de proyectos</a:t>
            </a:r>
          </a:p>
        </p:txBody>
      </p:sp>
      <p:sp>
        <p:nvSpPr>
          <p:cNvPr id="25" name="24 Forma libre"/>
          <p:cNvSpPr/>
          <p:nvPr/>
        </p:nvSpPr>
        <p:spPr>
          <a:xfrm>
            <a:off x="3203848" y="2759662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estrategia y de negocio</a:t>
            </a:r>
          </a:p>
        </p:txBody>
      </p:sp>
      <p:sp>
        <p:nvSpPr>
          <p:cNvPr id="33" name="32 Forma libre"/>
          <p:cNvSpPr/>
          <p:nvPr/>
        </p:nvSpPr>
        <p:spPr>
          <a:xfrm>
            <a:off x="1825063" y="1997050"/>
            <a:ext cx="1648960" cy="1384920"/>
          </a:xfrm>
          <a:custGeom>
            <a:avLst/>
            <a:gdLst>
              <a:gd name="connsiteX0" fmla="*/ 0 w 1712976"/>
              <a:gd name="connsiteY0" fmla="*/ 738442 h 1476884"/>
              <a:gd name="connsiteX1" fmla="*/ 369221 w 1712976"/>
              <a:gd name="connsiteY1" fmla="*/ 0 h 1476884"/>
              <a:gd name="connsiteX2" fmla="*/ 1343755 w 1712976"/>
              <a:gd name="connsiteY2" fmla="*/ 0 h 1476884"/>
              <a:gd name="connsiteX3" fmla="*/ 1712976 w 1712976"/>
              <a:gd name="connsiteY3" fmla="*/ 738442 h 1476884"/>
              <a:gd name="connsiteX4" fmla="*/ 1343755 w 1712976"/>
              <a:gd name="connsiteY4" fmla="*/ 1476884 h 1476884"/>
              <a:gd name="connsiteX5" fmla="*/ 369221 w 1712976"/>
              <a:gd name="connsiteY5" fmla="*/ 1476884 h 1476884"/>
              <a:gd name="connsiteX6" fmla="*/ 0 w 1712976"/>
              <a:gd name="connsiteY6" fmla="*/ 738442 h 147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976" h="1476884">
                <a:moveTo>
                  <a:pt x="0" y="738442"/>
                </a:moveTo>
                <a:lnTo>
                  <a:pt x="369221" y="0"/>
                </a:lnTo>
                <a:lnTo>
                  <a:pt x="1343755" y="0"/>
                </a:lnTo>
                <a:lnTo>
                  <a:pt x="1712976" y="738442"/>
                </a:lnTo>
                <a:lnTo>
                  <a:pt x="1343755" y="1476884"/>
                </a:lnTo>
                <a:lnTo>
                  <a:pt x="369221" y="1476884"/>
                </a:lnTo>
                <a:lnTo>
                  <a:pt x="0" y="7384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0" vert="horz" wrap="square" lIns="265822" tIns="271095" rIns="265822" bIns="27109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Liderazgo</a:t>
            </a:r>
          </a:p>
        </p:txBody>
      </p:sp>
      <p:sp>
        <p:nvSpPr>
          <p:cNvPr id="34" name="33 Flecha curvada hacia la derecha"/>
          <p:cNvSpPr/>
          <p:nvPr/>
        </p:nvSpPr>
        <p:spPr>
          <a:xfrm rot="5215899">
            <a:off x="4357428" y="-670378"/>
            <a:ext cx="697472" cy="4392488"/>
          </a:xfrm>
          <a:prstGeom prst="curvedRightArrow">
            <a:avLst>
              <a:gd name="adj1" fmla="val 25000"/>
              <a:gd name="adj2" fmla="val 50000"/>
              <a:gd name="adj3" fmla="val 26203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1"/>
              </a:solidFill>
            </a:endParaRPr>
          </a:p>
        </p:txBody>
      </p:sp>
      <p:sp>
        <p:nvSpPr>
          <p:cNvPr id="35" name="34 Flecha curvada hacia la derecha"/>
          <p:cNvSpPr/>
          <p:nvPr/>
        </p:nvSpPr>
        <p:spPr>
          <a:xfrm rot="14839262" flipV="1">
            <a:off x="5646793" y="2535028"/>
            <a:ext cx="389484" cy="2727363"/>
          </a:xfrm>
          <a:prstGeom prst="curvedRightArrow">
            <a:avLst>
              <a:gd name="adj1" fmla="val 25000"/>
              <a:gd name="adj2" fmla="val 50000"/>
              <a:gd name="adj3" fmla="val 26203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1"/>
              </a:solidFill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3657415" y="5846714"/>
            <a:ext cx="2498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B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Triángulo organizacional</a:t>
            </a:r>
            <a:endParaRPr lang="es-B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3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 t="7255" r="21870" b="7356"/>
          <a:stretch/>
        </p:blipFill>
        <p:spPr>
          <a:xfrm>
            <a:off x="7327073" y="4365104"/>
            <a:ext cx="1637415" cy="166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2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3800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DIRECCIÓN DE PROYECTOS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[1,3]</a:t>
            </a:r>
            <a:endParaRPr lang="es-BO" sz="1200" dirty="0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99" y="868611"/>
            <a:ext cx="1026114" cy="13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9" name="28 Grupo"/>
          <p:cNvGrpSpPr/>
          <p:nvPr/>
        </p:nvGrpSpPr>
        <p:grpSpPr>
          <a:xfrm>
            <a:off x="1494499" y="1340768"/>
            <a:ext cx="6152578" cy="4901655"/>
            <a:chOff x="1363539" y="1429075"/>
            <a:chExt cx="6408712" cy="5096269"/>
          </a:xfrm>
        </p:grpSpPr>
        <p:pic>
          <p:nvPicPr>
            <p:cNvPr id="30" name="29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3539" y="1429075"/>
              <a:ext cx="6408712" cy="50962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31" name="30 Grupo"/>
            <p:cNvGrpSpPr/>
            <p:nvPr/>
          </p:nvGrpSpPr>
          <p:grpSpPr>
            <a:xfrm>
              <a:off x="3275857" y="2708920"/>
              <a:ext cx="2499015" cy="3075078"/>
              <a:chOff x="3275857" y="2708920"/>
              <a:chExt cx="2499015" cy="3075078"/>
            </a:xfrm>
            <a:solidFill>
              <a:schemeClr val="bg1"/>
            </a:solidFill>
          </p:grpSpPr>
          <p:sp>
            <p:nvSpPr>
              <p:cNvPr id="32" name="31 Retraso"/>
              <p:cNvSpPr/>
              <p:nvPr/>
            </p:nvSpPr>
            <p:spPr>
              <a:xfrm rot="16200000">
                <a:off x="4175544" y="1809234"/>
                <a:ext cx="699641" cy="2499014"/>
              </a:xfrm>
              <a:prstGeom prst="flowChartDelay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  <p:sp>
            <p:nvSpPr>
              <p:cNvPr id="36" name="35 Combinar"/>
              <p:cNvSpPr/>
              <p:nvPr/>
            </p:nvSpPr>
            <p:spPr>
              <a:xfrm>
                <a:off x="3275857" y="3407734"/>
                <a:ext cx="2499013" cy="2376264"/>
              </a:xfrm>
              <a:prstGeom prst="flowChartMerg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4211960" y="5373216"/>
                <a:ext cx="648072" cy="216024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</p:grpSp>
      <p:pic>
        <p:nvPicPr>
          <p:cNvPr id="40" name="39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3" r="2106"/>
          <a:stretch/>
        </p:blipFill>
        <p:spPr>
          <a:xfrm>
            <a:off x="7956376" y="4571285"/>
            <a:ext cx="1037591" cy="186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40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138" y="2703254"/>
            <a:ext cx="2262134" cy="226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8504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3800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DIRECCIÓN DE PROYECTOS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[1,3]</a:t>
            </a:r>
            <a:endParaRPr lang="es-BO" sz="1200" dirty="0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99" y="868611"/>
            <a:ext cx="1026114" cy="13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9" name="28 Grupo"/>
          <p:cNvGrpSpPr/>
          <p:nvPr/>
        </p:nvGrpSpPr>
        <p:grpSpPr>
          <a:xfrm>
            <a:off x="1494499" y="1340768"/>
            <a:ext cx="6152578" cy="4901655"/>
            <a:chOff x="1363539" y="1429075"/>
            <a:chExt cx="6408712" cy="5096269"/>
          </a:xfrm>
        </p:grpSpPr>
        <p:pic>
          <p:nvPicPr>
            <p:cNvPr id="30" name="29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3539" y="1429075"/>
              <a:ext cx="6408712" cy="50962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31" name="30 Grupo"/>
            <p:cNvGrpSpPr/>
            <p:nvPr/>
          </p:nvGrpSpPr>
          <p:grpSpPr>
            <a:xfrm>
              <a:off x="3275857" y="2708920"/>
              <a:ext cx="2499015" cy="3075078"/>
              <a:chOff x="3275857" y="2708920"/>
              <a:chExt cx="2499015" cy="3075078"/>
            </a:xfrm>
            <a:solidFill>
              <a:schemeClr val="bg1"/>
            </a:solidFill>
          </p:grpSpPr>
          <p:sp>
            <p:nvSpPr>
              <p:cNvPr id="32" name="31 Retraso"/>
              <p:cNvSpPr/>
              <p:nvPr/>
            </p:nvSpPr>
            <p:spPr>
              <a:xfrm rot="16200000">
                <a:off x="4175544" y="1809234"/>
                <a:ext cx="699641" cy="2499014"/>
              </a:xfrm>
              <a:prstGeom prst="flowChartDelay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  <p:sp>
            <p:nvSpPr>
              <p:cNvPr id="36" name="35 Combinar"/>
              <p:cNvSpPr/>
              <p:nvPr/>
            </p:nvSpPr>
            <p:spPr>
              <a:xfrm>
                <a:off x="3275857" y="3407734"/>
                <a:ext cx="2499013" cy="2376264"/>
              </a:xfrm>
              <a:prstGeom prst="flowChartMerg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4211960" y="5373216"/>
                <a:ext cx="648072" cy="216024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</p:grpSp>
      <p:pic>
        <p:nvPicPr>
          <p:cNvPr id="40" name="39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3" r="2106"/>
          <a:stretch/>
        </p:blipFill>
        <p:spPr>
          <a:xfrm>
            <a:off x="7956376" y="4571285"/>
            <a:ext cx="1037591" cy="186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739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295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CICLO DE VIDA DEL PROYECTO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[1,3]</a:t>
            </a:r>
            <a:endParaRPr lang="es-BO" sz="1200" dirty="0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99" y="868611"/>
            <a:ext cx="1026114" cy="13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" name="39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3" r="2106"/>
          <a:stretch/>
        </p:blipFill>
        <p:spPr>
          <a:xfrm>
            <a:off x="7956376" y="4571285"/>
            <a:ext cx="1037591" cy="186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1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421" y="1346434"/>
            <a:ext cx="6165923" cy="490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19 CuadroTexto"/>
          <p:cNvSpPr txBox="1"/>
          <p:nvPr/>
        </p:nvSpPr>
        <p:spPr>
          <a:xfrm>
            <a:off x="3883254" y="2315899"/>
            <a:ext cx="137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Ciclo de vida</a:t>
            </a:r>
            <a:endParaRPr lang="es-B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" name="25 Grupo"/>
          <p:cNvGrpSpPr/>
          <p:nvPr/>
        </p:nvGrpSpPr>
        <p:grpSpPr>
          <a:xfrm>
            <a:off x="3131841" y="2623315"/>
            <a:ext cx="2808312" cy="2872651"/>
            <a:chOff x="3275857" y="2708920"/>
            <a:chExt cx="2499015" cy="3075078"/>
          </a:xfrm>
          <a:solidFill>
            <a:schemeClr val="bg1"/>
          </a:solidFill>
        </p:grpSpPr>
        <p:sp>
          <p:nvSpPr>
            <p:cNvPr id="27" name="26 Retraso"/>
            <p:cNvSpPr/>
            <p:nvPr/>
          </p:nvSpPr>
          <p:spPr>
            <a:xfrm rot="16200000">
              <a:off x="4175544" y="1809234"/>
              <a:ext cx="699641" cy="2499014"/>
            </a:xfrm>
            <a:prstGeom prst="flowChartDelay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  <p:sp>
          <p:nvSpPr>
            <p:cNvPr id="28" name="27 Combinar"/>
            <p:cNvSpPr/>
            <p:nvPr/>
          </p:nvSpPr>
          <p:spPr>
            <a:xfrm>
              <a:off x="3275857" y="3407734"/>
              <a:ext cx="2499013" cy="2376264"/>
            </a:xfrm>
            <a:prstGeom prst="flowChartMerg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  <p:sp>
          <p:nvSpPr>
            <p:cNvPr id="33" name="32 Rectángulo"/>
            <p:cNvSpPr/>
            <p:nvPr/>
          </p:nvSpPr>
          <p:spPr>
            <a:xfrm>
              <a:off x="4211960" y="5373216"/>
              <a:ext cx="648072" cy="216024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</p:grpSp>
    </p:spTree>
    <p:extLst>
      <p:ext uri="{BB962C8B-B14F-4D97-AF65-F5344CB8AC3E}">
        <p14:creationId xmlns:p14="http://schemas.microsoft.com/office/powerpoint/2010/main" val="74739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3800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DIRECCIÓN DE PROYECTOS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[4]</a:t>
            </a:r>
            <a:endParaRPr lang="es-BO" sz="1200" dirty="0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99" y="868611"/>
            <a:ext cx="1026114" cy="13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4 Marcador de contenido"/>
          <p:cNvSpPr txBox="1">
            <a:spLocks/>
          </p:cNvSpPr>
          <p:nvPr/>
        </p:nvSpPr>
        <p:spPr>
          <a:xfrm>
            <a:off x="35496" y="1439138"/>
            <a:ext cx="7447803" cy="8778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BO" sz="18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cs typeface="Arial" panose="020B0604020202020204" pitchFamily="34" charset="0"/>
              </a:rPr>
              <a:t>Es el conjunto de procesos lógicamente organizados y estructurados que permiten alcanzar el resultado esperado de un proyecto durante las fases de planificación y ejecución.</a:t>
            </a:r>
            <a:endParaRPr kumimoji="0" lang="es-BO" sz="18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59" y="2680456"/>
            <a:ext cx="7848872" cy="1690738"/>
          </a:xfrm>
          <a:prstGeom prst="rect">
            <a:avLst/>
          </a:prstGeom>
          <a:noFill/>
          <a:ln w="25400">
            <a:solidFill>
              <a:sysClr val="window" lastClr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14 Rectángulo"/>
          <p:cNvSpPr/>
          <p:nvPr/>
        </p:nvSpPr>
        <p:spPr>
          <a:xfrm>
            <a:off x="1180639" y="4730627"/>
            <a:ext cx="691369" cy="121702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marR="0" lvl="0" indent="0" algn="ctr" defTabSz="533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s-BO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757469" y="5358123"/>
            <a:ext cx="945745" cy="402578"/>
            <a:chOff x="62650" y="2252636"/>
            <a:chExt cx="1098807" cy="385904"/>
          </a:xfrm>
        </p:grpSpPr>
        <p:sp>
          <p:nvSpPr>
            <p:cNvPr id="18" name="17 CuadroTexto"/>
            <p:cNvSpPr txBox="1"/>
            <p:nvPr/>
          </p:nvSpPr>
          <p:spPr>
            <a:xfrm>
              <a:off x="62650" y="2252636"/>
              <a:ext cx="914407" cy="38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BO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</a:rPr>
                <a:t>SDP</a:t>
              </a:r>
            </a:p>
          </p:txBody>
        </p:sp>
        <p:sp>
          <p:nvSpPr>
            <p:cNvPr id="19" name="18 Flecha a la derecha con bandas"/>
            <p:cNvSpPr/>
            <p:nvPr/>
          </p:nvSpPr>
          <p:spPr>
            <a:xfrm>
              <a:off x="786152" y="2263927"/>
              <a:ext cx="375305" cy="374613"/>
            </a:xfrm>
            <a:prstGeom prst="stripedRightArrow">
              <a:avLst/>
            </a:prstGeom>
            <a:solidFill>
              <a:srgbClr val="FFFF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BO" sz="1800" b="0" i="0" u="none" strike="noStrike" kern="0" cap="none" spc="0" normalizeH="0" baseline="0" noProof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0" name="19 CuadroTexto"/>
          <p:cNvSpPr txBox="1"/>
          <p:nvPr/>
        </p:nvSpPr>
        <p:spPr>
          <a:xfrm>
            <a:off x="3083264" y="4615237"/>
            <a:ext cx="296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dirty="0" smtClean="0">
                <a:solidFill>
                  <a:srgbClr val="0070C0"/>
                </a:solidFill>
                <a:latin typeface="Calibri"/>
              </a:rPr>
              <a:t>Ciclo de vida </a:t>
            </a:r>
            <a:r>
              <a:rPr lang="es-BO" dirty="0" smtClean="0">
                <a:solidFill>
                  <a:srgbClr val="0070C0"/>
                </a:solidFill>
                <a:latin typeface="Calibri"/>
              </a:rPr>
              <a:t>de un</a:t>
            </a:r>
            <a:r>
              <a:rPr lang="pt-BR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es-BO" dirty="0" smtClean="0">
                <a:solidFill>
                  <a:srgbClr val="0070C0"/>
                </a:solidFill>
                <a:latin typeface="Calibri"/>
              </a:rPr>
              <a:t>proyecto</a:t>
            </a:r>
            <a:r>
              <a:rPr lang="pt-BR" dirty="0" smtClean="0">
                <a:solidFill>
                  <a:srgbClr val="0070C0"/>
                </a:solidFill>
                <a:latin typeface="Calibri"/>
              </a:rPr>
              <a:t> </a:t>
            </a:r>
            <a:endParaRPr lang="es-BO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21" name="20 Diagrama"/>
          <p:cNvGraphicFramePr/>
          <p:nvPr>
            <p:extLst>
              <p:ext uri="{D42A27DB-BD31-4B8C-83A1-F6EECF244321}">
                <p14:modId xmlns:p14="http://schemas.microsoft.com/office/powerpoint/2010/main" val="381918899"/>
              </p:ext>
            </p:extLst>
          </p:nvPr>
        </p:nvGraphicFramePr>
        <p:xfrm>
          <a:off x="1775222" y="4831756"/>
          <a:ext cx="6208603" cy="1502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22" name="21 Conector recto"/>
          <p:cNvCxnSpPr/>
          <p:nvPr/>
        </p:nvCxnSpPr>
        <p:spPr>
          <a:xfrm>
            <a:off x="1764336" y="5028274"/>
            <a:ext cx="5206348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"/>
            <a:headEnd type="triangl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5290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5" grpId="0"/>
      <p:bldP spid="20" grpId="0"/>
      <p:bldGraphic spid="21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67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DE PROYECTOS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[4]</a:t>
            </a:r>
            <a:endParaRPr lang="es-BO" sz="1200" dirty="0"/>
          </a:p>
        </p:txBody>
      </p:sp>
      <p:pic>
        <p:nvPicPr>
          <p:cNvPr id="23" name="2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18461" y="1027793"/>
            <a:ext cx="1340358" cy="1059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23 Rectángulo"/>
          <p:cNvSpPr/>
          <p:nvPr/>
        </p:nvSpPr>
        <p:spPr>
          <a:xfrm>
            <a:off x="35496" y="1431377"/>
            <a:ext cx="7186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 smtClean="0">
                <a:ln w="1905"/>
                <a:solidFill>
                  <a:srgbClr val="00CC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Es </a:t>
            </a:r>
            <a:r>
              <a:rPr lang="es-BO" b="1" dirty="0">
                <a:ln w="1905"/>
                <a:solidFill>
                  <a:srgbClr val="00CC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el arte de </a:t>
            </a:r>
            <a:r>
              <a:rPr lang="es-BO" b="1" dirty="0" smtClean="0">
                <a:ln w="1905"/>
                <a:solidFill>
                  <a:srgbClr val="00CC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gobernar los requisitos establecidos por la organización para la aprobación de los proyectos en sus diferentes instancias y niveles que </a:t>
            </a:r>
            <a:r>
              <a:rPr lang="es-BO" b="1" dirty="0">
                <a:ln w="1905"/>
                <a:solidFill>
                  <a:srgbClr val="00CC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sirven de soporte a la Alta Dirección en la toma de </a:t>
            </a:r>
            <a:r>
              <a:rPr lang="es-BO" b="1" dirty="0" smtClean="0">
                <a:ln w="1905"/>
                <a:solidFill>
                  <a:srgbClr val="00CC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decisión.</a:t>
            </a:r>
            <a:endParaRPr lang="es-BO" b="1" dirty="0">
              <a:ln w="1905"/>
              <a:solidFill>
                <a:srgbClr val="00CC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5" name="24 Flecha a la derecha con muesca"/>
          <p:cNvSpPr/>
          <p:nvPr/>
        </p:nvSpPr>
        <p:spPr>
          <a:xfrm>
            <a:off x="1320135" y="3212976"/>
            <a:ext cx="7356321" cy="825692"/>
          </a:xfrm>
          <a:prstGeom prst="notchedRightArrow">
            <a:avLst/>
          </a:prstGeom>
          <a:gradFill flip="none" rotWithShape="1">
            <a:gsLst>
              <a:gs pos="0">
                <a:srgbClr val="C00000"/>
              </a:gs>
              <a:gs pos="50000">
                <a:srgbClr val="92D050"/>
              </a:gs>
              <a:gs pos="100000">
                <a:srgbClr val="7030A0"/>
              </a:gs>
            </a:gsLst>
            <a:lin ang="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grpSp>
        <p:nvGrpSpPr>
          <p:cNvPr id="26" name="25 Grupo"/>
          <p:cNvGrpSpPr/>
          <p:nvPr/>
        </p:nvGrpSpPr>
        <p:grpSpPr>
          <a:xfrm>
            <a:off x="1320777" y="3602582"/>
            <a:ext cx="889374" cy="592250"/>
            <a:chOff x="642" y="546220"/>
            <a:chExt cx="889374" cy="592250"/>
          </a:xfrm>
        </p:grpSpPr>
        <p:sp>
          <p:nvSpPr>
            <p:cNvPr id="27" name="26 Rectángulo"/>
            <p:cNvSpPr/>
            <p:nvPr/>
          </p:nvSpPr>
          <p:spPr>
            <a:xfrm>
              <a:off x="642" y="546220"/>
              <a:ext cx="889374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27 Rectángulo"/>
            <p:cNvSpPr/>
            <p:nvPr/>
          </p:nvSpPr>
          <p:spPr>
            <a:xfrm>
              <a:off x="642" y="546220"/>
              <a:ext cx="889374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b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dirty="0" smtClean="0">
                  <a:latin typeface="+mj-lt"/>
                </a:rPr>
                <a:t>Portón 0</a:t>
              </a:r>
              <a:endParaRPr lang="es-BO" sz="1400" b="0" kern="1200" dirty="0">
                <a:latin typeface="+mj-lt"/>
              </a:endParaRPr>
            </a:p>
          </p:txBody>
        </p:sp>
      </p:grpSp>
      <p:sp>
        <p:nvSpPr>
          <p:cNvPr id="29" name="28 Elipse"/>
          <p:cNvSpPr/>
          <p:nvPr/>
        </p:nvSpPr>
        <p:spPr>
          <a:xfrm>
            <a:off x="1691432" y="3551790"/>
            <a:ext cx="180000" cy="180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sp>
      <p:grpSp>
        <p:nvGrpSpPr>
          <p:cNvPr id="30" name="29 Grupo"/>
          <p:cNvGrpSpPr/>
          <p:nvPr/>
        </p:nvGrpSpPr>
        <p:grpSpPr>
          <a:xfrm>
            <a:off x="2051720" y="3802360"/>
            <a:ext cx="1414209" cy="592250"/>
            <a:chOff x="919878" y="745998"/>
            <a:chExt cx="1414209" cy="592250"/>
          </a:xfrm>
        </p:grpSpPr>
        <p:sp>
          <p:nvSpPr>
            <p:cNvPr id="31" name="30 Rectángulo"/>
            <p:cNvSpPr/>
            <p:nvPr/>
          </p:nvSpPr>
          <p:spPr>
            <a:xfrm>
              <a:off x="919878" y="745998"/>
              <a:ext cx="1414209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31 Rectángulo"/>
            <p:cNvSpPr/>
            <p:nvPr/>
          </p:nvSpPr>
          <p:spPr>
            <a:xfrm>
              <a:off x="919878" y="745998"/>
              <a:ext cx="1414209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t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dirty="0" smtClean="0">
                  <a:latin typeface="+mj-lt"/>
                </a:rPr>
                <a:t>Portón 1</a:t>
              </a:r>
              <a:endParaRPr lang="en-US" sz="1400" b="0" kern="1200" noProof="0" dirty="0">
                <a:latin typeface="+mj-lt"/>
              </a:endParaRPr>
            </a:p>
          </p:txBody>
        </p:sp>
      </p:grpSp>
      <p:sp>
        <p:nvSpPr>
          <p:cNvPr id="33" name="32 Elipse"/>
          <p:cNvSpPr/>
          <p:nvPr/>
        </p:nvSpPr>
        <p:spPr>
          <a:xfrm>
            <a:off x="2684794" y="3551790"/>
            <a:ext cx="180000" cy="18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grpSp>
        <p:nvGrpSpPr>
          <p:cNvPr id="34" name="33 Grupo"/>
          <p:cNvGrpSpPr/>
          <p:nvPr/>
        </p:nvGrpSpPr>
        <p:grpSpPr>
          <a:xfrm>
            <a:off x="3448336" y="3602582"/>
            <a:ext cx="1064834" cy="592250"/>
            <a:chOff x="2363950" y="546220"/>
            <a:chExt cx="1064834" cy="592250"/>
          </a:xfrm>
        </p:grpSpPr>
        <p:sp>
          <p:nvSpPr>
            <p:cNvPr id="35" name="34 Rectángulo"/>
            <p:cNvSpPr/>
            <p:nvPr/>
          </p:nvSpPr>
          <p:spPr>
            <a:xfrm>
              <a:off x="2363950" y="546220"/>
              <a:ext cx="1064834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35 Rectángulo"/>
            <p:cNvSpPr/>
            <p:nvPr/>
          </p:nvSpPr>
          <p:spPr>
            <a:xfrm>
              <a:off x="2363950" y="546220"/>
              <a:ext cx="1064834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b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noProof="0" dirty="0" smtClean="0">
                  <a:latin typeface="+mj-lt"/>
                </a:rPr>
                <a:t>Portón 2</a:t>
              </a:r>
              <a:endParaRPr lang="es-BO" sz="1400" b="0" kern="1200" noProof="0" dirty="0">
                <a:latin typeface="+mj-lt"/>
              </a:endParaRPr>
            </a:p>
          </p:txBody>
        </p:sp>
      </p:grpSp>
      <p:sp>
        <p:nvSpPr>
          <p:cNvPr id="37" name="36 Elipse"/>
          <p:cNvSpPr/>
          <p:nvPr/>
        </p:nvSpPr>
        <p:spPr>
          <a:xfrm>
            <a:off x="3906722" y="3551790"/>
            <a:ext cx="180000" cy="18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grpSp>
        <p:nvGrpSpPr>
          <p:cNvPr id="38" name="37 Grupo"/>
          <p:cNvGrpSpPr/>
          <p:nvPr/>
        </p:nvGrpSpPr>
        <p:grpSpPr>
          <a:xfrm>
            <a:off x="4618042" y="3802360"/>
            <a:ext cx="1132037" cy="592250"/>
            <a:chOff x="3458648" y="745998"/>
            <a:chExt cx="1132037" cy="592250"/>
          </a:xfrm>
        </p:grpSpPr>
        <p:sp>
          <p:nvSpPr>
            <p:cNvPr id="39" name="38 Rectángulo"/>
            <p:cNvSpPr/>
            <p:nvPr/>
          </p:nvSpPr>
          <p:spPr>
            <a:xfrm>
              <a:off x="3458648" y="745998"/>
              <a:ext cx="1132037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39 Rectángulo"/>
            <p:cNvSpPr/>
            <p:nvPr/>
          </p:nvSpPr>
          <p:spPr>
            <a:xfrm>
              <a:off x="3458648" y="745998"/>
              <a:ext cx="1132037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t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noProof="0" dirty="0" smtClean="0">
                  <a:latin typeface="+mj-lt"/>
                </a:rPr>
                <a:t>Portón 3</a:t>
              </a:r>
              <a:endParaRPr lang="es-BO" sz="1400" b="0" kern="1200" noProof="0" dirty="0">
                <a:latin typeface="+mj-lt"/>
              </a:endParaRPr>
            </a:p>
          </p:txBody>
        </p:sp>
      </p:grpSp>
      <p:sp>
        <p:nvSpPr>
          <p:cNvPr id="41" name="40 Elipse"/>
          <p:cNvSpPr/>
          <p:nvPr/>
        </p:nvSpPr>
        <p:spPr>
          <a:xfrm>
            <a:off x="5110029" y="3551790"/>
            <a:ext cx="180000" cy="18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grpSp>
        <p:nvGrpSpPr>
          <p:cNvPr id="42" name="41 Grupo"/>
          <p:cNvGrpSpPr/>
          <p:nvPr/>
        </p:nvGrpSpPr>
        <p:grpSpPr>
          <a:xfrm>
            <a:off x="5890333" y="3776660"/>
            <a:ext cx="1057931" cy="602883"/>
            <a:chOff x="4605431" y="720298"/>
            <a:chExt cx="1057931" cy="602883"/>
          </a:xfrm>
        </p:grpSpPr>
        <p:sp>
          <p:nvSpPr>
            <p:cNvPr id="43" name="42 Rectángulo"/>
            <p:cNvSpPr/>
            <p:nvPr/>
          </p:nvSpPr>
          <p:spPr>
            <a:xfrm>
              <a:off x="4605431" y="730931"/>
              <a:ext cx="992615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43 Rectángulo"/>
            <p:cNvSpPr/>
            <p:nvPr/>
          </p:nvSpPr>
          <p:spPr>
            <a:xfrm>
              <a:off x="4605431" y="720298"/>
              <a:ext cx="1057931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b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noProof="0" dirty="0" smtClean="0">
                  <a:latin typeface="+mj-lt"/>
                </a:rPr>
                <a:t>Puesta en marcha</a:t>
              </a:r>
              <a:endParaRPr lang="es-BO" sz="1400" b="0" kern="1200" noProof="0" dirty="0">
                <a:latin typeface="+mj-lt"/>
              </a:endParaRPr>
            </a:p>
          </p:txBody>
        </p:sp>
      </p:grpSp>
      <p:sp>
        <p:nvSpPr>
          <p:cNvPr id="45" name="44 Elipse"/>
          <p:cNvSpPr/>
          <p:nvPr/>
        </p:nvSpPr>
        <p:spPr>
          <a:xfrm>
            <a:off x="6327726" y="3551790"/>
            <a:ext cx="180000" cy="1800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grpSp>
        <p:nvGrpSpPr>
          <p:cNvPr id="46" name="45 Grupo"/>
          <p:cNvGrpSpPr/>
          <p:nvPr/>
        </p:nvGrpSpPr>
        <p:grpSpPr>
          <a:xfrm>
            <a:off x="7105664" y="3788122"/>
            <a:ext cx="1066736" cy="592250"/>
            <a:chOff x="5643025" y="731760"/>
            <a:chExt cx="1066736" cy="592250"/>
          </a:xfrm>
        </p:grpSpPr>
        <p:sp>
          <p:nvSpPr>
            <p:cNvPr id="47" name="46 Rectángulo"/>
            <p:cNvSpPr/>
            <p:nvPr/>
          </p:nvSpPr>
          <p:spPr>
            <a:xfrm>
              <a:off x="5643025" y="731760"/>
              <a:ext cx="977020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47 Rectángulo"/>
            <p:cNvSpPr/>
            <p:nvPr/>
          </p:nvSpPr>
          <p:spPr>
            <a:xfrm>
              <a:off x="5643025" y="731760"/>
              <a:ext cx="1066736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t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dirty="0" smtClean="0">
                  <a:latin typeface="+mj-lt"/>
                </a:rPr>
                <a:t>Operación</a:t>
              </a:r>
              <a:endParaRPr lang="es-BO" sz="1400" b="0" kern="1200" dirty="0">
                <a:latin typeface="+mj-lt"/>
              </a:endParaRPr>
            </a:p>
          </p:txBody>
        </p:sp>
      </p:grpSp>
      <p:sp>
        <p:nvSpPr>
          <p:cNvPr id="49" name="48 Elipse"/>
          <p:cNvSpPr/>
          <p:nvPr/>
        </p:nvSpPr>
        <p:spPr>
          <a:xfrm>
            <a:off x="7520144" y="3537553"/>
            <a:ext cx="180000" cy="180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grpSp>
        <p:nvGrpSpPr>
          <p:cNvPr id="50" name="49 Grupo"/>
          <p:cNvGrpSpPr/>
          <p:nvPr/>
        </p:nvGrpSpPr>
        <p:grpSpPr>
          <a:xfrm>
            <a:off x="35496" y="3412591"/>
            <a:ext cx="1008112" cy="417398"/>
            <a:chOff x="62650" y="2683641"/>
            <a:chExt cx="1171268" cy="400110"/>
          </a:xfrm>
          <a:gradFill>
            <a:gsLst>
              <a:gs pos="0">
                <a:srgbClr val="C00000"/>
              </a:gs>
              <a:gs pos="50000">
                <a:srgbClr val="92D050"/>
              </a:gs>
              <a:gs pos="100000">
                <a:srgbClr val="7030A0"/>
              </a:gs>
            </a:gsLst>
            <a:lin ang="0" scaled="1"/>
          </a:gradFill>
        </p:grpSpPr>
        <p:sp>
          <p:nvSpPr>
            <p:cNvPr id="51" name="50 CuadroTexto"/>
            <p:cNvSpPr txBox="1"/>
            <p:nvPr/>
          </p:nvSpPr>
          <p:spPr>
            <a:xfrm>
              <a:off x="62650" y="2683641"/>
              <a:ext cx="9144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BO" sz="2000" b="1" dirty="0" smtClean="0">
                  <a:latin typeface="+mj-lt"/>
                </a:rPr>
                <a:t>GAP</a:t>
              </a:r>
              <a:endParaRPr lang="es-BO" sz="2000" b="1" dirty="0">
                <a:latin typeface="+mj-lt"/>
              </a:endParaRPr>
            </a:p>
          </p:txBody>
        </p:sp>
        <p:sp>
          <p:nvSpPr>
            <p:cNvPr id="52" name="51 Flecha a la derecha con bandas"/>
            <p:cNvSpPr/>
            <p:nvPr/>
          </p:nvSpPr>
          <p:spPr>
            <a:xfrm>
              <a:off x="858614" y="2702935"/>
              <a:ext cx="375304" cy="374613"/>
            </a:xfrm>
            <a:prstGeom prst="stripedRightArrow">
              <a:avLst/>
            </a:prstGeom>
            <a:gradFill>
              <a:gsLst>
                <a:gs pos="0">
                  <a:srgbClr val="C00000"/>
                </a:gs>
                <a:gs pos="100000">
                  <a:srgbClr val="FFFF00"/>
                </a:gs>
              </a:gsLst>
              <a:lin ang="0" scaled="1"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</p:grpSp>
    </p:spTree>
    <p:extLst>
      <p:ext uri="{BB962C8B-B14F-4D97-AF65-F5344CB8AC3E}">
        <p14:creationId xmlns:p14="http://schemas.microsoft.com/office/powerpoint/2010/main" val="24853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6171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DIRECCIÓN Y GOBERNANZA DE PROYECTOS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[4]</a:t>
            </a:r>
            <a:endParaRPr lang="es-BO" sz="1200" dirty="0"/>
          </a:p>
        </p:txBody>
      </p:sp>
      <p:pic>
        <p:nvPicPr>
          <p:cNvPr id="23" name="2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18461" y="1027793"/>
            <a:ext cx="1340358" cy="1059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3" name="52 Rectángulo"/>
          <p:cNvSpPr/>
          <p:nvPr/>
        </p:nvSpPr>
        <p:spPr>
          <a:xfrm>
            <a:off x="35496" y="1431377"/>
            <a:ext cx="75586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000099"/>
              </a:buClr>
            </a:pPr>
            <a:r>
              <a:rPr lang="es-BO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La </a:t>
            </a:r>
            <a:r>
              <a:rPr lang="es-BO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aprobación de </a:t>
            </a:r>
            <a:r>
              <a:rPr lang="es-BO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proyectos, en </a:t>
            </a:r>
            <a:r>
              <a:rPr lang="es-BO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función de la madurez </a:t>
            </a:r>
            <a:r>
              <a:rPr lang="es-BO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que posea la organización en dirección y </a:t>
            </a:r>
            <a:r>
              <a:rPr lang="es-BO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gobernanza de </a:t>
            </a:r>
            <a:r>
              <a:rPr lang="es-BO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proyectos, puede ser influenciada positiva </a:t>
            </a:r>
            <a:r>
              <a:rPr lang="es-BO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 </a:t>
            </a:r>
            <a:r>
              <a:rPr lang="es-BO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negativamente.</a:t>
            </a:r>
            <a:endParaRPr lang="es-BO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54" name="53 Flecha a la derecha con muesca"/>
          <p:cNvSpPr/>
          <p:nvPr/>
        </p:nvSpPr>
        <p:spPr>
          <a:xfrm>
            <a:off x="1320135" y="3225130"/>
            <a:ext cx="7356321" cy="825692"/>
          </a:xfrm>
          <a:prstGeom prst="notchedRightArrow">
            <a:avLst/>
          </a:prstGeom>
          <a:gradFill flip="none" rotWithShape="1">
            <a:gsLst>
              <a:gs pos="0">
                <a:srgbClr val="C00000"/>
              </a:gs>
              <a:gs pos="50000">
                <a:srgbClr val="92D050"/>
              </a:gs>
              <a:gs pos="100000">
                <a:srgbClr val="7030A0"/>
              </a:gs>
            </a:gsLst>
            <a:lin ang="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grpSp>
        <p:nvGrpSpPr>
          <p:cNvPr id="55" name="54 Grupo"/>
          <p:cNvGrpSpPr/>
          <p:nvPr/>
        </p:nvGrpSpPr>
        <p:grpSpPr>
          <a:xfrm>
            <a:off x="1320777" y="3614736"/>
            <a:ext cx="889374" cy="592250"/>
            <a:chOff x="642" y="546220"/>
            <a:chExt cx="889374" cy="592250"/>
          </a:xfrm>
        </p:grpSpPr>
        <p:sp>
          <p:nvSpPr>
            <p:cNvPr id="56" name="55 Rectángulo"/>
            <p:cNvSpPr/>
            <p:nvPr/>
          </p:nvSpPr>
          <p:spPr>
            <a:xfrm>
              <a:off x="642" y="546220"/>
              <a:ext cx="889374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7" name="56 Rectángulo"/>
            <p:cNvSpPr/>
            <p:nvPr/>
          </p:nvSpPr>
          <p:spPr>
            <a:xfrm>
              <a:off x="642" y="546220"/>
              <a:ext cx="889374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b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dirty="0" smtClean="0">
                  <a:latin typeface="+mj-lt"/>
                </a:rPr>
                <a:t>Portón 0</a:t>
              </a:r>
              <a:endParaRPr lang="es-BO" sz="1400" b="0" kern="1200" dirty="0">
                <a:latin typeface="+mj-lt"/>
              </a:endParaRPr>
            </a:p>
          </p:txBody>
        </p:sp>
      </p:grpSp>
      <p:sp>
        <p:nvSpPr>
          <p:cNvPr id="58" name="57 Elipse"/>
          <p:cNvSpPr/>
          <p:nvPr/>
        </p:nvSpPr>
        <p:spPr>
          <a:xfrm>
            <a:off x="1691432" y="3563944"/>
            <a:ext cx="180000" cy="180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sp>
      <p:grpSp>
        <p:nvGrpSpPr>
          <p:cNvPr id="59" name="58 Grupo"/>
          <p:cNvGrpSpPr/>
          <p:nvPr/>
        </p:nvGrpSpPr>
        <p:grpSpPr>
          <a:xfrm>
            <a:off x="2051720" y="3814514"/>
            <a:ext cx="1414209" cy="592250"/>
            <a:chOff x="919878" y="745998"/>
            <a:chExt cx="1414209" cy="592250"/>
          </a:xfrm>
        </p:grpSpPr>
        <p:sp>
          <p:nvSpPr>
            <p:cNvPr id="60" name="59 Rectángulo"/>
            <p:cNvSpPr/>
            <p:nvPr/>
          </p:nvSpPr>
          <p:spPr>
            <a:xfrm>
              <a:off x="919878" y="745998"/>
              <a:ext cx="1414209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1" name="60 Rectángulo"/>
            <p:cNvSpPr/>
            <p:nvPr/>
          </p:nvSpPr>
          <p:spPr>
            <a:xfrm>
              <a:off x="919878" y="745998"/>
              <a:ext cx="1414209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t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dirty="0" smtClean="0">
                  <a:latin typeface="+mj-lt"/>
                </a:rPr>
                <a:t>Portón 1</a:t>
              </a:r>
              <a:endParaRPr lang="en-US" sz="1400" b="0" kern="1200" noProof="0" dirty="0">
                <a:latin typeface="+mj-lt"/>
              </a:endParaRPr>
            </a:p>
          </p:txBody>
        </p:sp>
      </p:grpSp>
      <p:sp>
        <p:nvSpPr>
          <p:cNvPr id="62" name="61 Elipse"/>
          <p:cNvSpPr/>
          <p:nvPr/>
        </p:nvSpPr>
        <p:spPr>
          <a:xfrm>
            <a:off x="2684794" y="3563944"/>
            <a:ext cx="180000" cy="18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grpSp>
        <p:nvGrpSpPr>
          <p:cNvPr id="63" name="62 Grupo"/>
          <p:cNvGrpSpPr/>
          <p:nvPr/>
        </p:nvGrpSpPr>
        <p:grpSpPr>
          <a:xfrm>
            <a:off x="3448336" y="3614736"/>
            <a:ext cx="1064834" cy="592250"/>
            <a:chOff x="2363950" y="546220"/>
            <a:chExt cx="1064834" cy="592250"/>
          </a:xfrm>
        </p:grpSpPr>
        <p:sp>
          <p:nvSpPr>
            <p:cNvPr id="64" name="63 Rectángulo"/>
            <p:cNvSpPr/>
            <p:nvPr/>
          </p:nvSpPr>
          <p:spPr>
            <a:xfrm>
              <a:off x="2363950" y="546220"/>
              <a:ext cx="1064834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5" name="64 Rectángulo"/>
            <p:cNvSpPr/>
            <p:nvPr/>
          </p:nvSpPr>
          <p:spPr>
            <a:xfrm>
              <a:off x="2363950" y="546220"/>
              <a:ext cx="1064834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b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noProof="0" dirty="0" smtClean="0">
                  <a:latin typeface="+mj-lt"/>
                </a:rPr>
                <a:t>Portón 2</a:t>
              </a:r>
              <a:endParaRPr lang="es-BO" sz="1400" b="0" kern="1200" noProof="0" dirty="0">
                <a:latin typeface="+mj-lt"/>
              </a:endParaRPr>
            </a:p>
          </p:txBody>
        </p:sp>
      </p:grpSp>
      <p:sp>
        <p:nvSpPr>
          <p:cNvPr id="66" name="65 Elipse"/>
          <p:cNvSpPr/>
          <p:nvPr/>
        </p:nvSpPr>
        <p:spPr>
          <a:xfrm>
            <a:off x="3906722" y="3563944"/>
            <a:ext cx="180000" cy="18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grpSp>
        <p:nvGrpSpPr>
          <p:cNvPr id="67" name="66 Grupo"/>
          <p:cNvGrpSpPr/>
          <p:nvPr/>
        </p:nvGrpSpPr>
        <p:grpSpPr>
          <a:xfrm>
            <a:off x="4618042" y="3814514"/>
            <a:ext cx="1132037" cy="592250"/>
            <a:chOff x="3458648" y="745998"/>
            <a:chExt cx="1132037" cy="592250"/>
          </a:xfrm>
        </p:grpSpPr>
        <p:sp>
          <p:nvSpPr>
            <p:cNvPr id="68" name="67 Rectángulo"/>
            <p:cNvSpPr/>
            <p:nvPr/>
          </p:nvSpPr>
          <p:spPr>
            <a:xfrm>
              <a:off x="3458648" y="745998"/>
              <a:ext cx="1132037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9" name="68 Rectángulo"/>
            <p:cNvSpPr/>
            <p:nvPr/>
          </p:nvSpPr>
          <p:spPr>
            <a:xfrm>
              <a:off x="3458648" y="745998"/>
              <a:ext cx="1132037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t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noProof="0" dirty="0" smtClean="0">
                  <a:latin typeface="+mj-lt"/>
                </a:rPr>
                <a:t>Portón 3</a:t>
              </a:r>
              <a:endParaRPr lang="es-BO" sz="1400" b="0" kern="1200" noProof="0" dirty="0">
                <a:latin typeface="+mj-lt"/>
              </a:endParaRPr>
            </a:p>
          </p:txBody>
        </p:sp>
      </p:grpSp>
      <p:sp>
        <p:nvSpPr>
          <p:cNvPr id="70" name="69 Elipse"/>
          <p:cNvSpPr/>
          <p:nvPr/>
        </p:nvSpPr>
        <p:spPr>
          <a:xfrm>
            <a:off x="5110029" y="3563944"/>
            <a:ext cx="180000" cy="18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grpSp>
        <p:nvGrpSpPr>
          <p:cNvPr id="71" name="70 Grupo"/>
          <p:cNvGrpSpPr/>
          <p:nvPr/>
        </p:nvGrpSpPr>
        <p:grpSpPr>
          <a:xfrm>
            <a:off x="5890333" y="3788814"/>
            <a:ext cx="1057931" cy="602883"/>
            <a:chOff x="4605431" y="720298"/>
            <a:chExt cx="1057931" cy="602883"/>
          </a:xfrm>
        </p:grpSpPr>
        <p:sp>
          <p:nvSpPr>
            <p:cNvPr id="72" name="71 Rectángulo"/>
            <p:cNvSpPr/>
            <p:nvPr/>
          </p:nvSpPr>
          <p:spPr>
            <a:xfrm>
              <a:off x="4605431" y="730931"/>
              <a:ext cx="992615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72 Rectángulo"/>
            <p:cNvSpPr/>
            <p:nvPr/>
          </p:nvSpPr>
          <p:spPr>
            <a:xfrm>
              <a:off x="4605431" y="720298"/>
              <a:ext cx="1057931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b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noProof="0" dirty="0" smtClean="0">
                  <a:latin typeface="+mj-lt"/>
                </a:rPr>
                <a:t>Puesta en marcha</a:t>
              </a:r>
              <a:endParaRPr lang="es-BO" sz="1400" b="0" kern="1200" noProof="0" dirty="0">
                <a:latin typeface="+mj-lt"/>
              </a:endParaRPr>
            </a:p>
          </p:txBody>
        </p:sp>
      </p:grpSp>
      <p:sp>
        <p:nvSpPr>
          <p:cNvPr id="74" name="73 Elipse"/>
          <p:cNvSpPr/>
          <p:nvPr/>
        </p:nvSpPr>
        <p:spPr>
          <a:xfrm>
            <a:off x="6327726" y="3563944"/>
            <a:ext cx="180000" cy="1800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grpSp>
        <p:nvGrpSpPr>
          <p:cNvPr id="75" name="74 Grupo"/>
          <p:cNvGrpSpPr/>
          <p:nvPr/>
        </p:nvGrpSpPr>
        <p:grpSpPr>
          <a:xfrm>
            <a:off x="7105664" y="3800276"/>
            <a:ext cx="1066736" cy="592250"/>
            <a:chOff x="5643025" y="731760"/>
            <a:chExt cx="1066736" cy="592250"/>
          </a:xfrm>
        </p:grpSpPr>
        <p:sp>
          <p:nvSpPr>
            <p:cNvPr id="76" name="75 Rectángulo"/>
            <p:cNvSpPr/>
            <p:nvPr/>
          </p:nvSpPr>
          <p:spPr>
            <a:xfrm>
              <a:off x="5643025" y="731760"/>
              <a:ext cx="977020" cy="592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7" name="76 Rectángulo"/>
            <p:cNvSpPr/>
            <p:nvPr/>
          </p:nvSpPr>
          <p:spPr>
            <a:xfrm>
              <a:off x="5643025" y="731760"/>
              <a:ext cx="1066736" cy="592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t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400" b="0" kern="1200" dirty="0" smtClean="0">
                  <a:latin typeface="+mj-lt"/>
                </a:rPr>
                <a:t>Operación</a:t>
              </a:r>
              <a:endParaRPr lang="es-BO" sz="1400" b="0" kern="1200" dirty="0">
                <a:latin typeface="+mj-lt"/>
              </a:endParaRPr>
            </a:p>
          </p:txBody>
        </p:sp>
      </p:grpSp>
      <p:sp>
        <p:nvSpPr>
          <p:cNvPr id="78" name="77 Elipse"/>
          <p:cNvSpPr/>
          <p:nvPr/>
        </p:nvSpPr>
        <p:spPr>
          <a:xfrm>
            <a:off x="7520144" y="3549707"/>
            <a:ext cx="180000" cy="180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sp>
      <p:grpSp>
        <p:nvGrpSpPr>
          <p:cNvPr id="79" name="78 Grupo"/>
          <p:cNvGrpSpPr/>
          <p:nvPr/>
        </p:nvGrpSpPr>
        <p:grpSpPr>
          <a:xfrm>
            <a:off x="35496" y="3424745"/>
            <a:ext cx="1008112" cy="417398"/>
            <a:chOff x="62650" y="2683641"/>
            <a:chExt cx="1171268" cy="400110"/>
          </a:xfrm>
          <a:gradFill>
            <a:gsLst>
              <a:gs pos="0">
                <a:srgbClr val="C00000"/>
              </a:gs>
              <a:gs pos="50000">
                <a:srgbClr val="92D050"/>
              </a:gs>
              <a:gs pos="100000">
                <a:srgbClr val="7030A0"/>
              </a:gs>
            </a:gsLst>
            <a:lin ang="0" scaled="1"/>
          </a:gradFill>
        </p:grpSpPr>
        <p:sp>
          <p:nvSpPr>
            <p:cNvPr id="80" name="79 CuadroTexto"/>
            <p:cNvSpPr txBox="1"/>
            <p:nvPr/>
          </p:nvSpPr>
          <p:spPr>
            <a:xfrm>
              <a:off x="62650" y="2683641"/>
              <a:ext cx="9144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BO" sz="2000" b="1" dirty="0" smtClean="0">
                  <a:latin typeface="+mj-lt"/>
                </a:rPr>
                <a:t>GAP</a:t>
              </a:r>
              <a:endParaRPr lang="es-BO" sz="2000" b="1" dirty="0">
                <a:latin typeface="+mj-lt"/>
              </a:endParaRPr>
            </a:p>
          </p:txBody>
        </p:sp>
        <p:sp>
          <p:nvSpPr>
            <p:cNvPr id="81" name="80 Flecha a la derecha con bandas"/>
            <p:cNvSpPr/>
            <p:nvPr/>
          </p:nvSpPr>
          <p:spPr>
            <a:xfrm>
              <a:off x="858614" y="2702935"/>
              <a:ext cx="375304" cy="374613"/>
            </a:xfrm>
            <a:prstGeom prst="stripedRightArrow">
              <a:avLst/>
            </a:prstGeom>
            <a:gradFill>
              <a:gsLst>
                <a:gs pos="0">
                  <a:srgbClr val="C00000"/>
                </a:gs>
                <a:gs pos="100000">
                  <a:srgbClr val="FFFF00"/>
                </a:gs>
              </a:gsLst>
              <a:lin ang="0" scaled="1"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</p:grpSp>
      <p:grpSp>
        <p:nvGrpSpPr>
          <p:cNvPr id="82" name="81 Grupo"/>
          <p:cNvGrpSpPr/>
          <p:nvPr/>
        </p:nvGrpSpPr>
        <p:grpSpPr>
          <a:xfrm>
            <a:off x="1656220" y="4496206"/>
            <a:ext cx="992830" cy="601132"/>
            <a:chOff x="1705" y="450849"/>
            <a:chExt cx="992830" cy="601132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83" name="82 Rectángulo redondeado"/>
            <p:cNvSpPr/>
            <p:nvPr/>
          </p:nvSpPr>
          <p:spPr>
            <a:xfrm>
              <a:off x="1705" y="450849"/>
              <a:ext cx="992830" cy="601132"/>
            </a:xfrm>
            <a:prstGeom prst="roundRec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>
              <a:bevelT w="63500" h="254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84" name="83 Rectángulo"/>
            <p:cNvSpPr/>
            <p:nvPr/>
          </p:nvSpPr>
          <p:spPr>
            <a:xfrm>
              <a:off x="31050" y="480194"/>
              <a:ext cx="934140" cy="542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Id. de </a:t>
              </a:r>
              <a:r>
                <a:rPr lang="es-BO" sz="1200" kern="1200" noProof="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la</a:t>
              </a:r>
              <a:r>
                <a:rPr lang="pt-BR" sz="1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 O</a:t>
              </a:r>
              <a:r>
                <a:rPr lang="es-BO" sz="1200" kern="1200" noProof="0" dirty="0" err="1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portunidad</a:t>
              </a:r>
              <a:endParaRPr lang="es-BO" sz="1200" kern="1200" noProof="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5" name="84 Grupo"/>
          <p:cNvGrpSpPr/>
          <p:nvPr/>
        </p:nvGrpSpPr>
        <p:grpSpPr>
          <a:xfrm>
            <a:off x="2896973" y="4496206"/>
            <a:ext cx="992830" cy="601132"/>
            <a:chOff x="1044177" y="450849"/>
            <a:chExt cx="992830" cy="601132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86" name="85 Rectángulo redondeado"/>
            <p:cNvSpPr/>
            <p:nvPr/>
          </p:nvSpPr>
          <p:spPr>
            <a:xfrm>
              <a:off x="1044177" y="450849"/>
              <a:ext cx="992830" cy="601132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>
              <a:bevelT w="63500" h="254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87" name="86 Rectángulo"/>
            <p:cNvSpPr/>
            <p:nvPr/>
          </p:nvSpPr>
          <p:spPr>
            <a:xfrm>
              <a:off x="1073522" y="480194"/>
              <a:ext cx="934140" cy="542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Ing. Conceptual</a:t>
              </a:r>
              <a:endParaRPr lang="pt-BR" sz="1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8" name="87 Grupo"/>
          <p:cNvGrpSpPr/>
          <p:nvPr/>
        </p:nvGrpSpPr>
        <p:grpSpPr>
          <a:xfrm>
            <a:off x="4096282" y="4496206"/>
            <a:ext cx="992830" cy="601132"/>
            <a:chOff x="2086649" y="450849"/>
            <a:chExt cx="992830" cy="601132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89" name="88 Rectángulo redondeado"/>
            <p:cNvSpPr/>
            <p:nvPr/>
          </p:nvSpPr>
          <p:spPr>
            <a:xfrm>
              <a:off x="2086649" y="450849"/>
              <a:ext cx="992830" cy="601132"/>
            </a:xfrm>
            <a:prstGeom prst="round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>
              <a:bevelT w="63500" h="254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90" name="89 Rectángulo"/>
            <p:cNvSpPr/>
            <p:nvPr/>
          </p:nvSpPr>
          <p:spPr>
            <a:xfrm>
              <a:off x="2115994" y="480194"/>
              <a:ext cx="934140" cy="542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Ing.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Básica</a:t>
              </a:r>
              <a:endParaRPr lang="pt-BR" sz="1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1" name="90 Grupo"/>
          <p:cNvGrpSpPr/>
          <p:nvPr/>
        </p:nvGrpSpPr>
        <p:grpSpPr>
          <a:xfrm>
            <a:off x="5320418" y="4496206"/>
            <a:ext cx="992830" cy="601132"/>
            <a:chOff x="3129122" y="450849"/>
            <a:chExt cx="992830" cy="601132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92" name="91 Rectángulo redondeado"/>
            <p:cNvSpPr/>
            <p:nvPr/>
          </p:nvSpPr>
          <p:spPr>
            <a:xfrm>
              <a:off x="3129122" y="450849"/>
              <a:ext cx="992830" cy="601132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>
              <a:bevelT w="63500" h="254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92 Rectángulo"/>
            <p:cNvSpPr/>
            <p:nvPr/>
          </p:nvSpPr>
          <p:spPr>
            <a:xfrm>
              <a:off x="3158467" y="480194"/>
              <a:ext cx="934140" cy="542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EPC</a:t>
              </a:r>
              <a:endParaRPr lang="pt-BR" sz="1200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4" name="93 Grupo"/>
          <p:cNvGrpSpPr/>
          <p:nvPr/>
        </p:nvGrpSpPr>
        <p:grpSpPr>
          <a:xfrm>
            <a:off x="6520865" y="4496206"/>
            <a:ext cx="992830" cy="601132"/>
            <a:chOff x="4171594" y="450849"/>
            <a:chExt cx="992830" cy="601132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95" name="94 Rectángulo redondeado"/>
            <p:cNvSpPr/>
            <p:nvPr/>
          </p:nvSpPr>
          <p:spPr>
            <a:xfrm>
              <a:off x="4171594" y="450849"/>
              <a:ext cx="992830" cy="601132"/>
            </a:xfrm>
            <a:prstGeom prst="round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>
              <a:bevelT w="63500" h="254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96" name="95 Rectángulo"/>
            <p:cNvSpPr/>
            <p:nvPr/>
          </p:nvSpPr>
          <p:spPr>
            <a:xfrm>
              <a:off x="4200939" y="480194"/>
              <a:ext cx="934140" cy="542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200" kern="1200" noProof="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Pruebas</a:t>
              </a:r>
              <a:r>
                <a:rPr lang="pt-BR" sz="1200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 y </a:t>
              </a:r>
              <a:r>
                <a:rPr lang="es-BO" sz="1200" kern="1200" noProof="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cierre</a:t>
              </a:r>
              <a:endParaRPr lang="es-BO" sz="1200" kern="1200" noProof="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7" name="96 Grupo"/>
          <p:cNvGrpSpPr/>
          <p:nvPr/>
        </p:nvGrpSpPr>
        <p:grpSpPr>
          <a:xfrm>
            <a:off x="7715525" y="4496206"/>
            <a:ext cx="992830" cy="601132"/>
            <a:chOff x="5214066" y="450849"/>
            <a:chExt cx="992830" cy="601132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98" name="97 Rectángulo redondeado"/>
            <p:cNvSpPr/>
            <p:nvPr/>
          </p:nvSpPr>
          <p:spPr>
            <a:xfrm>
              <a:off x="5214066" y="450849"/>
              <a:ext cx="992830" cy="601132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>
              <a:bevelT w="63500" h="254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99" name="98 Rectángulo"/>
            <p:cNvSpPr/>
            <p:nvPr/>
          </p:nvSpPr>
          <p:spPr>
            <a:xfrm>
              <a:off x="5243411" y="480194"/>
              <a:ext cx="934140" cy="542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200" kern="1200" noProof="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Operación</a:t>
              </a:r>
              <a:endParaRPr lang="es-BO" sz="1200" kern="1200" noProof="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0" name="99 Grupo"/>
          <p:cNvGrpSpPr/>
          <p:nvPr/>
        </p:nvGrpSpPr>
        <p:grpSpPr>
          <a:xfrm>
            <a:off x="35496" y="4567823"/>
            <a:ext cx="1008112" cy="410927"/>
            <a:chOff x="62650" y="2683641"/>
            <a:chExt cx="1171268" cy="393907"/>
          </a:xfrm>
          <a:gradFill>
            <a:gsLst>
              <a:gs pos="0">
                <a:srgbClr val="C00000"/>
              </a:gs>
              <a:gs pos="50000">
                <a:srgbClr val="92D050"/>
              </a:gs>
              <a:gs pos="100000">
                <a:srgbClr val="7030A0"/>
              </a:gs>
            </a:gsLst>
            <a:lin ang="0" scaled="1"/>
          </a:gradFill>
        </p:grpSpPr>
        <p:sp>
          <p:nvSpPr>
            <p:cNvPr id="101" name="100 CuadroTexto"/>
            <p:cNvSpPr txBox="1"/>
            <p:nvPr/>
          </p:nvSpPr>
          <p:spPr>
            <a:xfrm>
              <a:off x="62650" y="2683641"/>
              <a:ext cx="914407" cy="38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BO" sz="2000" b="1" dirty="0" smtClean="0">
                  <a:latin typeface="+mj-lt"/>
                </a:rPr>
                <a:t>SDP</a:t>
              </a:r>
              <a:endParaRPr lang="es-BO" sz="2000" b="1" dirty="0">
                <a:latin typeface="+mj-lt"/>
              </a:endParaRPr>
            </a:p>
          </p:txBody>
        </p:sp>
        <p:sp>
          <p:nvSpPr>
            <p:cNvPr id="102" name="101 Flecha a la derecha con bandas"/>
            <p:cNvSpPr/>
            <p:nvPr/>
          </p:nvSpPr>
          <p:spPr>
            <a:xfrm>
              <a:off x="858614" y="2702935"/>
              <a:ext cx="375304" cy="374613"/>
            </a:xfrm>
            <a:prstGeom prst="stripedRightArrow">
              <a:avLst/>
            </a:prstGeom>
            <a:gradFill>
              <a:gsLst>
                <a:gs pos="0">
                  <a:srgbClr val="C00000"/>
                </a:gs>
                <a:gs pos="100000">
                  <a:srgbClr val="FFFF00"/>
                </a:gs>
              </a:gsLst>
              <a:lin ang="0" scaled="1"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</p:grpSp>
      <p:sp>
        <p:nvSpPr>
          <p:cNvPr id="103" name="102 Rectángulo"/>
          <p:cNvSpPr/>
          <p:nvPr/>
        </p:nvSpPr>
        <p:spPr>
          <a:xfrm>
            <a:off x="1187624" y="2996952"/>
            <a:ext cx="7632847" cy="2532434"/>
          </a:xfrm>
          <a:prstGeom prst="rect">
            <a:avLst/>
          </a:prstGeom>
          <a:noFill/>
          <a:ln w="381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cxnSp>
        <p:nvCxnSpPr>
          <p:cNvPr id="104" name="103 Conector recto"/>
          <p:cNvCxnSpPr>
            <a:stCxn id="62" idx="4"/>
          </p:cNvCxnSpPr>
          <p:nvPr/>
        </p:nvCxnSpPr>
        <p:spPr>
          <a:xfrm>
            <a:off x="2774794" y="3743944"/>
            <a:ext cx="0" cy="10528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04 Conector recto"/>
          <p:cNvCxnSpPr>
            <a:stCxn id="66" idx="4"/>
          </p:cNvCxnSpPr>
          <p:nvPr/>
        </p:nvCxnSpPr>
        <p:spPr>
          <a:xfrm>
            <a:off x="3996722" y="3743944"/>
            <a:ext cx="0" cy="104563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05 Conector recto"/>
          <p:cNvCxnSpPr>
            <a:stCxn id="70" idx="4"/>
          </p:cNvCxnSpPr>
          <p:nvPr/>
        </p:nvCxnSpPr>
        <p:spPr>
          <a:xfrm>
            <a:off x="5200029" y="3743944"/>
            <a:ext cx="0" cy="10528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106 Conector recto"/>
          <p:cNvCxnSpPr>
            <a:stCxn id="74" idx="4"/>
          </p:cNvCxnSpPr>
          <p:nvPr/>
        </p:nvCxnSpPr>
        <p:spPr>
          <a:xfrm>
            <a:off x="6417726" y="3743944"/>
            <a:ext cx="1572" cy="10528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107 Conector recto"/>
          <p:cNvCxnSpPr>
            <a:stCxn id="78" idx="4"/>
          </p:cNvCxnSpPr>
          <p:nvPr/>
        </p:nvCxnSpPr>
        <p:spPr>
          <a:xfrm>
            <a:off x="7610144" y="3729707"/>
            <a:ext cx="1572" cy="106706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58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10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2121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16 Forma libre"/>
          <p:cNvSpPr/>
          <p:nvPr/>
        </p:nvSpPr>
        <p:spPr>
          <a:xfrm>
            <a:off x="3962400" y="1397000"/>
            <a:ext cx="1219200" cy="982464"/>
          </a:xfrm>
          <a:custGeom>
            <a:avLst/>
            <a:gdLst>
              <a:gd name="connsiteX0" fmla="*/ 0 w 1219200"/>
              <a:gd name="connsiteY0" fmla="*/ 982464 h 982464"/>
              <a:gd name="connsiteX1" fmla="*/ 609599 w 1219200"/>
              <a:gd name="connsiteY1" fmla="*/ 0 h 982464"/>
              <a:gd name="connsiteX2" fmla="*/ 609601 w 1219200"/>
              <a:gd name="connsiteY2" fmla="*/ 0 h 982464"/>
              <a:gd name="connsiteX3" fmla="*/ 1219200 w 1219200"/>
              <a:gd name="connsiteY3" fmla="*/ 982464 h 982464"/>
              <a:gd name="connsiteX4" fmla="*/ 0 w 1219200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" h="982464">
                <a:moveTo>
                  <a:pt x="0" y="982464"/>
                </a:moveTo>
                <a:lnTo>
                  <a:pt x="609599" y="0"/>
                </a:lnTo>
                <a:lnTo>
                  <a:pt x="609601" y="0"/>
                </a:lnTo>
                <a:lnTo>
                  <a:pt x="1219200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b="1" kern="1200" dirty="0" smtClean="0">
                <a:solidFill>
                  <a:schemeClr val="tx1"/>
                </a:solidFill>
                <a:cs typeface="Arial" panose="020B0604020202020204" pitchFamily="34" charset="0"/>
              </a:rPr>
              <a:t>Organizacional</a:t>
            </a:r>
            <a:endParaRPr lang="es-BO" sz="1400" b="1" kern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8" name="17 Forma libre"/>
          <p:cNvSpPr/>
          <p:nvPr/>
        </p:nvSpPr>
        <p:spPr>
          <a:xfrm>
            <a:off x="3352800" y="2379464"/>
            <a:ext cx="2438400" cy="982464"/>
          </a:xfrm>
          <a:custGeom>
            <a:avLst/>
            <a:gdLst>
              <a:gd name="connsiteX0" fmla="*/ 0 w 2438400"/>
              <a:gd name="connsiteY0" fmla="*/ 982464 h 982464"/>
              <a:gd name="connsiteX1" fmla="*/ 609599 w 2438400"/>
              <a:gd name="connsiteY1" fmla="*/ 0 h 982464"/>
              <a:gd name="connsiteX2" fmla="*/ 1828801 w 2438400"/>
              <a:gd name="connsiteY2" fmla="*/ 0 h 982464"/>
              <a:gd name="connsiteX3" fmla="*/ 2438400 w 2438400"/>
              <a:gd name="connsiteY3" fmla="*/ 982464 h 982464"/>
              <a:gd name="connsiteX4" fmla="*/ 0 w 2438400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" h="982464">
                <a:moveTo>
                  <a:pt x="0" y="982464"/>
                </a:moveTo>
                <a:lnTo>
                  <a:pt x="609599" y="0"/>
                </a:lnTo>
                <a:lnTo>
                  <a:pt x="1828801" y="0"/>
                </a:lnTo>
                <a:lnTo>
                  <a:pt x="2438400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1116192"/>
              <a:satOff val="6725"/>
              <a:lumOff val="539"/>
              <a:alphaOff val="0"/>
            </a:schemeClr>
          </a:fillRef>
          <a:effectRef idx="2">
            <a:schemeClr val="accent4">
              <a:hueOff val="-1116192"/>
              <a:satOff val="6725"/>
              <a:lumOff val="53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1960" tIns="15240" rIns="44196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600" b="1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Dirección de Proyectos Organizacionales</a:t>
            </a:r>
            <a:endParaRPr lang="es-BO" sz="1600" b="1" kern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9" name="18 Forma libre"/>
          <p:cNvSpPr/>
          <p:nvPr/>
        </p:nvSpPr>
        <p:spPr>
          <a:xfrm>
            <a:off x="2743200" y="3361927"/>
            <a:ext cx="3657600" cy="982464"/>
          </a:xfrm>
          <a:custGeom>
            <a:avLst/>
            <a:gdLst>
              <a:gd name="connsiteX0" fmla="*/ 0 w 3657600"/>
              <a:gd name="connsiteY0" fmla="*/ 982464 h 982464"/>
              <a:gd name="connsiteX1" fmla="*/ 609599 w 3657600"/>
              <a:gd name="connsiteY1" fmla="*/ 0 h 982464"/>
              <a:gd name="connsiteX2" fmla="*/ 3048001 w 3657600"/>
              <a:gd name="connsiteY2" fmla="*/ 0 h 982464"/>
              <a:gd name="connsiteX3" fmla="*/ 3657600 w 3657600"/>
              <a:gd name="connsiteY3" fmla="*/ 982464 h 982464"/>
              <a:gd name="connsiteX4" fmla="*/ 0 w 3657600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0" h="982464">
                <a:moveTo>
                  <a:pt x="0" y="982464"/>
                </a:moveTo>
                <a:lnTo>
                  <a:pt x="609599" y="0"/>
                </a:lnTo>
                <a:lnTo>
                  <a:pt x="3048001" y="0"/>
                </a:lnTo>
                <a:lnTo>
                  <a:pt x="3657600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2232385"/>
              <a:satOff val="13449"/>
              <a:lumOff val="1078"/>
              <a:alphaOff val="0"/>
            </a:schemeClr>
          </a:fillRef>
          <a:effectRef idx="2">
            <a:schemeClr val="accent4">
              <a:hueOff val="-2232385"/>
              <a:satOff val="13449"/>
              <a:lumOff val="107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5320" tIns="15240" rIns="65532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Portafolio</a:t>
            </a:r>
            <a:endParaRPr lang="es-BO" b="1" kern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" name="19 Forma libre"/>
          <p:cNvSpPr/>
          <p:nvPr/>
        </p:nvSpPr>
        <p:spPr>
          <a:xfrm>
            <a:off x="2133600" y="4344392"/>
            <a:ext cx="4876800" cy="982464"/>
          </a:xfrm>
          <a:custGeom>
            <a:avLst/>
            <a:gdLst>
              <a:gd name="connsiteX0" fmla="*/ 0 w 4876800"/>
              <a:gd name="connsiteY0" fmla="*/ 982464 h 982464"/>
              <a:gd name="connsiteX1" fmla="*/ 609599 w 4876800"/>
              <a:gd name="connsiteY1" fmla="*/ 0 h 982464"/>
              <a:gd name="connsiteX2" fmla="*/ 4267201 w 4876800"/>
              <a:gd name="connsiteY2" fmla="*/ 0 h 982464"/>
              <a:gd name="connsiteX3" fmla="*/ 4876800 w 4876800"/>
              <a:gd name="connsiteY3" fmla="*/ 982464 h 982464"/>
              <a:gd name="connsiteX4" fmla="*/ 0 w 4876800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00" h="982464">
                <a:moveTo>
                  <a:pt x="0" y="982464"/>
                </a:moveTo>
                <a:lnTo>
                  <a:pt x="609599" y="0"/>
                </a:lnTo>
                <a:lnTo>
                  <a:pt x="4267201" y="0"/>
                </a:lnTo>
                <a:lnTo>
                  <a:pt x="4876800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8679" tIns="15240" rIns="868681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Programas</a:t>
            </a:r>
            <a:endParaRPr lang="es-BO" b="1" kern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1" name="20 Forma libre"/>
          <p:cNvSpPr/>
          <p:nvPr/>
        </p:nvSpPr>
        <p:spPr>
          <a:xfrm>
            <a:off x="1524000" y="5326856"/>
            <a:ext cx="6095999" cy="982464"/>
          </a:xfrm>
          <a:custGeom>
            <a:avLst/>
            <a:gdLst>
              <a:gd name="connsiteX0" fmla="*/ 0 w 6095999"/>
              <a:gd name="connsiteY0" fmla="*/ 982464 h 982464"/>
              <a:gd name="connsiteX1" fmla="*/ 609599 w 6095999"/>
              <a:gd name="connsiteY1" fmla="*/ 0 h 982464"/>
              <a:gd name="connsiteX2" fmla="*/ 5486400 w 6095999"/>
              <a:gd name="connsiteY2" fmla="*/ 0 h 982464"/>
              <a:gd name="connsiteX3" fmla="*/ 6095999 w 6095999"/>
              <a:gd name="connsiteY3" fmla="*/ 982464 h 982464"/>
              <a:gd name="connsiteX4" fmla="*/ 0 w 6095999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5999" h="982464">
                <a:moveTo>
                  <a:pt x="0" y="982464"/>
                </a:moveTo>
                <a:lnTo>
                  <a:pt x="609599" y="0"/>
                </a:lnTo>
                <a:lnTo>
                  <a:pt x="5486400" y="0"/>
                </a:lnTo>
                <a:lnTo>
                  <a:pt x="6095999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4464770"/>
              <a:satOff val="26899"/>
              <a:lumOff val="2156"/>
              <a:alphaOff val="0"/>
            </a:schemeClr>
          </a:fillRef>
          <a:effectRef idx="2">
            <a:schemeClr val="accent4">
              <a:hueOff val="-4464770"/>
              <a:satOff val="26899"/>
              <a:lumOff val="215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2040" tIns="15240" rIns="1082039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Proyectos</a:t>
            </a:r>
            <a:endParaRPr lang="es-BO" b="1" kern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45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540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ORGANIZACIONAL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9 Forma libre"/>
          <p:cNvSpPr/>
          <p:nvPr/>
        </p:nvSpPr>
        <p:spPr>
          <a:xfrm>
            <a:off x="3962400" y="1661343"/>
            <a:ext cx="1219200" cy="982464"/>
          </a:xfrm>
          <a:custGeom>
            <a:avLst/>
            <a:gdLst>
              <a:gd name="connsiteX0" fmla="*/ 0 w 1219200"/>
              <a:gd name="connsiteY0" fmla="*/ 982464 h 982464"/>
              <a:gd name="connsiteX1" fmla="*/ 609599 w 1219200"/>
              <a:gd name="connsiteY1" fmla="*/ 0 h 982464"/>
              <a:gd name="connsiteX2" fmla="*/ 609601 w 1219200"/>
              <a:gd name="connsiteY2" fmla="*/ 0 h 982464"/>
              <a:gd name="connsiteX3" fmla="*/ 1219200 w 1219200"/>
              <a:gd name="connsiteY3" fmla="*/ 982464 h 982464"/>
              <a:gd name="connsiteX4" fmla="*/ 0 w 1219200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" h="982464">
                <a:moveTo>
                  <a:pt x="0" y="982464"/>
                </a:moveTo>
                <a:lnTo>
                  <a:pt x="609599" y="0"/>
                </a:lnTo>
                <a:lnTo>
                  <a:pt x="609601" y="0"/>
                </a:lnTo>
                <a:lnTo>
                  <a:pt x="1219200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400" b="1" kern="1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Organizacional</a:t>
            </a:r>
            <a:endParaRPr lang="es-BO" sz="1400" b="1" kern="1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24000" y="3761745"/>
            <a:ext cx="60202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anose="020B0604020202020204" pitchFamily="34" charset="0"/>
              </a:rPr>
              <a:t>Gobernanza Organizacional </a:t>
            </a:r>
            <a:r>
              <a:rPr lang="es-BO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es una vía </a:t>
            </a:r>
            <a:r>
              <a:rPr lang="es-BO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estructurada para proporcionar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control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, dirección y coordinación</a:t>
            </a:r>
            <a:r>
              <a:rPr lang="es-BO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a través de personas, políticas y procesos </a:t>
            </a:r>
            <a:r>
              <a:rPr lang="es-BO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 la finalidad de cumplir </a:t>
            </a:r>
            <a:r>
              <a:rPr lang="es-BO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 los objetivos estratégicos y operativos de la </a:t>
            </a:r>
            <a:r>
              <a:rPr lang="es-BO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organización.</a:t>
            </a:r>
            <a:endParaRPr lang="es-BO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4" t="7407" r="6745" b="8662"/>
          <a:stretch/>
        </p:blipFill>
        <p:spPr>
          <a:xfrm>
            <a:off x="272333" y="1340768"/>
            <a:ext cx="2139427" cy="2331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3" name="12 Grupo"/>
          <p:cNvGrpSpPr/>
          <p:nvPr/>
        </p:nvGrpSpPr>
        <p:grpSpPr>
          <a:xfrm>
            <a:off x="6710974" y="3845569"/>
            <a:ext cx="1810833" cy="1597232"/>
            <a:chOff x="1524000" y="1397000"/>
            <a:chExt cx="6095999" cy="4912320"/>
          </a:xfrm>
        </p:grpSpPr>
        <p:sp>
          <p:nvSpPr>
            <p:cNvPr id="14" name="13 Forma libre"/>
            <p:cNvSpPr/>
            <p:nvPr/>
          </p:nvSpPr>
          <p:spPr>
            <a:xfrm>
              <a:off x="3962400" y="1397000"/>
              <a:ext cx="1219200" cy="982464"/>
            </a:xfrm>
            <a:custGeom>
              <a:avLst/>
              <a:gdLst>
                <a:gd name="connsiteX0" fmla="*/ 0 w 1219200"/>
                <a:gd name="connsiteY0" fmla="*/ 982464 h 982464"/>
                <a:gd name="connsiteX1" fmla="*/ 609599 w 1219200"/>
                <a:gd name="connsiteY1" fmla="*/ 0 h 982464"/>
                <a:gd name="connsiteX2" fmla="*/ 609601 w 1219200"/>
                <a:gd name="connsiteY2" fmla="*/ 0 h 982464"/>
                <a:gd name="connsiteX3" fmla="*/ 1219200 w 1219200"/>
                <a:gd name="connsiteY3" fmla="*/ 982464 h 982464"/>
                <a:gd name="connsiteX4" fmla="*/ 0 w 12192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982464">
                  <a:moveTo>
                    <a:pt x="0" y="982464"/>
                  </a:moveTo>
                  <a:lnTo>
                    <a:pt x="609599" y="0"/>
                  </a:lnTo>
                  <a:lnTo>
                    <a:pt x="609601" y="0"/>
                  </a:lnTo>
                  <a:lnTo>
                    <a:pt x="1219200" y="982464"/>
                  </a:lnTo>
                  <a:lnTo>
                    <a:pt x="0" y="982464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14 Forma libre"/>
            <p:cNvSpPr/>
            <p:nvPr/>
          </p:nvSpPr>
          <p:spPr>
            <a:xfrm>
              <a:off x="3352800" y="2379464"/>
              <a:ext cx="2438400" cy="982464"/>
            </a:xfrm>
            <a:custGeom>
              <a:avLst/>
              <a:gdLst>
                <a:gd name="connsiteX0" fmla="*/ 0 w 2438400"/>
                <a:gd name="connsiteY0" fmla="*/ 982464 h 982464"/>
                <a:gd name="connsiteX1" fmla="*/ 609599 w 2438400"/>
                <a:gd name="connsiteY1" fmla="*/ 0 h 982464"/>
                <a:gd name="connsiteX2" fmla="*/ 1828801 w 2438400"/>
                <a:gd name="connsiteY2" fmla="*/ 0 h 982464"/>
                <a:gd name="connsiteX3" fmla="*/ 2438400 w 2438400"/>
                <a:gd name="connsiteY3" fmla="*/ 982464 h 982464"/>
                <a:gd name="connsiteX4" fmla="*/ 0 w 24384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982464">
                  <a:moveTo>
                    <a:pt x="0" y="982464"/>
                  </a:moveTo>
                  <a:lnTo>
                    <a:pt x="609599" y="0"/>
                  </a:lnTo>
                  <a:lnTo>
                    <a:pt x="1828801" y="0"/>
                  </a:lnTo>
                  <a:lnTo>
                    <a:pt x="24384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15 Forma libre"/>
            <p:cNvSpPr/>
            <p:nvPr/>
          </p:nvSpPr>
          <p:spPr>
            <a:xfrm>
              <a:off x="2743200" y="3361927"/>
              <a:ext cx="3657600" cy="982464"/>
            </a:xfrm>
            <a:custGeom>
              <a:avLst/>
              <a:gdLst>
                <a:gd name="connsiteX0" fmla="*/ 0 w 3657600"/>
                <a:gd name="connsiteY0" fmla="*/ 982464 h 982464"/>
                <a:gd name="connsiteX1" fmla="*/ 609599 w 3657600"/>
                <a:gd name="connsiteY1" fmla="*/ 0 h 982464"/>
                <a:gd name="connsiteX2" fmla="*/ 3048001 w 3657600"/>
                <a:gd name="connsiteY2" fmla="*/ 0 h 982464"/>
                <a:gd name="connsiteX3" fmla="*/ 3657600 w 3657600"/>
                <a:gd name="connsiteY3" fmla="*/ 982464 h 982464"/>
                <a:gd name="connsiteX4" fmla="*/ 0 w 36576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7600" h="982464">
                  <a:moveTo>
                    <a:pt x="0" y="982464"/>
                  </a:moveTo>
                  <a:lnTo>
                    <a:pt x="609599" y="0"/>
                  </a:lnTo>
                  <a:lnTo>
                    <a:pt x="3048001" y="0"/>
                  </a:lnTo>
                  <a:lnTo>
                    <a:pt x="36576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2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5320" tIns="15240" rIns="65532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21 Forma libre"/>
            <p:cNvSpPr/>
            <p:nvPr/>
          </p:nvSpPr>
          <p:spPr>
            <a:xfrm>
              <a:off x="2133600" y="4344392"/>
              <a:ext cx="4876800" cy="982464"/>
            </a:xfrm>
            <a:custGeom>
              <a:avLst/>
              <a:gdLst>
                <a:gd name="connsiteX0" fmla="*/ 0 w 4876800"/>
                <a:gd name="connsiteY0" fmla="*/ 982464 h 982464"/>
                <a:gd name="connsiteX1" fmla="*/ 609599 w 4876800"/>
                <a:gd name="connsiteY1" fmla="*/ 0 h 982464"/>
                <a:gd name="connsiteX2" fmla="*/ 4267201 w 4876800"/>
                <a:gd name="connsiteY2" fmla="*/ 0 h 982464"/>
                <a:gd name="connsiteX3" fmla="*/ 4876800 w 4876800"/>
                <a:gd name="connsiteY3" fmla="*/ 982464 h 982464"/>
                <a:gd name="connsiteX4" fmla="*/ 0 w 48768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800" h="982464">
                  <a:moveTo>
                    <a:pt x="0" y="982464"/>
                  </a:moveTo>
                  <a:lnTo>
                    <a:pt x="609599" y="0"/>
                  </a:lnTo>
                  <a:lnTo>
                    <a:pt x="4267201" y="0"/>
                  </a:lnTo>
                  <a:lnTo>
                    <a:pt x="48768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3348577"/>
                <a:satOff val="20174"/>
                <a:lumOff val="1617"/>
                <a:alphaOff val="0"/>
              </a:schemeClr>
            </a:fillRef>
            <a:effectRef idx="2">
              <a:schemeClr val="accent4">
                <a:hueOff val="-3348577"/>
                <a:satOff val="20174"/>
                <a:lumOff val="161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68679" tIns="15240" rIns="868681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22 Forma libre"/>
            <p:cNvSpPr/>
            <p:nvPr/>
          </p:nvSpPr>
          <p:spPr>
            <a:xfrm>
              <a:off x="1524000" y="5326856"/>
              <a:ext cx="6095999" cy="982464"/>
            </a:xfrm>
            <a:custGeom>
              <a:avLst/>
              <a:gdLst>
                <a:gd name="connsiteX0" fmla="*/ 0 w 6095999"/>
                <a:gd name="connsiteY0" fmla="*/ 982464 h 982464"/>
                <a:gd name="connsiteX1" fmla="*/ 609599 w 6095999"/>
                <a:gd name="connsiteY1" fmla="*/ 0 h 982464"/>
                <a:gd name="connsiteX2" fmla="*/ 5486400 w 6095999"/>
                <a:gd name="connsiteY2" fmla="*/ 0 h 982464"/>
                <a:gd name="connsiteX3" fmla="*/ 6095999 w 6095999"/>
                <a:gd name="connsiteY3" fmla="*/ 982464 h 982464"/>
                <a:gd name="connsiteX4" fmla="*/ 0 w 6095999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5999" h="982464">
                  <a:moveTo>
                    <a:pt x="0" y="982464"/>
                  </a:moveTo>
                  <a:lnTo>
                    <a:pt x="609599" y="0"/>
                  </a:lnTo>
                  <a:lnTo>
                    <a:pt x="5486400" y="0"/>
                  </a:lnTo>
                  <a:lnTo>
                    <a:pt x="6095999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2040" tIns="15240" rIns="1082039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491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38204" y="908720"/>
            <a:ext cx="1260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latin typeface="Arial Black" pitchFamily="34" charset="0"/>
              </a:rPr>
              <a:t>AGENDA</a:t>
            </a:r>
            <a:endParaRPr lang="es-ES" b="1" dirty="0">
              <a:latin typeface="Arial Black" pitchFamily="34" charset="0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34" y="2272313"/>
            <a:ext cx="9145541" cy="4037007"/>
          </a:xfrm>
          <a:prstGeom prst="rect">
            <a:avLst/>
          </a:prstGeom>
        </p:spPr>
      </p:pic>
      <p:sp>
        <p:nvSpPr>
          <p:cNvPr id="4" name="4 Marcador de contenido"/>
          <p:cNvSpPr txBox="1">
            <a:spLocks/>
          </p:cNvSpPr>
          <p:nvPr/>
        </p:nvSpPr>
        <p:spPr>
          <a:xfrm>
            <a:off x="467544" y="1052736"/>
            <a:ext cx="6120680" cy="338437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Introducción</a:t>
            </a:r>
          </a:p>
          <a:p>
            <a:pPr>
              <a:buClr>
                <a:srgbClr val="0070C0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Objetivos</a:t>
            </a:r>
          </a:p>
          <a:p>
            <a:pPr>
              <a:buClr>
                <a:srgbClr val="0070C0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Alcance</a:t>
            </a:r>
          </a:p>
          <a:p>
            <a:pPr>
              <a:buClr>
                <a:srgbClr val="0070C0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Premisas</a:t>
            </a:r>
          </a:p>
          <a:p>
            <a:pPr>
              <a:buClr>
                <a:srgbClr val="0070C0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Conceptualización</a:t>
            </a:r>
          </a:p>
          <a:p>
            <a:pPr>
              <a:buClr>
                <a:srgbClr val="0070C0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Gobernanza de proyectos vs dirección de proyectos</a:t>
            </a:r>
          </a:p>
          <a:p>
            <a:pPr>
              <a:buClr>
                <a:srgbClr val="0000FF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Actividades de gobernanza vs actividades de dirección</a:t>
            </a:r>
          </a:p>
          <a:p>
            <a:pPr>
              <a:buClr>
                <a:srgbClr val="0000FF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Complejidad de la gobernanza de proyectos </a:t>
            </a:r>
          </a:p>
          <a:p>
            <a:pPr>
              <a:buClr>
                <a:srgbClr val="0070C0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Conclusiones</a:t>
            </a:r>
          </a:p>
          <a:p>
            <a:pPr>
              <a:buClr>
                <a:srgbClr val="0070C0"/>
              </a:buClr>
            </a:pPr>
            <a:r>
              <a:rPr lang="es-BO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Recomendaciones</a:t>
            </a:r>
            <a:endParaRPr lang="es-BO" sz="1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3444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PARA DPO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18 Forma libre"/>
          <p:cNvSpPr/>
          <p:nvPr/>
        </p:nvSpPr>
        <p:spPr>
          <a:xfrm>
            <a:off x="3352800" y="1661319"/>
            <a:ext cx="2438400" cy="982464"/>
          </a:xfrm>
          <a:custGeom>
            <a:avLst/>
            <a:gdLst>
              <a:gd name="connsiteX0" fmla="*/ 0 w 2438400"/>
              <a:gd name="connsiteY0" fmla="*/ 982464 h 982464"/>
              <a:gd name="connsiteX1" fmla="*/ 609599 w 2438400"/>
              <a:gd name="connsiteY1" fmla="*/ 0 h 982464"/>
              <a:gd name="connsiteX2" fmla="*/ 1828801 w 2438400"/>
              <a:gd name="connsiteY2" fmla="*/ 0 h 982464"/>
              <a:gd name="connsiteX3" fmla="*/ 2438400 w 2438400"/>
              <a:gd name="connsiteY3" fmla="*/ 982464 h 982464"/>
              <a:gd name="connsiteX4" fmla="*/ 0 w 2438400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" h="982464">
                <a:moveTo>
                  <a:pt x="0" y="982464"/>
                </a:moveTo>
                <a:lnTo>
                  <a:pt x="609599" y="0"/>
                </a:lnTo>
                <a:lnTo>
                  <a:pt x="1828801" y="0"/>
                </a:lnTo>
                <a:lnTo>
                  <a:pt x="2438400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1116192"/>
              <a:satOff val="6725"/>
              <a:lumOff val="539"/>
              <a:alphaOff val="0"/>
            </a:schemeClr>
          </a:fillRef>
          <a:effectRef idx="2">
            <a:schemeClr val="accent4">
              <a:hueOff val="-1116192"/>
              <a:satOff val="6725"/>
              <a:lumOff val="53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1960" tIns="15240" rIns="441960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b="1" kern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Dirección de Proyectos Organizacionales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(DPO)</a:t>
            </a:r>
            <a:endParaRPr lang="es-BO" sz="12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" r="5349" b="8547"/>
          <a:stretch/>
        </p:blipFill>
        <p:spPr>
          <a:xfrm>
            <a:off x="179512" y="1341388"/>
            <a:ext cx="2796362" cy="2146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20 Rectángulo"/>
          <p:cNvSpPr/>
          <p:nvPr/>
        </p:nvSpPr>
        <p:spPr>
          <a:xfrm>
            <a:off x="424000" y="3745945"/>
            <a:ext cx="5948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anose="020B0604020202020204" pitchFamily="34" charset="0"/>
              </a:rPr>
              <a:t>Gobernanza para Dirección de Proyectos Organizacionales </a:t>
            </a:r>
            <a:r>
              <a:rPr lang="es-BO" b="1" dirty="0" smtClean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constituye el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marco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, funciones y procesos</a:t>
            </a:r>
            <a:r>
              <a:rPr lang="es-BO" b="1" dirty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que guían las actividades de gestión </a:t>
            </a:r>
            <a:r>
              <a:rPr lang="es-BO" b="1" dirty="0" smtClean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del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proyecto organizacional</a:t>
            </a:r>
            <a:r>
              <a:rPr lang="es-BO" b="1" dirty="0" smtClean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con la finalidad de alinear </a:t>
            </a:r>
            <a:r>
              <a:rPr lang="es-BO" b="1" dirty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las prácticas de </a:t>
            </a:r>
            <a:r>
              <a:rPr lang="es-BO" b="1" dirty="0" smtClean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gestión de portafolio, programas </a:t>
            </a:r>
            <a:r>
              <a:rPr lang="es-BO" b="1" dirty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y </a:t>
            </a:r>
            <a:r>
              <a:rPr lang="es-BO" b="1" dirty="0" smtClean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 proyectos y lograr los </a:t>
            </a:r>
            <a:r>
              <a:rPr lang="es-BO" b="1" dirty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objetivos estratégicos y operativos de la </a:t>
            </a:r>
            <a:r>
              <a:rPr lang="es-BO" b="1" dirty="0" smtClean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organización.</a:t>
            </a:r>
            <a:endParaRPr lang="es-BO" b="1" dirty="0">
              <a:ln w="1905"/>
              <a:solidFill>
                <a:srgbClr val="66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6702764" y="3842205"/>
            <a:ext cx="1810833" cy="1597232"/>
            <a:chOff x="1524000" y="1397000"/>
            <a:chExt cx="6095999" cy="4912320"/>
          </a:xfrm>
        </p:grpSpPr>
        <p:sp>
          <p:nvSpPr>
            <p:cNvPr id="25" name="24 Forma libre"/>
            <p:cNvSpPr/>
            <p:nvPr/>
          </p:nvSpPr>
          <p:spPr>
            <a:xfrm>
              <a:off x="3962400" y="1397000"/>
              <a:ext cx="1219200" cy="982464"/>
            </a:xfrm>
            <a:custGeom>
              <a:avLst/>
              <a:gdLst>
                <a:gd name="connsiteX0" fmla="*/ 0 w 1219200"/>
                <a:gd name="connsiteY0" fmla="*/ 982464 h 982464"/>
                <a:gd name="connsiteX1" fmla="*/ 609599 w 1219200"/>
                <a:gd name="connsiteY1" fmla="*/ 0 h 982464"/>
                <a:gd name="connsiteX2" fmla="*/ 609601 w 1219200"/>
                <a:gd name="connsiteY2" fmla="*/ 0 h 982464"/>
                <a:gd name="connsiteX3" fmla="*/ 1219200 w 1219200"/>
                <a:gd name="connsiteY3" fmla="*/ 982464 h 982464"/>
                <a:gd name="connsiteX4" fmla="*/ 0 w 12192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982464">
                  <a:moveTo>
                    <a:pt x="0" y="982464"/>
                  </a:moveTo>
                  <a:lnTo>
                    <a:pt x="609599" y="0"/>
                  </a:lnTo>
                  <a:lnTo>
                    <a:pt x="609601" y="0"/>
                  </a:lnTo>
                  <a:lnTo>
                    <a:pt x="12192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26 Forma libre"/>
            <p:cNvSpPr/>
            <p:nvPr/>
          </p:nvSpPr>
          <p:spPr>
            <a:xfrm>
              <a:off x="3352800" y="2379464"/>
              <a:ext cx="2438400" cy="982464"/>
            </a:xfrm>
            <a:custGeom>
              <a:avLst/>
              <a:gdLst>
                <a:gd name="connsiteX0" fmla="*/ 0 w 2438400"/>
                <a:gd name="connsiteY0" fmla="*/ 982464 h 982464"/>
                <a:gd name="connsiteX1" fmla="*/ 609599 w 2438400"/>
                <a:gd name="connsiteY1" fmla="*/ 0 h 982464"/>
                <a:gd name="connsiteX2" fmla="*/ 1828801 w 2438400"/>
                <a:gd name="connsiteY2" fmla="*/ 0 h 982464"/>
                <a:gd name="connsiteX3" fmla="*/ 2438400 w 2438400"/>
                <a:gd name="connsiteY3" fmla="*/ 982464 h 982464"/>
                <a:gd name="connsiteX4" fmla="*/ 0 w 24384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982464">
                  <a:moveTo>
                    <a:pt x="0" y="982464"/>
                  </a:moveTo>
                  <a:lnTo>
                    <a:pt x="609599" y="0"/>
                  </a:lnTo>
                  <a:lnTo>
                    <a:pt x="1828801" y="0"/>
                  </a:lnTo>
                  <a:lnTo>
                    <a:pt x="2438400" y="982464"/>
                  </a:lnTo>
                  <a:lnTo>
                    <a:pt x="0" y="982464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27 Forma libre"/>
            <p:cNvSpPr/>
            <p:nvPr/>
          </p:nvSpPr>
          <p:spPr>
            <a:xfrm>
              <a:off x="2743200" y="3361927"/>
              <a:ext cx="3657600" cy="982464"/>
            </a:xfrm>
            <a:custGeom>
              <a:avLst/>
              <a:gdLst>
                <a:gd name="connsiteX0" fmla="*/ 0 w 3657600"/>
                <a:gd name="connsiteY0" fmla="*/ 982464 h 982464"/>
                <a:gd name="connsiteX1" fmla="*/ 609599 w 3657600"/>
                <a:gd name="connsiteY1" fmla="*/ 0 h 982464"/>
                <a:gd name="connsiteX2" fmla="*/ 3048001 w 3657600"/>
                <a:gd name="connsiteY2" fmla="*/ 0 h 982464"/>
                <a:gd name="connsiteX3" fmla="*/ 3657600 w 3657600"/>
                <a:gd name="connsiteY3" fmla="*/ 982464 h 982464"/>
                <a:gd name="connsiteX4" fmla="*/ 0 w 36576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7600" h="982464">
                  <a:moveTo>
                    <a:pt x="0" y="982464"/>
                  </a:moveTo>
                  <a:lnTo>
                    <a:pt x="609599" y="0"/>
                  </a:lnTo>
                  <a:lnTo>
                    <a:pt x="3048001" y="0"/>
                  </a:lnTo>
                  <a:lnTo>
                    <a:pt x="36576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28 Forma libre"/>
            <p:cNvSpPr/>
            <p:nvPr/>
          </p:nvSpPr>
          <p:spPr>
            <a:xfrm>
              <a:off x="2133600" y="4344392"/>
              <a:ext cx="4876800" cy="982464"/>
            </a:xfrm>
            <a:custGeom>
              <a:avLst/>
              <a:gdLst>
                <a:gd name="connsiteX0" fmla="*/ 0 w 4876800"/>
                <a:gd name="connsiteY0" fmla="*/ 982464 h 982464"/>
                <a:gd name="connsiteX1" fmla="*/ 609599 w 4876800"/>
                <a:gd name="connsiteY1" fmla="*/ 0 h 982464"/>
                <a:gd name="connsiteX2" fmla="*/ 4267201 w 4876800"/>
                <a:gd name="connsiteY2" fmla="*/ 0 h 982464"/>
                <a:gd name="connsiteX3" fmla="*/ 4876800 w 4876800"/>
                <a:gd name="connsiteY3" fmla="*/ 982464 h 982464"/>
                <a:gd name="connsiteX4" fmla="*/ 0 w 48768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800" h="982464">
                  <a:moveTo>
                    <a:pt x="0" y="982464"/>
                  </a:moveTo>
                  <a:lnTo>
                    <a:pt x="609599" y="0"/>
                  </a:lnTo>
                  <a:lnTo>
                    <a:pt x="4267201" y="0"/>
                  </a:lnTo>
                  <a:lnTo>
                    <a:pt x="48768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29 Forma libre"/>
            <p:cNvSpPr/>
            <p:nvPr/>
          </p:nvSpPr>
          <p:spPr>
            <a:xfrm>
              <a:off x="1524000" y="5326856"/>
              <a:ext cx="6095999" cy="982464"/>
            </a:xfrm>
            <a:custGeom>
              <a:avLst/>
              <a:gdLst>
                <a:gd name="connsiteX0" fmla="*/ 0 w 6095999"/>
                <a:gd name="connsiteY0" fmla="*/ 982464 h 982464"/>
                <a:gd name="connsiteX1" fmla="*/ 609599 w 6095999"/>
                <a:gd name="connsiteY1" fmla="*/ 0 h 982464"/>
                <a:gd name="connsiteX2" fmla="*/ 5486400 w 6095999"/>
                <a:gd name="connsiteY2" fmla="*/ 0 h 982464"/>
                <a:gd name="connsiteX3" fmla="*/ 6095999 w 6095999"/>
                <a:gd name="connsiteY3" fmla="*/ 982464 h 982464"/>
                <a:gd name="connsiteX4" fmla="*/ 0 w 6095999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5999" h="982464">
                  <a:moveTo>
                    <a:pt x="0" y="982464"/>
                  </a:moveTo>
                  <a:lnTo>
                    <a:pt x="609599" y="0"/>
                  </a:lnTo>
                  <a:lnTo>
                    <a:pt x="5486400" y="0"/>
                  </a:lnTo>
                  <a:lnTo>
                    <a:pt x="6095999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370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259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DE PORTAFÓLIO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16 Rectángulo"/>
          <p:cNvSpPr/>
          <p:nvPr/>
        </p:nvSpPr>
        <p:spPr>
          <a:xfrm>
            <a:off x="424000" y="3751872"/>
            <a:ext cx="594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Gobernanza para la Gestión de Portafolio</a:t>
            </a:r>
            <a:r>
              <a:rPr lang="es-B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s-BO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constituye el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marco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, funciones y procesos</a:t>
            </a:r>
            <a:r>
              <a:rPr lang="es-BO" b="1" dirty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que guían las actividades de gestión </a:t>
            </a:r>
            <a:r>
              <a:rPr lang="es-BO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del portafolio con la finalidad de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optimizar</a:t>
            </a:r>
            <a:r>
              <a:rPr lang="es-BO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las inversiones y lograr los </a:t>
            </a:r>
            <a:r>
              <a:rPr lang="es-BO" b="1" dirty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objetivos estratégicos y operativos de la </a:t>
            </a:r>
            <a:r>
              <a:rPr lang="es-BO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organización.</a:t>
            </a:r>
            <a:endParaRPr lang="es-BO" b="1" dirty="0">
              <a:ln w="1905"/>
              <a:solidFill>
                <a:srgbClr val="33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2743200" y="1650066"/>
            <a:ext cx="3657600" cy="982464"/>
            <a:chOff x="1219200" y="1964927"/>
            <a:chExt cx="3657600" cy="982464"/>
          </a:xfrm>
          <a:scene3d>
            <a:camera prst="orthographicFront"/>
            <a:lightRig rig="flat" dir="t"/>
          </a:scene3d>
        </p:grpSpPr>
        <p:sp>
          <p:nvSpPr>
            <p:cNvPr id="25" name="24 Trapecio"/>
            <p:cNvSpPr/>
            <p:nvPr/>
          </p:nvSpPr>
          <p:spPr>
            <a:xfrm>
              <a:off x="1219200" y="1964927"/>
              <a:ext cx="3657600" cy="982464"/>
            </a:xfrm>
            <a:prstGeom prst="trapezoid">
              <a:avLst>
                <a:gd name="adj" fmla="val 62048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2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Trapecio 4"/>
            <p:cNvSpPr/>
            <p:nvPr/>
          </p:nvSpPr>
          <p:spPr>
            <a:xfrm>
              <a:off x="1859280" y="1964927"/>
              <a:ext cx="2377440" cy="9824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200" b="1" kern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Portafolio</a:t>
              </a:r>
              <a:endParaRPr lang="es-BO" sz="1200" b="1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8" name="27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" r="41964"/>
          <a:stretch/>
        </p:blipFill>
        <p:spPr>
          <a:xfrm>
            <a:off x="190742" y="1484784"/>
            <a:ext cx="2596070" cy="1765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9" name="28 Grupo"/>
          <p:cNvGrpSpPr/>
          <p:nvPr/>
        </p:nvGrpSpPr>
        <p:grpSpPr>
          <a:xfrm>
            <a:off x="6710974" y="3839782"/>
            <a:ext cx="1810833" cy="1597232"/>
            <a:chOff x="6649599" y="1399720"/>
            <a:chExt cx="1810833" cy="1597232"/>
          </a:xfrm>
        </p:grpSpPr>
        <p:sp>
          <p:nvSpPr>
            <p:cNvPr id="30" name="29 Forma libre"/>
            <p:cNvSpPr/>
            <p:nvPr/>
          </p:nvSpPr>
          <p:spPr>
            <a:xfrm>
              <a:off x="7373932" y="1399720"/>
              <a:ext cx="362167" cy="319446"/>
            </a:xfrm>
            <a:custGeom>
              <a:avLst/>
              <a:gdLst>
                <a:gd name="connsiteX0" fmla="*/ 0 w 1219200"/>
                <a:gd name="connsiteY0" fmla="*/ 982464 h 982464"/>
                <a:gd name="connsiteX1" fmla="*/ 609599 w 1219200"/>
                <a:gd name="connsiteY1" fmla="*/ 0 h 982464"/>
                <a:gd name="connsiteX2" fmla="*/ 609601 w 1219200"/>
                <a:gd name="connsiteY2" fmla="*/ 0 h 982464"/>
                <a:gd name="connsiteX3" fmla="*/ 1219200 w 1219200"/>
                <a:gd name="connsiteY3" fmla="*/ 982464 h 982464"/>
                <a:gd name="connsiteX4" fmla="*/ 0 w 12192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982464">
                  <a:moveTo>
                    <a:pt x="0" y="982464"/>
                  </a:moveTo>
                  <a:lnTo>
                    <a:pt x="609599" y="0"/>
                  </a:lnTo>
                  <a:lnTo>
                    <a:pt x="609601" y="0"/>
                  </a:lnTo>
                  <a:lnTo>
                    <a:pt x="12192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30 Forma libre"/>
            <p:cNvSpPr/>
            <p:nvPr/>
          </p:nvSpPr>
          <p:spPr>
            <a:xfrm>
              <a:off x="7192849" y="1719166"/>
              <a:ext cx="724333" cy="319446"/>
            </a:xfrm>
            <a:custGeom>
              <a:avLst/>
              <a:gdLst>
                <a:gd name="connsiteX0" fmla="*/ 0 w 2438400"/>
                <a:gd name="connsiteY0" fmla="*/ 982464 h 982464"/>
                <a:gd name="connsiteX1" fmla="*/ 609599 w 2438400"/>
                <a:gd name="connsiteY1" fmla="*/ 0 h 982464"/>
                <a:gd name="connsiteX2" fmla="*/ 1828801 w 2438400"/>
                <a:gd name="connsiteY2" fmla="*/ 0 h 982464"/>
                <a:gd name="connsiteX3" fmla="*/ 2438400 w 2438400"/>
                <a:gd name="connsiteY3" fmla="*/ 982464 h 982464"/>
                <a:gd name="connsiteX4" fmla="*/ 0 w 24384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982464">
                  <a:moveTo>
                    <a:pt x="0" y="982464"/>
                  </a:moveTo>
                  <a:lnTo>
                    <a:pt x="609599" y="0"/>
                  </a:lnTo>
                  <a:lnTo>
                    <a:pt x="1828801" y="0"/>
                  </a:lnTo>
                  <a:lnTo>
                    <a:pt x="24384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31 Forma libre"/>
            <p:cNvSpPr/>
            <p:nvPr/>
          </p:nvSpPr>
          <p:spPr>
            <a:xfrm>
              <a:off x="7011766" y="2038612"/>
              <a:ext cx="1086500" cy="319446"/>
            </a:xfrm>
            <a:custGeom>
              <a:avLst/>
              <a:gdLst>
                <a:gd name="connsiteX0" fmla="*/ 0 w 3657600"/>
                <a:gd name="connsiteY0" fmla="*/ 982464 h 982464"/>
                <a:gd name="connsiteX1" fmla="*/ 609599 w 3657600"/>
                <a:gd name="connsiteY1" fmla="*/ 0 h 982464"/>
                <a:gd name="connsiteX2" fmla="*/ 3048001 w 3657600"/>
                <a:gd name="connsiteY2" fmla="*/ 0 h 982464"/>
                <a:gd name="connsiteX3" fmla="*/ 3657600 w 3657600"/>
                <a:gd name="connsiteY3" fmla="*/ 982464 h 982464"/>
                <a:gd name="connsiteX4" fmla="*/ 0 w 36576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7600" h="982464">
                  <a:moveTo>
                    <a:pt x="0" y="982464"/>
                  </a:moveTo>
                  <a:lnTo>
                    <a:pt x="609599" y="0"/>
                  </a:lnTo>
                  <a:lnTo>
                    <a:pt x="3048001" y="0"/>
                  </a:lnTo>
                  <a:lnTo>
                    <a:pt x="3657600" y="982464"/>
                  </a:lnTo>
                  <a:lnTo>
                    <a:pt x="0" y="982464"/>
                  </a:lnTo>
                  <a:close/>
                </a:path>
              </a:pathLst>
            </a:cu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2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32 Forma libre"/>
            <p:cNvSpPr/>
            <p:nvPr/>
          </p:nvSpPr>
          <p:spPr>
            <a:xfrm>
              <a:off x="6830682" y="2358059"/>
              <a:ext cx="1448667" cy="319446"/>
            </a:xfrm>
            <a:custGeom>
              <a:avLst/>
              <a:gdLst>
                <a:gd name="connsiteX0" fmla="*/ 0 w 4876800"/>
                <a:gd name="connsiteY0" fmla="*/ 982464 h 982464"/>
                <a:gd name="connsiteX1" fmla="*/ 609599 w 4876800"/>
                <a:gd name="connsiteY1" fmla="*/ 0 h 982464"/>
                <a:gd name="connsiteX2" fmla="*/ 4267201 w 4876800"/>
                <a:gd name="connsiteY2" fmla="*/ 0 h 982464"/>
                <a:gd name="connsiteX3" fmla="*/ 4876800 w 4876800"/>
                <a:gd name="connsiteY3" fmla="*/ 982464 h 982464"/>
                <a:gd name="connsiteX4" fmla="*/ 0 w 48768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800" h="982464">
                  <a:moveTo>
                    <a:pt x="0" y="982464"/>
                  </a:moveTo>
                  <a:lnTo>
                    <a:pt x="609599" y="0"/>
                  </a:lnTo>
                  <a:lnTo>
                    <a:pt x="4267201" y="0"/>
                  </a:lnTo>
                  <a:lnTo>
                    <a:pt x="48768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33 Forma libre"/>
            <p:cNvSpPr/>
            <p:nvPr/>
          </p:nvSpPr>
          <p:spPr>
            <a:xfrm>
              <a:off x="6649599" y="2677506"/>
              <a:ext cx="1810833" cy="319446"/>
            </a:xfrm>
            <a:custGeom>
              <a:avLst/>
              <a:gdLst>
                <a:gd name="connsiteX0" fmla="*/ 0 w 6095999"/>
                <a:gd name="connsiteY0" fmla="*/ 982464 h 982464"/>
                <a:gd name="connsiteX1" fmla="*/ 609599 w 6095999"/>
                <a:gd name="connsiteY1" fmla="*/ 0 h 982464"/>
                <a:gd name="connsiteX2" fmla="*/ 5486400 w 6095999"/>
                <a:gd name="connsiteY2" fmla="*/ 0 h 982464"/>
                <a:gd name="connsiteX3" fmla="*/ 6095999 w 6095999"/>
                <a:gd name="connsiteY3" fmla="*/ 982464 h 982464"/>
                <a:gd name="connsiteX4" fmla="*/ 0 w 6095999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5999" h="982464">
                  <a:moveTo>
                    <a:pt x="0" y="982464"/>
                  </a:moveTo>
                  <a:lnTo>
                    <a:pt x="609599" y="0"/>
                  </a:lnTo>
                  <a:lnTo>
                    <a:pt x="5486400" y="0"/>
                  </a:lnTo>
                  <a:lnTo>
                    <a:pt x="6095999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754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242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DE PROGRAMAS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18 Forma libre"/>
          <p:cNvSpPr/>
          <p:nvPr/>
        </p:nvSpPr>
        <p:spPr>
          <a:xfrm>
            <a:off x="2133600" y="1650066"/>
            <a:ext cx="4876800" cy="982464"/>
          </a:xfrm>
          <a:custGeom>
            <a:avLst/>
            <a:gdLst>
              <a:gd name="connsiteX0" fmla="*/ 0 w 4876800"/>
              <a:gd name="connsiteY0" fmla="*/ 982464 h 982464"/>
              <a:gd name="connsiteX1" fmla="*/ 609599 w 4876800"/>
              <a:gd name="connsiteY1" fmla="*/ 0 h 982464"/>
              <a:gd name="connsiteX2" fmla="*/ 4267201 w 4876800"/>
              <a:gd name="connsiteY2" fmla="*/ 0 h 982464"/>
              <a:gd name="connsiteX3" fmla="*/ 4876800 w 4876800"/>
              <a:gd name="connsiteY3" fmla="*/ 982464 h 982464"/>
              <a:gd name="connsiteX4" fmla="*/ 0 w 4876800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00" h="982464">
                <a:moveTo>
                  <a:pt x="0" y="982464"/>
                </a:moveTo>
                <a:lnTo>
                  <a:pt x="609599" y="0"/>
                </a:lnTo>
                <a:lnTo>
                  <a:pt x="4267201" y="0"/>
                </a:lnTo>
                <a:lnTo>
                  <a:pt x="4876800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8679" tIns="15240" rIns="868681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b="1" kern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Programas</a:t>
            </a:r>
            <a:endParaRPr lang="es-BO" sz="12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424000" y="3977769"/>
            <a:ext cx="594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anose="020B0604020202020204" pitchFamily="34" charset="0"/>
              </a:rPr>
              <a:t>Gobernanza para la Gestión de Programas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constituye el </a:t>
            </a:r>
            <a:r>
              <a:rPr lang="es-BO" b="1" dirty="0" smtClean="0">
                <a:ln w="1905"/>
                <a:solidFill>
                  <a:srgbClr val="33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marco</a:t>
            </a:r>
            <a:r>
              <a:rPr lang="es-BO" b="1" dirty="0">
                <a:ln w="1905"/>
                <a:solidFill>
                  <a:srgbClr val="33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, funciones y procesos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que guían las actividades de gestión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del Programa con la finalidad de </a:t>
            </a:r>
            <a:r>
              <a:rPr lang="es-BO" b="1" dirty="0" smtClean="0">
                <a:ln w="1905"/>
                <a:solidFill>
                  <a:srgbClr val="33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entregar valor al negocio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y lograr los 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objetivos estratégicos y operativos de la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organización.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pic>
        <p:nvPicPr>
          <p:cNvPr id="21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" r="9026" b="3853"/>
          <a:stretch/>
        </p:blipFill>
        <p:spPr>
          <a:xfrm>
            <a:off x="283315" y="1326742"/>
            <a:ext cx="1552381" cy="2494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2" name="21 Grupo"/>
          <p:cNvGrpSpPr/>
          <p:nvPr/>
        </p:nvGrpSpPr>
        <p:grpSpPr>
          <a:xfrm>
            <a:off x="6700341" y="3839782"/>
            <a:ext cx="1810833" cy="1597232"/>
            <a:chOff x="6649599" y="1399720"/>
            <a:chExt cx="1810833" cy="1597232"/>
          </a:xfrm>
        </p:grpSpPr>
        <p:sp>
          <p:nvSpPr>
            <p:cNvPr id="23" name="22 Forma libre"/>
            <p:cNvSpPr/>
            <p:nvPr/>
          </p:nvSpPr>
          <p:spPr>
            <a:xfrm>
              <a:off x="7373932" y="1399720"/>
              <a:ext cx="362167" cy="319446"/>
            </a:xfrm>
            <a:custGeom>
              <a:avLst/>
              <a:gdLst>
                <a:gd name="connsiteX0" fmla="*/ 0 w 1219200"/>
                <a:gd name="connsiteY0" fmla="*/ 982464 h 982464"/>
                <a:gd name="connsiteX1" fmla="*/ 609599 w 1219200"/>
                <a:gd name="connsiteY1" fmla="*/ 0 h 982464"/>
                <a:gd name="connsiteX2" fmla="*/ 609601 w 1219200"/>
                <a:gd name="connsiteY2" fmla="*/ 0 h 982464"/>
                <a:gd name="connsiteX3" fmla="*/ 1219200 w 1219200"/>
                <a:gd name="connsiteY3" fmla="*/ 982464 h 982464"/>
                <a:gd name="connsiteX4" fmla="*/ 0 w 12192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982464">
                  <a:moveTo>
                    <a:pt x="0" y="982464"/>
                  </a:moveTo>
                  <a:lnTo>
                    <a:pt x="609599" y="0"/>
                  </a:lnTo>
                  <a:lnTo>
                    <a:pt x="609601" y="0"/>
                  </a:lnTo>
                  <a:lnTo>
                    <a:pt x="12192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34 Forma libre"/>
            <p:cNvSpPr/>
            <p:nvPr/>
          </p:nvSpPr>
          <p:spPr>
            <a:xfrm>
              <a:off x="7192849" y="1719166"/>
              <a:ext cx="724333" cy="319446"/>
            </a:xfrm>
            <a:custGeom>
              <a:avLst/>
              <a:gdLst>
                <a:gd name="connsiteX0" fmla="*/ 0 w 2438400"/>
                <a:gd name="connsiteY0" fmla="*/ 982464 h 982464"/>
                <a:gd name="connsiteX1" fmla="*/ 609599 w 2438400"/>
                <a:gd name="connsiteY1" fmla="*/ 0 h 982464"/>
                <a:gd name="connsiteX2" fmla="*/ 1828801 w 2438400"/>
                <a:gd name="connsiteY2" fmla="*/ 0 h 982464"/>
                <a:gd name="connsiteX3" fmla="*/ 2438400 w 2438400"/>
                <a:gd name="connsiteY3" fmla="*/ 982464 h 982464"/>
                <a:gd name="connsiteX4" fmla="*/ 0 w 24384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982464">
                  <a:moveTo>
                    <a:pt x="0" y="982464"/>
                  </a:moveTo>
                  <a:lnTo>
                    <a:pt x="609599" y="0"/>
                  </a:lnTo>
                  <a:lnTo>
                    <a:pt x="1828801" y="0"/>
                  </a:lnTo>
                  <a:lnTo>
                    <a:pt x="24384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35 Forma libre"/>
            <p:cNvSpPr/>
            <p:nvPr/>
          </p:nvSpPr>
          <p:spPr>
            <a:xfrm>
              <a:off x="7011766" y="2038612"/>
              <a:ext cx="1086500" cy="319446"/>
            </a:xfrm>
            <a:custGeom>
              <a:avLst/>
              <a:gdLst>
                <a:gd name="connsiteX0" fmla="*/ 0 w 3657600"/>
                <a:gd name="connsiteY0" fmla="*/ 982464 h 982464"/>
                <a:gd name="connsiteX1" fmla="*/ 609599 w 3657600"/>
                <a:gd name="connsiteY1" fmla="*/ 0 h 982464"/>
                <a:gd name="connsiteX2" fmla="*/ 3048001 w 3657600"/>
                <a:gd name="connsiteY2" fmla="*/ 0 h 982464"/>
                <a:gd name="connsiteX3" fmla="*/ 3657600 w 3657600"/>
                <a:gd name="connsiteY3" fmla="*/ 982464 h 982464"/>
                <a:gd name="connsiteX4" fmla="*/ 0 w 36576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7600" h="982464">
                  <a:moveTo>
                    <a:pt x="0" y="982464"/>
                  </a:moveTo>
                  <a:lnTo>
                    <a:pt x="609599" y="0"/>
                  </a:lnTo>
                  <a:lnTo>
                    <a:pt x="3048001" y="0"/>
                  </a:lnTo>
                  <a:lnTo>
                    <a:pt x="36576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36 Forma libre"/>
            <p:cNvSpPr/>
            <p:nvPr/>
          </p:nvSpPr>
          <p:spPr>
            <a:xfrm>
              <a:off x="6830682" y="2358059"/>
              <a:ext cx="1448667" cy="319446"/>
            </a:xfrm>
            <a:custGeom>
              <a:avLst/>
              <a:gdLst>
                <a:gd name="connsiteX0" fmla="*/ 0 w 4876800"/>
                <a:gd name="connsiteY0" fmla="*/ 982464 h 982464"/>
                <a:gd name="connsiteX1" fmla="*/ 609599 w 4876800"/>
                <a:gd name="connsiteY1" fmla="*/ 0 h 982464"/>
                <a:gd name="connsiteX2" fmla="*/ 4267201 w 4876800"/>
                <a:gd name="connsiteY2" fmla="*/ 0 h 982464"/>
                <a:gd name="connsiteX3" fmla="*/ 4876800 w 4876800"/>
                <a:gd name="connsiteY3" fmla="*/ 982464 h 982464"/>
                <a:gd name="connsiteX4" fmla="*/ 0 w 48768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800" h="982464">
                  <a:moveTo>
                    <a:pt x="0" y="982464"/>
                  </a:moveTo>
                  <a:lnTo>
                    <a:pt x="609599" y="0"/>
                  </a:lnTo>
                  <a:lnTo>
                    <a:pt x="4267201" y="0"/>
                  </a:lnTo>
                  <a:lnTo>
                    <a:pt x="4876800" y="982464"/>
                  </a:lnTo>
                  <a:lnTo>
                    <a:pt x="0" y="982464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3348577"/>
                <a:satOff val="20174"/>
                <a:lumOff val="1617"/>
                <a:alphaOff val="0"/>
              </a:schemeClr>
            </a:fillRef>
            <a:effectRef idx="2">
              <a:schemeClr val="accent4">
                <a:hueOff val="-3348577"/>
                <a:satOff val="20174"/>
                <a:lumOff val="161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68679" tIns="15240" rIns="868681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37 Forma libre"/>
            <p:cNvSpPr/>
            <p:nvPr/>
          </p:nvSpPr>
          <p:spPr>
            <a:xfrm>
              <a:off x="6649599" y="2677506"/>
              <a:ext cx="1810833" cy="319446"/>
            </a:xfrm>
            <a:custGeom>
              <a:avLst/>
              <a:gdLst>
                <a:gd name="connsiteX0" fmla="*/ 0 w 6095999"/>
                <a:gd name="connsiteY0" fmla="*/ 982464 h 982464"/>
                <a:gd name="connsiteX1" fmla="*/ 609599 w 6095999"/>
                <a:gd name="connsiteY1" fmla="*/ 0 h 982464"/>
                <a:gd name="connsiteX2" fmla="*/ 5486400 w 6095999"/>
                <a:gd name="connsiteY2" fmla="*/ 0 h 982464"/>
                <a:gd name="connsiteX3" fmla="*/ 6095999 w 6095999"/>
                <a:gd name="connsiteY3" fmla="*/ 982464 h 982464"/>
                <a:gd name="connsiteX4" fmla="*/ 0 w 6095999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5999" h="982464">
                  <a:moveTo>
                    <a:pt x="0" y="982464"/>
                  </a:moveTo>
                  <a:lnTo>
                    <a:pt x="609599" y="0"/>
                  </a:lnTo>
                  <a:lnTo>
                    <a:pt x="5486400" y="0"/>
                  </a:lnTo>
                  <a:lnTo>
                    <a:pt x="6095999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485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67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DE PROYECTOS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16 Rectángulo"/>
          <p:cNvSpPr/>
          <p:nvPr/>
        </p:nvSpPr>
        <p:spPr>
          <a:xfrm>
            <a:off x="424000" y="3748689"/>
            <a:ext cx="594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Gobernanza para la Gestión de Proyectos</a:t>
            </a:r>
            <a:r>
              <a:rPr lang="es-B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s-BO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constituye el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marco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, funciones y procesos</a:t>
            </a:r>
            <a:r>
              <a:rPr lang="es-BO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que guían las actividades de gestión </a:t>
            </a:r>
            <a:r>
              <a:rPr lang="es-BO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del Proyecto con la finalidad de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crear un único producto, servicio o resultado</a:t>
            </a:r>
            <a:r>
              <a:rPr lang="es-BO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y lograr los </a:t>
            </a:r>
            <a:r>
              <a:rPr lang="es-BO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objetivos estratégicos y operativos de la </a:t>
            </a:r>
            <a:r>
              <a:rPr lang="es-BO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organización.</a:t>
            </a:r>
            <a:endParaRPr lang="es-BO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4" name="23 Forma libre"/>
          <p:cNvSpPr/>
          <p:nvPr/>
        </p:nvSpPr>
        <p:spPr>
          <a:xfrm>
            <a:off x="1524000" y="1642797"/>
            <a:ext cx="6095999" cy="982464"/>
          </a:xfrm>
          <a:custGeom>
            <a:avLst/>
            <a:gdLst>
              <a:gd name="connsiteX0" fmla="*/ 0 w 6095999"/>
              <a:gd name="connsiteY0" fmla="*/ 982464 h 982464"/>
              <a:gd name="connsiteX1" fmla="*/ 609599 w 6095999"/>
              <a:gd name="connsiteY1" fmla="*/ 0 h 982464"/>
              <a:gd name="connsiteX2" fmla="*/ 5486400 w 6095999"/>
              <a:gd name="connsiteY2" fmla="*/ 0 h 982464"/>
              <a:gd name="connsiteX3" fmla="*/ 6095999 w 6095999"/>
              <a:gd name="connsiteY3" fmla="*/ 982464 h 982464"/>
              <a:gd name="connsiteX4" fmla="*/ 0 w 6095999"/>
              <a:gd name="connsiteY4" fmla="*/ 982464 h 98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5999" h="982464">
                <a:moveTo>
                  <a:pt x="0" y="982464"/>
                </a:moveTo>
                <a:lnTo>
                  <a:pt x="609599" y="0"/>
                </a:lnTo>
                <a:lnTo>
                  <a:pt x="5486400" y="0"/>
                </a:lnTo>
                <a:lnTo>
                  <a:pt x="6095999" y="982464"/>
                </a:lnTo>
                <a:lnTo>
                  <a:pt x="0" y="98246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4464770"/>
              <a:satOff val="26899"/>
              <a:lumOff val="2156"/>
              <a:alphaOff val="0"/>
            </a:schemeClr>
          </a:fillRef>
          <a:effectRef idx="2">
            <a:schemeClr val="accent4">
              <a:hueOff val="-4464770"/>
              <a:satOff val="26899"/>
              <a:lumOff val="215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2040" tIns="15240" rIns="1082039" bIns="1524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b="1" kern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Proyectos</a:t>
            </a:r>
            <a:endParaRPr lang="es-BO" sz="12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2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3" t="5117" r="17556" b="10853"/>
          <a:stretch/>
        </p:blipFill>
        <p:spPr>
          <a:xfrm>
            <a:off x="107504" y="1855456"/>
            <a:ext cx="1010206" cy="1819043"/>
          </a:xfrm>
          <a:prstGeom prst="rect">
            <a:avLst/>
          </a:prstGeom>
        </p:spPr>
      </p:pic>
      <p:pic>
        <p:nvPicPr>
          <p:cNvPr id="27" name="26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5" r="21291"/>
          <a:stretch/>
        </p:blipFill>
        <p:spPr>
          <a:xfrm>
            <a:off x="971600" y="1412776"/>
            <a:ext cx="797442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8" name="27 Grupo"/>
          <p:cNvGrpSpPr/>
          <p:nvPr/>
        </p:nvGrpSpPr>
        <p:grpSpPr>
          <a:xfrm>
            <a:off x="6702764" y="3839782"/>
            <a:ext cx="1810833" cy="1597232"/>
            <a:chOff x="6649599" y="4928112"/>
            <a:chExt cx="1810833" cy="1597232"/>
          </a:xfrm>
        </p:grpSpPr>
        <p:sp>
          <p:nvSpPr>
            <p:cNvPr id="29" name="28 Forma libre"/>
            <p:cNvSpPr/>
            <p:nvPr/>
          </p:nvSpPr>
          <p:spPr>
            <a:xfrm>
              <a:off x="7373932" y="4928112"/>
              <a:ext cx="362167" cy="319446"/>
            </a:xfrm>
            <a:custGeom>
              <a:avLst/>
              <a:gdLst>
                <a:gd name="connsiteX0" fmla="*/ 0 w 1219200"/>
                <a:gd name="connsiteY0" fmla="*/ 982464 h 982464"/>
                <a:gd name="connsiteX1" fmla="*/ 609599 w 1219200"/>
                <a:gd name="connsiteY1" fmla="*/ 0 h 982464"/>
                <a:gd name="connsiteX2" fmla="*/ 609601 w 1219200"/>
                <a:gd name="connsiteY2" fmla="*/ 0 h 982464"/>
                <a:gd name="connsiteX3" fmla="*/ 1219200 w 1219200"/>
                <a:gd name="connsiteY3" fmla="*/ 982464 h 982464"/>
                <a:gd name="connsiteX4" fmla="*/ 0 w 12192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982464">
                  <a:moveTo>
                    <a:pt x="0" y="982464"/>
                  </a:moveTo>
                  <a:lnTo>
                    <a:pt x="609599" y="0"/>
                  </a:lnTo>
                  <a:lnTo>
                    <a:pt x="609601" y="0"/>
                  </a:lnTo>
                  <a:lnTo>
                    <a:pt x="12192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29 Forma libre"/>
            <p:cNvSpPr/>
            <p:nvPr/>
          </p:nvSpPr>
          <p:spPr>
            <a:xfrm>
              <a:off x="7192849" y="5247558"/>
              <a:ext cx="724333" cy="319446"/>
            </a:xfrm>
            <a:custGeom>
              <a:avLst/>
              <a:gdLst>
                <a:gd name="connsiteX0" fmla="*/ 0 w 2438400"/>
                <a:gd name="connsiteY0" fmla="*/ 982464 h 982464"/>
                <a:gd name="connsiteX1" fmla="*/ 609599 w 2438400"/>
                <a:gd name="connsiteY1" fmla="*/ 0 h 982464"/>
                <a:gd name="connsiteX2" fmla="*/ 1828801 w 2438400"/>
                <a:gd name="connsiteY2" fmla="*/ 0 h 982464"/>
                <a:gd name="connsiteX3" fmla="*/ 2438400 w 2438400"/>
                <a:gd name="connsiteY3" fmla="*/ 982464 h 982464"/>
                <a:gd name="connsiteX4" fmla="*/ 0 w 24384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982464">
                  <a:moveTo>
                    <a:pt x="0" y="982464"/>
                  </a:moveTo>
                  <a:lnTo>
                    <a:pt x="609599" y="0"/>
                  </a:lnTo>
                  <a:lnTo>
                    <a:pt x="1828801" y="0"/>
                  </a:lnTo>
                  <a:lnTo>
                    <a:pt x="24384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30 Forma libre"/>
            <p:cNvSpPr/>
            <p:nvPr/>
          </p:nvSpPr>
          <p:spPr>
            <a:xfrm>
              <a:off x="7011766" y="5567004"/>
              <a:ext cx="1086500" cy="319446"/>
            </a:xfrm>
            <a:custGeom>
              <a:avLst/>
              <a:gdLst>
                <a:gd name="connsiteX0" fmla="*/ 0 w 3657600"/>
                <a:gd name="connsiteY0" fmla="*/ 982464 h 982464"/>
                <a:gd name="connsiteX1" fmla="*/ 609599 w 3657600"/>
                <a:gd name="connsiteY1" fmla="*/ 0 h 982464"/>
                <a:gd name="connsiteX2" fmla="*/ 3048001 w 3657600"/>
                <a:gd name="connsiteY2" fmla="*/ 0 h 982464"/>
                <a:gd name="connsiteX3" fmla="*/ 3657600 w 3657600"/>
                <a:gd name="connsiteY3" fmla="*/ 982464 h 982464"/>
                <a:gd name="connsiteX4" fmla="*/ 0 w 36576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7600" h="982464">
                  <a:moveTo>
                    <a:pt x="0" y="982464"/>
                  </a:moveTo>
                  <a:lnTo>
                    <a:pt x="609599" y="0"/>
                  </a:lnTo>
                  <a:lnTo>
                    <a:pt x="3048001" y="0"/>
                  </a:lnTo>
                  <a:lnTo>
                    <a:pt x="36576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31 Forma libre"/>
            <p:cNvSpPr/>
            <p:nvPr/>
          </p:nvSpPr>
          <p:spPr>
            <a:xfrm>
              <a:off x="6830682" y="5886451"/>
              <a:ext cx="1448667" cy="319446"/>
            </a:xfrm>
            <a:custGeom>
              <a:avLst/>
              <a:gdLst>
                <a:gd name="connsiteX0" fmla="*/ 0 w 4876800"/>
                <a:gd name="connsiteY0" fmla="*/ 982464 h 982464"/>
                <a:gd name="connsiteX1" fmla="*/ 609599 w 4876800"/>
                <a:gd name="connsiteY1" fmla="*/ 0 h 982464"/>
                <a:gd name="connsiteX2" fmla="*/ 4267201 w 4876800"/>
                <a:gd name="connsiteY2" fmla="*/ 0 h 982464"/>
                <a:gd name="connsiteX3" fmla="*/ 4876800 w 4876800"/>
                <a:gd name="connsiteY3" fmla="*/ 982464 h 982464"/>
                <a:gd name="connsiteX4" fmla="*/ 0 w 4876800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800" h="982464">
                  <a:moveTo>
                    <a:pt x="0" y="982464"/>
                  </a:moveTo>
                  <a:lnTo>
                    <a:pt x="609599" y="0"/>
                  </a:lnTo>
                  <a:lnTo>
                    <a:pt x="4267201" y="0"/>
                  </a:lnTo>
                  <a:lnTo>
                    <a:pt x="4876800" y="982464"/>
                  </a:lnTo>
                  <a:lnTo>
                    <a:pt x="0" y="9824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116192"/>
                <a:satOff val="6725"/>
                <a:lumOff val="539"/>
                <a:alphaOff val="0"/>
              </a:schemeClr>
            </a:fillRef>
            <a:effectRef idx="2">
              <a:schemeClr val="accent4">
                <a:hueOff val="-1116192"/>
                <a:satOff val="6725"/>
                <a:lumOff val="53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1960" tIns="15240" rIns="44196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32 Forma libre"/>
            <p:cNvSpPr/>
            <p:nvPr/>
          </p:nvSpPr>
          <p:spPr>
            <a:xfrm>
              <a:off x="6649599" y="6205898"/>
              <a:ext cx="1810833" cy="319446"/>
            </a:xfrm>
            <a:custGeom>
              <a:avLst/>
              <a:gdLst>
                <a:gd name="connsiteX0" fmla="*/ 0 w 6095999"/>
                <a:gd name="connsiteY0" fmla="*/ 982464 h 982464"/>
                <a:gd name="connsiteX1" fmla="*/ 609599 w 6095999"/>
                <a:gd name="connsiteY1" fmla="*/ 0 h 982464"/>
                <a:gd name="connsiteX2" fmla="*/ 5486400 w 6095999"/>
                <a:gd name="connsiteY2" fmla="*/ 0 h 982464"/>
                <a:gd name="connsiteX3" fmla="*/ 6095999 w 6095999"/>
                <a:gd name="connsiteY3" fmla="*/ 982464 h 982464"/>
                <a:gd name="connsiteX4" fmla="*/ 0 w 6095999"/>
                <a:gd name="connsiteY4" fmla="*/ 982464 h 98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5999" h="982464">
                  <a:moveTo>
                    <a:pt x="0" y="982464"/>
                  </a:moveTo>
                  <a:lnTo>
                    <a:pt x="609599" y="0"/>
                  </a:lnTo>
                  <a:lnTo>
                    <a:pt x="5486400" y="0"/>
                  </a:lnTo>
                  <a:lnTo>
                    <a:pt x="6095999" y="982464"/>
                  </a:lnTo>
                  <a:lnTo>
                    <a:pt x="0" y="982464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2040" tIns="15240" rIns="1082039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377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5725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ESTRUCTURACIÓN DE LA GOBERNANZA 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39552" y="1619508"/>
            <a:ext cx="437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BO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Órgano de gobernanza – </a:t>
            </a:r>
            <a:r>
              <a:rPr lang="en-US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Governing body</a:t>
            </a:r>
            <a:endParaRPr lang="en-US" b="1" i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68464" y="2060848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Grupo temporal o permanente compuesto por miembros de áreas de responsabilidad y con autoridad para  orientar y tomar decisiones sobre portafolios, programas y proyectos.</a:t>
            </a:r>
            <a:endParaRPr lang="es-BO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8" b="9886"/>
          <a:stretch/>
        </p:blipFill>
        <p:spPr>
          <a:xfrm>
            <a:off x="6012160" y="2132450"/>
            <a:ext cx="2344881" cy="1656590"/>
          </a:xfrm>
          <a:prstGeom prst="rect">
            <a:avLst/>
          </a:prstGeom>
        </p:spPr>
      </p:pic>
      <p:sp>
        <p:nvSpPr>
          <p:cNvPr id="19" name="18 Rectángulo"/>
          <p:cNvSpPr/>
          <p:nvPr/>
        </p:nvSpPr>
        <p:spPr>
          <a:xfrm>
            <a:off x="467544" y="4539767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Cuatro ámbitos de gobernanza con funciones, procesos y actividades para portafolios, programas y proyectos:</a:t>
            </a:r>
          </a:p>
          <a:p>
            <a:pPr marL="358775" lvl="1" algn="just">
              <a:buClr>
                <a:srgbClr val="FFFF00"/>
              </a:buClr>
            </a:pPr>
            <a:r>
              <a:rPr lang="es-BO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Alineamiento, Riesgo, Comunicación y </a:t>
            </a:r>
            <a:r>
              <a:rPr lang="es-BO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Desempeño.</a:t>
            </a:r>
            <a:endParaRPr lang="es-BO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0" t="3384" r="6473" b="3883"/>
          <a:stretch/>
        </p:blipFill>
        <p:spPr>
          <a:xfrm>
            <a:off x="6274162" y="4149080"/>
            <a:ext cx="1826230" cy="1920592"/>
          </a:xfrm>
          <a:prstGeom prst="rect">
            <a:avLst/>
          </a:prstGeom>
        </p:spPr>
      </p:pic>
      <p:sp>
        <p:nvSpPr>
          <p:cNvPr id="21" name="20 CuadroTexto"/>
          <p:cNvSpPr txBox="1"/>
          <p:nvPr/>
        </p:nvSpPr>
        <p:spPr>
          <a:xfrm>
            <a:off x="538632" y="4098427"/>
            <a:ext cx="5247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BO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Marco de la </a:t>
            </a:r>
            <a:r>
              <a:rPr lang="es-BO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gobernanza – </a:t>
            </a:r>
            <a:r>
              <a:rPr lang="en-US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Governance framework</a:t>
            </a:r>
            <a:endParaRPr lang="es-BO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755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5725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ESTRUCTURACIÓN DE LA GOBERNANZA 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sp>
        <p:nvSpPr>
          <p:cNvPr id="11" name="10 Rectángulo"/>
          <p:cNvSpPr/>
          <p:nvPr/>
        </p:nvSpPr>
        <p:spPr>
          <a:xfrm>
            <a:off x="468464" y="2060848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Conjunto de funciones realizadas por un individuo, grupo u organización dirigido a un área especifica de gobernanza.</a:t>
            </a:r>
            <a:endParaRPr lang="es-BO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67544" y="4539767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buClr>
                <a:srgbClr val="FFFF00"/>
              </a:buClr>
            </a:pPr>
            <a:r>
              <a:rPr lang="es-BO" b="1" dirty="0" smtClean="0">
                <a:ln w="1905"/>
                <a:solidFill>
                  <a:srgbClr val="33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Conjunto de procesos relacionados entre sí y a través de ámbitos de gobernanza que se realizan con la finalidad de brindar soporte en la gestión de portafolios, programas y proyectos.</a:t>
            </a:r>
            <a:endParaRPr lang="es-BO" b="1" dirty="0">
              <a:ln w="1905"/>
              <a:solidFill>
                <a:srgbClr val="3399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0" t="7455" r="4644" b="9555"/>
          <a:stretch/>
        </p:blipFill>
        <p:spPr>
          <a:xfrm>
            <a:off x="6012160" y="1982846"/>
            <a:ext cx="2555103" cy="1734186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295" y="4226023"/>
            <a:ext cx="2105129" cy="1741994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539552" y="1619508"/>
            <a:ext cx="5011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BO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Ámbito de la gobernanza – </a:t>
            </a:r>
            <a:r>
              <a:rPr lang="en-US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Governance domain</a:t>
            </a:r>
            <a:endParaRPr lang="en-US" b="1" i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38632" y="4098427"/>
            <a:ext cx="511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BO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Función de la </a:t>
            </a:r>
            <a:r>
              <a:rPr lang="es-BO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gobernanza – </a:t>
            </a:r>
            <a:r>
              <a:rPr lang="en-US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Governance function</a:t>
            </a:r>
            <a:endParaRPr lang="es-BO" b="1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67036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5725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ESTRUCTCURACIÓN DE LA GOBERNANZA 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14 Grupo"/>
          <p:cNvGrpSpPr/>
          <p:nvPr/>
        </p:nvGrpSpPr>
        <p:grpSpPr>
          <a:xfrm>
            <a:off x="5580112" y="1434042"/>
            <a:ext cx="3456384" cy="4436265"/>
            <a:chOff x="1676400" y="1549400"/>
            <a:chExt cx="6096000" cy="4063999"/>
          </a:xfrm>
        </p:grpSpPr>
        <p:sp>
          <p:nvSpPr>
            <p:cNvPr id="16" name="15 Forma libre"/>
            <p:cNvSpPr/>
            <p:nvPr/>
          </p:nvSpPr>
          <p:spPr>
            <a:xfrm>
              <a:off x="3962400" y="1549400"/>
              <a:ext cx="1524000" cy="1016000"/>
            </a:xfrm>
            <a:custGeom>
              <a:avLst/>
              <a:gdLst>
                <a:gd name="connsiteX0" fmla="*/ 0 w 1524000"/>
                <a:gd name="connsiteY0" fmla="*/ 1016000 h 1016000"/>
                <a:gd name="connsiteX1" fmla="*/ 762000 w 1524000"/>
                <a:gd name="connsiteY1" fmla="*/ 0 h 1016000"/>
                <a:gd name="connsiteX2" fmla="*/ 762000 w 1524000"/>
                <a:gd name="connsiteY2" fmla="*/ 0 h 1016000"/>
                <a:gd name="connsiteX3" fmla="*/ 1524000 w 1524000"/>
                <a:gd name="connsiteY3" fmla="*/ 1016000 h 1016000"/>
                <a:gd name="connsiteX4" fmla="*/ 0 w 1524000"/>
                <a:gd name="connsiteY4" fmla="*/ 101600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0" h="1016000">
                  <a:moveTo>
                    <a:pt x="0" y="1016000"/>
                  </a:moveTo>
                  <a:lnTo>
                    <a:pt x="762000" y="0"/>
                  </a:lnTo>
                  <a:lnTo>
                    <a:pt x="762000" y="0"/>
                  </a:lnTo>
                  <a:lnTo>
                    <a:pt x="1524000" y="1016000"/>
                  </a:lnTo>
                  <a:lnTo>
                    <a:pt x="0" y="10160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4000" kern="1200"/>
            </a:p>
          </p:txBody>
        </p:sp>
        <p:sp>
          <p:nvSpPr>
            <p:cNvPr id="18" name="17 Forma libre"/>
            <p:cNvSpPr/>
            <p:nvPr/>
          </p:nvSpPr>
          <p:spPr>
            <a:xfrm>
              <a:off x="3200400" y="2565399"/>
              <a:ext cx="3048000" cy="1016000"/>
            </a:xfrm>
            <a:custGeom>
              <a:avLst/>
              <a:gdLst>
                <a:gd name="connsiteX0" fmla="*/ 0 w 3048000"/>
                <a:gd name="connsiteY0" fmla="*/ 1016000 h 1016000"/>
                <a:gd name="connsiteX1" fmla="*/ 762000 w 3048000"/>
                <a:gd name="connsiteY1" fmla="*/ 0 h 1016000"/>
                <a:gd name="connsiteX2" fmla="*/ 2286000 w 3048000"/>
                <a:gd name="connsiteY2" fmla="*/ 0 h 1016000"/>
                <a:gd name="connsiteX3" fmla="*/ 3048000 w 3048000"/>
                <a:gd name="connsiteY3" fmla="*/ 1016000 h 1016000"/>
                <a:gd name="connsiteX4" fmla="*/ 0 w 3048000"/>
                <a:gd name="connsiteY4" fmla="*/ 101600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0" h="1016000">
                  <a:moveTo>
                    <a:pt x="0" y="1016000"/>
                  </a:moveTo>
                  <a:lnTo>
                    <a:pt x="762000" y="0"/>
                  </a:lnTo>
                  <a:lnTo>
                    <a:pt x="2286000" y="0"/>
                  </a:lnTo>
                  <a:lnTo>
                    <a:pt x="3048000" y="1016000"/>
                  </a:lnTo>
                  <a:lnTo>
                    <a:pt x="0" y="10160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1488257"/>
                <a:satOff val="8966"/>
                <a:lumOff val="719"/>
                <a:alphaOff val="0"/>
              </a:schemeClr>
            </a:fillRef>
            <a:effectRef idx="2">
              <a:schemeClr val="accent4">
                <a:hueOff val="-1488257"/>
                <a:satOff val="8966"/>
                <a:lumOff val="71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99440" tIns="66040" rIns="599440" bIns="66040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5200" kern="1200" dirty="0"/>
            </a:p>
          </p:txBody>
        </p:sp>
        <p:sp>
          <p:nvSpPr>
            <p:cNvPr id="19" name="18 Forma libre"/>
            <p:cNvSpPr/>
            <p:nvPr/>
          </p:nvSpPr>
          <p:spPr>
            <a:xfrm>
              <a:off x="2438400" y="3581399"/>
              <a:ext cx="4572000" cy="1016000"/>
            </a:xfrm>
            <a:custGeom>
              <a:avLst/>
              <a:gdLst>
                <a:gd name="connsiteX0" fmla="*/ 0 w 4572000"/>
                <a:gd name="connsiteY0" fmla="*/ 1016000 h 1016000"/>
                <a:gd name="connsiteX1" fmla="*/ 762000 w 4572000"/>
                <a:gd name="connsiteY1" fmla="*/ 0 h 1016000"/>
                <a:gd name="connsiteX2" fmla="*/ 3810000 w 4572000"/>
                <a:gd name="connsiteY2" fmla="*/ 0 h 1016000"/>
                <a:gd name="connsiteX3" fmla="*/ 4572000 w 4572000"/>
                <a:gd name="connsiteY3" fmla="*/ 1016000 h 1016000"/>
                <a:gd name="connsiteX4" fmla="*/ 0 w 4572000"/>
                <a:gd name="connsiteY4" fmla="*/ 101600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0" h="1016000">
                  <a:moveTo>
                    <a:pt x="0" y="1016000"/>
                  </a:moveTo>
                  <a:lnTo>
                    <a:pt x="762000" y="0"/>
                  </a:lnTo>
                  <a:lnTo>
                    <a:pt x="3810000" y="0"/>
                  </a:lnTo>
                  <a:lnTo>
                    <a:pt x="4572000" y="1016000"/>
                  </a:lnTo>
                  <a:lnTo>
                    <a:pt x="0" y="10160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2976513"/>
                <a:satOff val="17933"/>
                <a:lumOff val="1437"/>
                <a:alphaOff val="0"/>
              </a:schemeClr>
            </a:fillRef>
            <a:effectRef idx="2">
              <a:schemeClr val="accent4">
                <a:hueOff val="-2976513"/>
                <a:satOff val="17933"/>
                <a:lumOff val="143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7570" tIns="77470" rIns="877570" bIns="77470" numCol="1" spcCol="1270" anchor="ctr" anchorCtr="0">
              <a:noAutofit/>
            </a:bodyPr>
            <a:lstStyle/>
            <a:p>
              <a:pPr lvl="0" algn="ctr" defTabSz="271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6100" kern="1200" dirty="0"/>
            </a:p>
          </p:txBody>
        </p:sp>
        <p:sp>
          <p:nvSpPr>
            <p:cNvPr id="20" name="19 Forma libre"/>
            <p:cNvSpPr/>
            <p:nvPr/>
          </p:nvSpPr>
          <p:spPr>
            <a:xfrm>
              <a:off x="1676400" y="4597399"/>
              <a:ext cx="6096000" cy="1016000"/>
            </a:xfrm>
            <a:custGeom>
              <a:avLst/>
              <a:gdLst>
                <a:gd name="connsiteX0" fmla="*/ 0 w 6096000"/>
                <a:gd name="connsiteY0" fmla="*/ 1016000 h 1016000"/>
                <a:gd name="connsiteX1" fmla="*/ 762000 w 6096000"/>
                <a:gd name="connsiteY1" fmla="*/ 0 h 1016000"/>
                <a:gd name="connsiteX2" fmla="*/ 5334000 w 6096000"/>
                <a:gd name="connsiteY2" fmla="*/ 0 h 1016000"/>
                <a:gd name="connsiteX3" fmla="*/ 6096000 w 6096000"/>
                <a:gd name="connsiteY3" fmla="*/ 1016000 h 1016000"/>
                <a:gd name="connsiteX4" fmla="*/ 0 w 6096000"/>
                <a:gd name="connsiteY4" fmla="*/ 101600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0" h="1016000">
                  <a:moveTo>
                    <a:pt x="0" y="1016000"/>
                  </a:moveTo>
                  <a:lnTo>
                    <a:pt x="762000" y="0"/>
                  </a:lnTo>
                  <a:lnTo>
                    <a:pt x="5334000" y="0"/>
                  </a:lnTo>
                  <a:lnTo>
                    <a:pt x="6096000" y="1016000"/>
                  </a:lnTo>
                  <a:lnTo>
                    <a:pt x="0" y="10160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4269" tIns="77470" rIns="1144271" bIns="77470" numCol="1" spcCol="1270" anchor="ctr" anchorCtr="0">
              <a:noAutofit/>
            </a:bodyPr>
            <a:lstStyle/>
            <a:p>
              <a:pPr lvl="0" algn="ctr" defTabSz="271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6100" kern="1200" dirty="0"/>
            </a:p>
          </p:txBody>
        </p:sp>
      </p:grpSp>
      <p:sp>
        <p:nvSpPr>
          <p:cNvPr id="21" name="20 CuadroTexto"/>
          <p:cNvSpPr txBox="1"/>
          <p:nvPr/>
        </p:nvSpPr>
        <p:spPr>
          <a:xfrm>
            <a:off x="443854" y="1660999"/>
            <a:ext cx="6720434" cy="687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Órganos </a:t>
            </a:r>
            <a:r>
              <a:rPr lang="es-BO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de gobernanza:</a:t>
            </a:r>
          </a:p>
          <a:p>
            <a:pPr marL="285750" indent="-285750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Directorio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, Juntas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Directivas, Consejo de Administración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43854" y="2564904"/>
            <a:ext cx="5976023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Roles de la gobernanza y autoridades: </a:t>
            </a:r>
          </a:p>
          <a:p>
            <a:pPr marL="285750" indent="-285750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Líderes de la organización, Comités Directivos, </a:t>
            </a:r>
          </a:p>
          <a:p>
            <a:pPr marL="285750" indent="-285750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Patrocinadores, Gerentes de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portafolio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43855" y="3691015"/>
            <a:ext cx="6576417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844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Ámbitos y funciones de la gobernanza: </a:t>
            </a:r>
          </a:p>
          <a:p>
            <a:pPr marL="285750" indent="-285750" defTabSz="2844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Alineamiento, riesgos, desempeño y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comunicaciones 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  <a:p>
            <a:pPr marL="285750" indent="-285750" defTabSz="2844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Supervisión, control, integración, toma de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decisión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443854" y="4784926"/>
            <a:ext cx="5856337" cy="1380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Portafolios, Programas y Proyectos: </a:t>
            </a:r>
          </a:p>
          <a:p>
            <a:pPr marL="285750" indent="-285750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Optimización de inversiones, </a:t>
            </a:r>
          </a:p>
          <a:p>
            <a:pPr marL="285750" indent="-285750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Entregar resultados y valor al negocio, </a:t>
            </a:r>
          </a:p>
          <a:p>
            <a:pPr marL="285750" indent="-285750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Crear un resultado - producto o servicio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único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cxnSp>
        <p:nvCxnSpPr>
          <p:cNvPr id="27" name="26 Conector recto"/>
          <p:cNvCxnSpPr>
            <a:endCxn id="16" idx="0"/>
          </p:cNvCxnSpPr>
          <p:nvPr/>
        </p:nvCxnSpPr>
        <p:spPr>
          <a:xfrm>
            <a:off x="443855" y="2543107"/>
            <a:ext cx="6432401" cy="2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>
            <a:stCxn id="18" idx="0"/>
          </p:cNvCxnSpPr>
          <p:nvPr/>
        </p:nvCxnSpPr>
        <p:spPr>
          <a:xfrm flipH="1">
            <a:off x="443855" y="3652174"/>
            <a:ext cx="6000353" cy="0"/>
          </a:xfrm>
          <a:prstGeom prst="line">
            <a:avLst/>
          </a:prstGeom>
          <a:ln w="1905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>
            <a:stCxn id="19" idx="0"/>
          </p:cNvCxnSpPr>
          <p:nvPr/>
        </p:nvCxnSpPr>
        <p:spPr>
          <a:xfrm flipH="1">
            <a:off x="443855" y="4761241"/>
            <a:ext cx="556830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>
            <a:off x="443855" y="1506050"/>
            <a:ext cx="0" cy="458724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14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52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vs  DIRECCIÓN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21 Grupo"/>
          <p:cNvGrpSpPr/>
          <p:nvPr/>
        </p:nvGrpSpPr>
        <p:grpSpPr>
          <a:xfrm>
            <a:off x="658488" y="4067200"/>
            <a:ext cx="2114289" cy="300566"/>
            <a:chOff x="1469404" y="3128434"/>
            <a:chExt cx="6205191" cy="601132"/>
          </a:xfrm>
        </p:grpSpPr>
        <p:grpSp>
          <p:nvGrpSpPr>
            <p:cNvPr id="31" name="30 Grupo"/>
            <p:cNvGrpSpPr/>
            <p:nvPr/>
          </p:nvGrpSpPr>
          <p:grpSpPr>
            <a:xfrm>
              <a:off x="1469404" y="3128434"/>
              <a:ext cx="992830" cy="601132"/>
              <a:chOff x="1705" y="450849"/>
              <a:chExt cx="992830" cy="601132"/>
            </a:xfr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grpSpPr>
          <p:sp>
            <p:nvSpPr>
              <p:cNvPr id="47" name="46 Rectángulo redondeado"/>
              <p:cNvSpPr/>
              <p:nvPr/>
            </p:nvSpPr>
            <p:spPr>
              <a:xfrm>
                <a:off x="1705" y="450849"/>
                <a:ext cx="992830" cy="601132"/>
              </a:xfrm>
              <a:prstGeom prst="roundRect">
                <a:avLst/>
              </a:prstGeom>
              <a:gradFill rotWithShape="1">
                <a:gsLst>
                  <a:gs pos="0">
                    <a:srgbClr val="C0504D">
                      <a:shade val="51000"/>
                      <a:satMod val="130000"/>
                    </a:srgbClr>
                  </a:gs>
                  <a:gs pos="80000">
                    <a:srgbClr val="C0504D">
                      <a:shade val="93000"/>
                      <a:satMod val="130000"/>
                    </a:srgbClr>
                  </a:gs>
                  <a:gs pos="100000">
                    <a:srgbClr val="C0504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>
                <a:bevelT w="63500" h="25400"/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48" name="47 Rectángulo"/>
              <p:cNvSpPr/>
              <p:nvPr/>
            </p:nvSpPr>
            <p:spPr>
              <a:xfrm>
                <a:off x="31050" y="480194"/>
                <a:ext cx="934140" cy="54244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BO" sz="1200" kern="1200" noProof="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31 Grupo"/>
            <p:cNvGrpSpPr/>
            <p:nvPr/>
          </p:nvGrpSpPr>
          <p:grpSpPr>
            <a:xfrm>
              <a:off x="2511876" y="3128434"/>
              <a:ext cx="992830" cy="601132"/>
              <a:chOff x="1044177" y="450849"/>
              <a:chExt cx="992830" cy="601132"/>
            </a:xfr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grpSpPr>
          <p:sp>
            <p:nvSpPr>
              <p:cNvPr id="45" name="44 Rectángulo redondeado"/>
              <p:cNvSpPr/>
              <p:nvPr/>
            </p:nvSpPr>
            <p:spPr>
              <a:xfrm>
                <a:off x="1044177" y="450849"/>
                <a:ext cx="992830" cy="601132"/>
              </a:xfrm>
              <a:prstGeom prst="roundRect">
                <a:avLst/>
              </a:prstGeom>
              <a:gradFill rotWithShape="1">
                <a:gsLst>
                  <a:gs pos="0">
                    <a:srgbClr val="F79646">
                      <a:shade val="51000"/>
                      <a:satMod val="130000"/>
                    </a:srgbClr>
                  </a:gs>
                  <a:gs pos="80000">
                    <a:srgbClr val="F79646">
                      <a:shade val="93000"/>
                      <a:satMod val="130000"/>
                    </a:srgbClr>
                  </a:gs>
                  <a:gs pos="100000">
                    <a:srgbClr val="F7964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>
                <a:bevelT w="63500" h="25400"/>
              </a:sp3d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</p:sp>
          <p:sp>
            <p:nvSpPr>
              <p:cNvPr id="46" name="45 Rectángulo"/>
              <p:cNvSpPr/>
              <p:nvPr/>
            </p:nvSpPr>
            <p:spPr>
              <a:xfrm>
                <a:off x="1073522" y="480194"/>
                <a:ext cx="934140" cy="54244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pt-BR" sz="12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3" name="32 Grupo"/>
            <p:cNvGrpSpPr/>
            <p:nvPr/>
          </p:nvGrpSpPr>
          <p:grpSpPr>
            <a:xfrm>
              <a:off x="3554348" y="3128434"/>
              <a:ext cx="992830" cy="601132"/>
              <a:chOff x="2086649" y="450849"/>
              <a:chExt cx="992830" cy="601132"/>
            </a:xfr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grpSpPr>
          <p:sp>
            <p:nvSpPr>
              <p:cNvPr id="43" name="42 Rectángulo redondeado"/>
              <p:cNvSpPr/>
              <p:nvPr/>
            </p:nvSpPr>
            <p:spPr>
              <a:xfrm>
                <a:off x="2086649" y="450849"/>
                <a:ext cx="992830" cy="601132"/>
              </a:xfrm>
              <a:prstGeom prst="roundRect">
                <a:avLst/>
              </a:prstGeom>
              <a:gradFill rotWithShape="1"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>
                <a:bevelT w="63500" h="25400"/>
              </a:sp3d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44" name="43 Rectángulo"/>
              <p:cNvSpPr/>
              <p:nvPr/>
            </p:nvSpPr>
            <p:spPr>
              <a:xfrm>
                <a:off x="2115994" y="480194"/>
                <a:ext cx="934140" cy="54244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pt-BR" sz="12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4" name="33 Grupo"/>
            <p:cNvGrpSpPr/>
            <p:nvPr/>
          </p:nvGrpSpPr>
          <p:grpSpPr>
            <a:xfrm>
              <a:off x="4596821" y="3128434"/>
              <a:ext cx="992830" cy="601132"/>
              <a:chOff x="3129122" y="450849"/>
              <a:chExt cx="992830" cy="601132"/>
            </a:xfr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grpSpPr>
          <p:sp>
            <p:nvSpPr>
              <p:cNvPr id="41" name="40 Rectángulo redondeado"/>
              <p:cNvSpPr/>
              <p:nvPr/>
            </p:nvSpPr>
            <p:spPr>
              <a:xfrm>
                <a:off x="3129122" y="450849"/>
                <a:ext cx="992830" cy="601132"/>
              </a:xfrm>
              <a:prstGeom prst="round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>
                <a:bevelT w="63500" h="254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42" name="41 Rectángulo"/>
              <p:cNvSpPr/>
              <p:nvPr/>
            </p:nvSpPr>
            <p:spPr>
              <a:xfrm>
                <a:off x="3158467" y="480194"/>
                <a:ext cx="934140" cy="54244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pt-BR" sz="12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5" name="34 Grupo"/>
            <p:cNvGrpSpPr/>
            <p:nvPr/>
          </p:nvGrpSpPr>
          <p:grpSpPr>
            <a:xfrm>
              <a:off x="5639293" y="3128434"/>
              <a:ext cx="992830" cy="601132"/>
              <a:chOff x="4171594" y="450849"/>
              <a:chExt cx="992830" cy="601132"/>
            </a:xfr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grpSpPr>
          <p:sp>
            <p:nvSpPr>
              <p:cNvPr id="39" name="38 Rectángulo redondeado"/>
              <p:cNvSpPr/>
              <p:nvPr/>
            </p:nvSpPr>
            <p:spPr>
              <a:xfrm>
                <a:off x="4171594" y="450849"/>
                <a:ext cx="992830" cy="601132"/>
              </a:xfrm>
              <a:prstGeom prst="roundRect">
                <a:avLst/>
              </a:prstGeom>
              <a:gradFill rotWithShape="1"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>
                <a:bevelT w="63500" h="25400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</p:sp>
          <p:sp>
            <p:nvSpPr>
              <p:cNvPr id="40" name="39 Rectángulo"/>
              <p:cNvSpPr/>
              <p:nvPr/>
            </p:nvSpPr>
            <p:spPr>
              <a:xfrm>
                <a:off x="4200939" y="480194"/>
                <a:ext cx="934140" cy="54244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BO" sz="1200" kern="1200" noProof="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6" name="35 Grupo"/>
            <p:cNvGrpSpPr/>
            <p:nvPr/>
          </p:nvGrpSpPr>
          <p:grpSpPr>
            <a:xfrm>
              <a:off x="6681765" y="3128434"/>
              <a:ext cx="992830" cy="601132"/>
              <a:chOff x="5214066" y="450849"/>
              <a:chExt cx="992830" cy="601132"/>
            </a:xfr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grpSpPr>
          <p:sp>
            <p:nvSpPr>
              <p:cNvPr id="37" name="36 Rectángulo redondeado"/>
              <p:cNvSpPr/>
              <p:nvPr/>
            </p:nvSpPr>
            <p:spPr>
              <a:xfrm>
                <a:off x="5214066" y="450849"/>
                <a:ext cx="992830" cy="601132"/>
              </a:xfrm>
              <a:prstGeom prst="roundRect">
                <a:avLst/>
              </a:prstGeom>
              <a:gradFill rotWithShape="1">
                <a:gsLst>
                  <a:gs pos="0">
                    <a:srgbClr val="8064A2">
                      <a:shade val="51000"/>
                      <a:satMod val="130000"/>
                    </a:srgbClr>
                  </a:gs>
                  <a:gs pos="80000">
                    <a:srgbClr val="8064A2">
                      <a:shade val="93000"/>
                      <a:satMod val="130000"/>
                    </a:srgbClr>
                  </a:gs>
                  <a:gs pos="100000">
                    <a:srgbClr val="8064A2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>
                <a:bevelT w="63500" h="254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38" name="37 Rectángulo"/>
              <p:cNvSpPr/>
              <p:nvPr/>
            </p:nvSpPr>
            <p:spPr>
              <a:xfrm>
                <a:off x="5243411" y="480194"/>
                <a:ext cx="934140" cy="54244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BO" sz="1200" kern="1200" noProof="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9" name="48 Grupo"/>
          <p:cNvGrpSpPr/>
          <p:nvPr/>
        </p:nvGrpSpPr>
        <p:grpSpPr>
          <a:xfrm>
            <a:off x="540064" y="2267000"/>
            <a:ext cx="2346276" cy="412846"/>
            <a:chOff x="1472535" y="2564904"/>
            <a:chExt cx="7356321" cy="825692"/>
          </a:xfrm>
        </p:grpSpPr>
        <p:sp>
          <p:nvSpPr>
            <p:cNvPr id="50" name="49 Flecha a la derecha con muesca"/>
            <p:cNvSpPr/>
            <p:nvPr/>
          </p:nvSpPr>
          <p:spPr>
            <a:xfrm>
              <a:off x="1472535" y="2564904"/>
              <a:ext cx="7356321" cy="825692"/>
            </a:xfrm>
            <a:prstGeom prst="notchedRightArrow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92D050"/>
                </a:gs>
                <a:gs pos="100000">
                  <a:srgbClr val="7030A0"/>
                </a:gs>
              </a:gsLst>
              <a:lin ang="0" scaled="1"/>
              <a:tileRect/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50 Elipse"/>
            <p:cNvSpPr/>
            <p:nvPr/>
          </p:nvSpPr>
          <p:spPr>
            <a:xfrm>
              <a:off x="1843832" y="2903718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52" name="51 Elipse"/>
            <p:cNvSpPr/>
            <p:nvPr/>
          </p:nvSpPr>
          <p:spPr>
            <a:xfrm>
              <a:off x="2837194" y="2903718"/>
              <a:ext cx="180000" cy="18000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53" name="52 Elipse"/>
            <p:cNvSpPr/>
            <p:nvPr/>
          </p:nvSpPr>
          <p:spPr>
            <a:xfrm>
              <a:off x="4059122" y="2903718"/>
              <a:ext cx="180000" cy="18000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54" name="53 Elipse"/>
            <p:cNvSpPr/>
            <p:nvPr/>
          </p:nvSpPr>
          <p:spPr>
            <a:xfrm>
              <a:off x="5262429" y="2903718"/>
              <a:ext cx="180000" cy="1800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54 Elipse"/>
            <p:cNvSpPr/>
            <p:nvPr/>
          </p:nvSpPr>
          <p:spPr>
            <a:xfrm>
              <a:off x="6480126" y="2903718"/>
              <a:ext cx="180000" cy="18000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56" name="55 Elipse"/>
            <p:cNvSpPr/>
            <p:nvPr/>
          </p:nvSpPr>
          <p:spPr>
            <a:xfrm>
              <a:off x="7672544" y="2889481"/>
              <a:ext cx="180000" cy="180000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</p:grpSp>
      <p:sp>
        <p:nvSpPr>
          <p:cNvPr id="57" name="56 Rectángulo"/>
          <p:cNvSpPr/>
          <p:nvPr/>
        </p:nvSpPr>
        <p:spPr>
          <a:xfrm>
            <a:off x="2762778" y="2012619"/>
            <a:ext cx="5234819" cy="1477328"/>
          </a:xfrm>
          <a:prstGeom prst="rect">
            <a:avLst/>
          </a:prstGeom>
        </p:spPr>
        <p:txBody>
          <a:bodyPr wrap="square" lIns="0" rIns="180000" anchor="ctr" anchorCtr="0">
            <a:spAutoFit/>
          </a:bodyPr>
          <a:lstStyle/>
          <a:p>
            <a:pPr marL="701675" lvl="1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La gobernanza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 proyectos se enfoca en la </a:t>
            </a:r>
            <a:r>
              <a:rPr lang="es-BO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supervisión y aprobación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del marco, funciones y procesos que proporcionan orientación y apoyan en la toma de decisión sobre los proyectos.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58" name="57 Rectángulo"/>
          <p:cNvSpPr/>
          <p:nvPr/>
        </p:nvSpPr>
        <p:spPr>
          <a:xfrm>
            <a:off x="2783217" y="3993490"/>
            <a:ext cx="5234819" cy="1754326"/>
          </a:xfrm>
          <a:prstGeom prst="rect">
            <a:avLst/>
          </a:prstGeom>
        </p:spPr>
        <p:txBody>
          <a:bodyPr wrap="square" lIns="0" rIns="180000" anchor="ctr" anchorCtr="0">
            <a:spAutoFit/>
          </a:bodyPr>
          <a:lstStyle/>
          <a:p>
            <a:pPr marL="701675" lvl="1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La dirección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 proyectos es la implementación de </a:t>
            </a:r>
            <a:r>
              <a:rPr lang="es-BO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actividades definidas, planeadas y ejecutadas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con la finalidad de lograr los objetivos estratégicos y operacionales de la organización a través de sus proyectos.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59" name="58 Rectángulo"/>
          <p:cNvSpPr/>
          <p:nvPr/>
        </p:nvSpPr>
        <p:spPr>
          <a:xfrm>
            <a:off x="437612" y="2122984"/>
            <a:ext cx="2550211" cy="2532434"/>
          </a:xfrm>
          <a:prstGeom prst="rect">
            <a:avLst/>
          </a:prstGeom>
          <a:noFill/>
          <a:ln w="381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61784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149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924944"/>
            <a:ext cx="1237614" cy="1321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4" name="15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" t="9013" b="13452"/>
          <a:stretch/>
        </p:blipFill>
        <p:spPr>
          <a:xfrm>
            <a:off x="6717150" y="4221088"/>
            <a:ext cx="1358816" cy="1403497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395536" y="908720"/>
            <a:ext cx="4152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vs  DIRECCIÓN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0" name="59 Grupo"/>
          <p:cNvGrpSpPr/>
          <p:nvPr/>
        </p:nvGrpSpPr>
        <p:grpSpPr>
          <a:xfrm>
            <a:off x="3873186" y="1392722"/>
            <a:ext cx="1390680" cy="700025"/>
            <a:chOff x="200518" y="1032682"/>
            <a:chExt cx="1390680" cy="700025"/>
          </a:xfrm>
        </p:grpSpPr>
        <p:grpSp>
          <p:nvGrpSpPr>
            <p:cNvPr id="61" name="60 Grupo"/>
            <p:cNvGrpSpPr/>
            <p:nvPr/>
          </p:nvGrpSpPr>
          <p:grpSpPr>
            <a:xfrm>
              <a:off x="348634" y="1146891"/>
              <a:ext cx="1073824" cy="406989"/>
              <a:chOff x="1320135" y="3573016"/>
              <a:chExt cx="7388220" cy="1872208"/>
            </a:xfrm>
          </p:grpSpPr>
          <p:sp>
            <p:nvSpPr>
              <p:cNvPr id="63" name="62 Flecha a la derecha con muesca"/>
              <p:cNvSpPr/>
              <p:nvPr/>
            </p:nvSpPr>
            <p:spPr>
              <a:xfrm>
                <a:off x="1320135" y="3573016"/>
                <a:ext cx="7356321" cy="825692"/>
              </a:xfrm>
              <a:prstGeom prst="notchedRightArrow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92D050"/>
                  </a:gs>
                  <a:gs pos="100000">
                    <a:srgbClr val="7030A0"/>
                  </a:gs>
                </a:gsLst>
                <a:lin ang="0" scaled="1"/>
                <a:tileRect/>
              </a:gra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4" name="63 Elipse"/>
              <p:cNvSpPr/>
              <p:nvPr/>
            </p:nvSpPr>
            <p:spPr>
              <a:xfrm>
                <a:off x="1691432" y="3911830"/>
                <a:ext cx="180000" cy="180000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65" name="64 Elipse"/>
              <p:cNvSpPr/>
              <p:nvPr/>
            </p:nvSpPr>
            <p:spPr>
              <a:xfrm>
                <a:off x="2684794" y="3911830"/>
                <a:ext cx="180000" cy="18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</p:sp>
          <p:sp>
            <p:nvSpPr>
              <p:cNvPr id="66" name="65 Elipse"/>
              <p:cNvSpPr/>
              <p:nvPr/>
            </p:nvSpPr>
            <p:spPr>
              <a:xfrm>
                <a:off x="3906722" y="3911830"/>
                <a:ext cx="180000" cy="180000"/>
              </a:xfrm>
              <a:prstGeom prst="ellipse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67" name="66 Elipse"/>
              <p:cNvSpPr/>
              <p:nvPr/>
            </p:nvSpPr>
            <p:spPr>
              <a:xfrm>
                <a:off x="5110029" y="3911830"/>
                <a:ext cx="180000" cy="18000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68" name="67 Elipse"/>
              <p:cNvSpPr/>
              <p:nvPr/>
            </p:nvSpPr>
            <p:spPr>
              <a:xfrm>
                <a:off x="6327726" y="3911830"/>
                <a:ext cx="180000" cy="180000"/>
              </a:xfrm>
              <a:prstGeom prst="ellipse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</p:sp>
          <p:sp>
            <p:nvSpPr>
              <p:cNvPr id="69" name="68 Elipse"/>
              <p:cNvSpPr/>
              <p:nvPr/>
            </p:nvSpPr>
            <p:spPr>
              <a:xfrm>
                <a:off x="7520144" y="3897593"/>
                <a:ext cx="180000" cy="180000"/>
              </a:xfrm>
              <a:prstGeom prst="ellipse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grpSp>
            <p:nvGrpSpPr>
              <p:cNvPr id="70" name="69 Grupo"/>
              <p:cNvGrpSpPr/>
              <p:nvPr/>
            </p:nvGrpSpPr>
            <p:grpSpPr>
              <a:xfrm>
                <a:off x="1656220" y="4844092"/>
                <a:ext cx="992830" cy="601132"/>
                <a:chOff x="1705" y="450849"/>
                <a:chExt cx="992830" cy="601132"/>
              </a:xfr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grpSpPr>
            <p:sp>
              <p:nvSpPr>
                <p:cNvPr id="86" name="85 Rectángulo redondeado"/>
                <p:cNvSpPr/>
                <p:nvPr/>
              </p:nvSpPr>
              <p:spPr>
                <a:xfrm>
                  <a:off x="1705" y="450849"/>
                  <a:ext cx="992830" cy="601132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C0504D">
                        <a:shade val="51000"/>
                        <a:satMod val="130000"/>
                      </a:srgbClr>
                    </a:gs>
                    <a:gs pos="80000">
                      <a:srgbClr val="C0504D">
                        <a:shade val="93000"/>
                        <a:satMod val="130000"/>
                      </a:srgbClr>
                    </a:gs>
                    <a:gs pos="100000">
                      <a:srgbClr val="C0504D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p3d>
                  <a:bevelT w="63500" h="25400"/>
                </a:sp3d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87" name="86 Rectángulo"/>
                <p:cNvSpPr/>
                <p:nvPr/>
              </p:nvSpPr>
              <p:spPr>
                <a:xfrm>
                  <a:off x="31050" y="480194"/>
                  <a:ext cx="934140" cy="542442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s-BO" sz="1200" kern="1200" noProof="0" dirty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1" name="70 Grupo"/>
              <p:cNvGrpSpPr/>
              <p:nvPr/>
            </p:nvGrpSpPr>
            <p:grpSpPr>
              <a:xfrm>
                <a:off x="2896973" y="4844092"/>
                <a:ext cx="992830" cy="601132"/>
                <a:chOff x="1044177" y="450849"/>
                <a:chExt cx="992830" cy="601132"/>
              </a:xfr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grpSpPr>
            <p:sp>
              <p:nvSpPr>
                <p:cNvPr id="84" name="83 Rectángulo redondeado"/>
                <p:cNvSpPr/>
                <p:nvPr/>
              </p:nvSpPr>
              <p:spPr>
                <a:xfrm>
                  <a:off x="1044177" y="450849"/>
                  <a:ext cx="992830" cy="601132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F79646">
                        <a:shade val="51000"/>
                        <a:satMod val="130000"/>
                      </a:srgbClr>
                    </a:gs>
                    <a:gs pos="80000">
                      <a:srgbClr val="F79646">
                        <a:shade val="93000"/>
                        <a:satMod val="130000"/>
                      </a:srgbClr>
                    </a:gs>
                    <a:gs pos="100000">
                      <a:srgbClr val="F7964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p3d>
                  <a:bevelT w="63500" h="25400"/>
                </a:sp3d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85" name="84 Rectángulo"/>
                <p:cNvSpPr/>
                <p:nvPr/>
              </p:nvSpPr>
              <p:spPr>
                <a:xfrm>
                  <a:off x="1073522" y="480194"/>
                  <a:ext cx="934140" cy="542442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pt-BR" sz="1200" kern="1200" dirty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" name="71 Grupo"/>
              <p:cNvGrpSpPr/>
              <p:nvPr/>
            </p:nvGrpSpPr>
            <p:grpSpPr>
              <a:xfrm>
                <a:off x="4096282" y="4844092"/>
                <a:ext cx="992830" cy="601132"/>
                <a:chOff x="2086649" y="450849"/>
                <a:chExt cx="992830" cy="601132"/>
              </a:xfr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grpSpPr>
            <p:sp>
              <p:nvSpPr>
                <p:cNvPr id="82" name="81 Rectángulo redondeado"/>
                <p:cNvSpPr/>
                <p:nvPr/>
              </p:nvSpPr>
              <p:spPr>
                <a:xfrm>
                  <a:off x="2086649" y="450849"/>
                  <a:ext cx="992830" cy="601132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9BBB59">
                        <a:shade val="51000"/>
                        <a:satMod val="130000"/>
                      </a:srgbClr>
                    </a:gs>
                    <a:gs pos="80000">
                      <a:srgbClr val="9BBB59">
                        <a:shade val="93000"/>
                        <a:satMod val="130000"/>
                      </a:srgbClr>
                    </a:gs>
                    <a:gs pos="100000">
                      <a:srgbClr val="9BBB59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p3d>
                  <a:bevelT w="63500" h="25400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83" name="82 Rectángulo"/>
                <p:cNvSpPr/>
                <p:nvPr/>
              </p:nvSpPr>
              <p:spPr>
                <a:xfrm>
                  <a:off x="2115994" y="480194"/>
                  <a:ext cx="934140" cy="542442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pt-BR" sz="1200" kern="1200" dirty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3" name="72 Grupo"/>
              <p:cNvGrpSpPr/>
              <p:nvPr/>
            </p:nvGrpSpPr>
            <p:grpSpPr>
              <a:xfrm>
                <a:off x="5320418" y="4844092"/>
                <a:ext cx="992830" cy="601132"/>
                <a:chOff x="3129122" y="450849"/>
                <a:chExt cx="992830" cy="601132"/>
              </a:xfr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grpSpPr>
            <p:sp>
              <p:nvSpPr>
                <p:cNvPr id="80" name="79 Rectángulo redondeado"/>
                <p:cNvSpPr/>
                <p:nvPr/>
              </p:nvSpPr>
              <p:spPr>
                <a:xfrm>
                  <a:off x="3129122" y="450849"/>
                  <a:ext cx="992830" cy="601132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4F81BD">
                        <a:shade val="51000"/>
                        <a:satMod val="130000"/>
                      </a:srgbClr>
                    </a:gs>
                    <a:gs pos="80000">
                      <a:srgbClr val="4F81BD">
                        <a:shade val="93000"/>
                        <a:satMod val="130000"/>
                      </a:srgbClr>
                    </a:gs>
                    <a:gs pos="100000">
                      <a:srgbClr val="4F81BD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p3d>
                  <a:bevelT w="63500" h="25400"/>
                </a:sp3d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81" name="80 Rectángulo"/>
                <p:cNvSpPr/>
                <p:nvPr/>
              </p:nvSpPr>
              <p:spPr>
                <a:xfrm>
                  <a:off x="3158467" y="480194"/>
                  <a:ext cx="934140" cy="542442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pt-BR" sz="1200" kern="1200" dirty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4" name="73 Grupo"/>
              <p:cNvGrpSpPr/>
              <p:nvPr/>
            </p:nvGrpSpPr>
            <p:grpSpPr>
              <a:xfrm>
                <a:off x="6520865" y="4844092"/>
                <a:ext cx="992830" cy="601132"/>
                <a:chOff x="4171594" y="450849"/>
                <a:chExt cx="992830" cy="601132"/>
              </a:xfr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grpSpPr>
            <p:sp>
              <p:nvSpPr>
                <p:cNvPr id="78" name="77 Rectángulo redondeado"/>
                <p:cNvSpPr/>
                <p:nvPr/>
              </p:nvSpPr>
              <p:spPr>
                <a:xfrm>
                  <a:off x="4171594" y="450849"/>
                  <a:ext cx="992830" cy="601132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4BACC6">
                        <a:shade val="51000"/>
                        <a:satMod val="130000"/>
                      </a:srgbClr>
                    </a:gs>
                    <a:gs pos="80000">
                      <a:srgbClr val="4BACC6">
                        <a:shade val="93000"/>
                        <a:satMod val="130000"/>
                      </a:srgbClr>
                    </a:gs>
                    <a:gs pos="100000">
                      <a:srgbClr val="4BACC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p3d>
                  <a:bevelT w="63500" h="25400"/>
                </a:sp3d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79" name="78 Rectángulo"/>
                <p:cNvSpPr/>
                <p:nvPr/>
              </p:nvSpPr>
              <p:spPr>
                <a:xfrm>
                  <a:off x="4200939" y="480194"/>
                  <a:ext cx="934140" cy="542442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s-BO" sz="1200" kern="1200" noProof="0" dirty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5" name="74 Grupo"/>
              <p:cNvGrpSpPr/>
              <p:nvPr/>
            </p:nvGrpSpPr>
            <p:grpSpPr>
              <a:xfrm>
                <a:off x="7715525" y="4844092"/>
                <a:ext cx="992830" cy="601132"/>
                <a:chOff x="5214066" y="450849"/>
                <a:chExt cx="992830" cy="601132"/>
              </a:xfr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grpSpPr>
            <p:sp>
              <p:nvSpPr>
                <p:cNvPr id="76" name="75 Rectángulo redondeado"/>
                <p:cNvSpPr/>
                <p:nvPr/>
              </p:nvSpPr>
              <p:spPr>
                <a:xfrm>
                  <a:off x="5214066" y="450849"/>
                  <a:ext cx="992830" cy="601132"/>
                </a:xfrm>
                <a:prstGeom prst="roundRect">
                  <a:avLst/>
                </a:prstGeom>
                <a:gradFill rotWithShape="1">
                  <a:gsLst>
                    <a:gs pos="0">
                      <a:srgbClr val="8064A2">
                        <a:shade val="51000"/>
                        <a:satMod val="130000"/>
                      </a:srgbClr>
                    </a:gs>
                    <a:gs pos="80000">
                      <a:srgbClr val="8064A2">
                        <a:shade val="93000"/>
                        <a:satMod val="130000"/>
                      </a:srgbClr>
                    </a:gs>
                    <a:gs pos="100000">
                      <a:srgbClr val="8064A2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p3d>
                  <a:bevelT w="63500" h="25400"/>
                </a:sp3d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sp>
              <p:nvSpPr>
                <p:cNvPr id="77" name="76 Rectángulo"/>
                <p:cNvSpPr/>
                <p:nvPr/>
              </p:nvSpPr>
              <p:spPr>
                <a:xfrm>
                  <a:off x="5243411" y="480194"/>
                  <a:ext cx="934140" cy="542442"/>
                </a:xfrm>
                <a:prstGeom prst="rect">
                  <a:avLst/>
                </a:prstGeom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lvl="0"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s-BO" sz="1200" kern="1200" noProof="0" dirty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62" name="61 Rectángulo"/>
            <p:cNvSpPr/>
            <p:nvPr/>
          </p:nvSpPr>
          <p:spPr>
            <a:xfrm>
              <a:off x="200518" y="1032682"/>
              <a:ext cx="1390680" cy="700025"/>
            </a:xfrm>
            <a:prstGeom prst="rect">
              <a:avLst/>
            </a:prstGeom>
            <a:noFill/>
            <a:ln w="38100"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</p:grpSp>
      <p:cxnSp>
        <p:nvCxnSpPr>
          <p:cNvPr id="88" name="87 Conector angular"/>
          <p:cNvCxnSpPr>
            <a:stCxn id="62" idx="2"/>
            <a:endCxn id="124" idx="0"/>
          </p:cNvCxnSpPr>
          <p:nvPr/>
        </p:nvCxnSpPr>
        <p:spPr>
          <a:xfrm rot="16200000" flipH="1">
            <a:off x="4526575" y="2134698"/>
            <a:ext cx="1696293" cy="1612390"/>
          </a:xfrm>
          <a:prstGeom prst="bentConnector3">
            <a:avLst>
              <a:gd name="adj1" fmla="val 21793"/>
            </a:avLst>
          </a:prstGeom>
          <a:ln w="28575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angular"/>
          <p:cNvCxnSpPr>
            <a:stCxn id="62" idx="2"/>
            <a:endCxn id="94" idx="0"/>
          </p:cNvCxnSpPr>
          <p:nvPr/>
        </p:nvCxnSpPr>
        <p:spPr>
          <a:xfrm rot="5400000">
            <a:off x="2809647" y="2030160"/>
            <a:ext cx="1696293" cy="1821466"/>
          </a:xfrm>
          <a:prstGeom prst="bentConnector3">
            <a:avLst>
              <a:gd name="adj1" fmla="val 21793"/>
            </a:avLst>
          </a:prstGeom>
          <a:ln w="28575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89 Grupo"/>
          <p:cNvGrpSpPr/>
          <p:nvPr/>
        </p:nvGrpSpPr>
        <p:grpSpPr>
          <a:xfrm>
            <a:off x="2051720" y="3789040"/>
            <a:ext cx="1390680" cy="700025"/>
            <a:chOff x="2051720" y="2152911"/>
            <a:chExt cx="1390680" cy="700025"/>
          </a:xfrm>
        </p:grpSpPr>
        <p:grpSp>
          <p:nvGrpSpPr>
            <p:cNvPr id="91" name="90 Grupo"/>
            <p:cNvGrpSpPr/>
            <p:nvPr/>
          </p:nvGrpSpPr>
          <p:grpSpPr>
            <a:xfrm>
              <a:off x="2051720" y="2152911"/>
              <a:ext cx="1390680" cy="700025"/>
              <a:chOff x="200518" y="1032682"/>
              <a:chExt cx="1390680" cy="700025"/>
            </a:xfrm>
          </p:grpSpPr>
          <p:grpSp>
            <p:nvGrpSpPr>
              <p:cNvPr id="93" name="92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95" name="94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96" name="95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97" name="96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98" name="97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99" name="98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00" name="99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101" name="100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102" name="101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18" name="117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19" name="118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3" name="102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16" name="115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17" name="116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4" name="103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14" name="113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15" name="114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5" name="104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12" name="111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13" name="112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6" name="105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10" name="109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11" name="110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7" name="106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08" name="107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9" name="108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94" name="93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92" name="91 Rectángulo"/>
            <p:cNvSpPr/>
            <p:nvPr/>
          </p:nvSpPr>
          <p:spPr>
            <a:xfrm>
              <a:off x="2221102" y="2534822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</p:grpSp>
      <p:grpSp>
        <p:nvGrpSpPr>
          <p:cNvPr id="120" name="119 Grupo"/>
          <p:cNvGrpSpPr/>
          <p:nvPr/>
        </p:nvGrpSpPr>
        <p:grpSpPr>
          <a:xfrm>
            <a:off x="5485576" y="3789040"/>
            <a:ext cx="1390680" cy="700025"/>
            <a:chOff x="5485576" y="2152911"/>
            <a:chExt cx="1390680" cy="700025"/>
          </a:xfrm>
        </p:grpSpPr>
        <p:grpSp>
          <p:nvGrpSpPr>
            <p:cNvPr id="121" name="120 Grupo"/>
            <p:cNvGrpSpPr/>
            <p:nvPr/>
          </p:nvGrpSpPr>
          <p:grpSpPr>
            <a:xfrm>
              <a:off x="5485576" y="2152911"/>
              <a:ext cx="1390680" cy="700025"/>
              <a:chOff x="200518" y="1032682"/>
              <a:chExt cx="1390680" cy="700025"/>
            </a:xfrm>
          </p:grpSpPr>
          <p:grpSp>
            <p:nvGrpSpPr>
              <p:cNvPr id="123" name="122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125" name="124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26" name="125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127" name="126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128" name="127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129" name="128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30" name="129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131" name="130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132" name="131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48" name="147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49" name="148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3" name="132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46" name="145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47" name="146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4" name="133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44" name="143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45" name="144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5" name="134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42" name="141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43" name="142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6" name="135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40" name="139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41" name="140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7" name="136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38" name="137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9" name="138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24" name="123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22" name="121 Rectángulo"/>
            <p:cNvSpPr/>
            <p:nvPr/>
          </p:nvSpPr>
          <p:spPr>
            <a:xfrm>
              <a:off x="5637150" y="2276872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BO"/>
            </a:p>
          </p:txBody>
        </p:sp>
      </p:grpSp>
      <p:pic>
        <p:nvPicPr>
          <p:cNvPr id="151" name="150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694277"/>
            <a:ext cx="951819" cy="951819"/>
          </a:xfrm>
          <a:prstGeom prst="rect">
            <a:avLst/>
          </a:prstGeom>
        </p:spPr>
      </p:pic>
      <p:pic>
        <p:nvPicPr>
          <p:cNvPr id="152" name="151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3" r="12845"/>
          <a:stretch/>
        </p:blipFill>
        <p:spPr>
          <a:xfrm>
            <a:off x="827584" y="5098322"/>
            <a:ext cx="821568" cy="1138990"/>
          </a:xfrm>
          <a:prstGeom prst="rect">
            <a:avLst/>
          </a:prstGeom>
        </p:spPr>
      </p:pic>
      <p:pic>
        <p:nvPicPr>
          <p:cNvPr id="153" name="152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79457"/>
            <a:ext cx="936351" cy="1133719"/>
          </a:xfrm>
          <a:prstGeom prst="rect">
            <a:avLst/>
          </a:prstGeom>
        </p:spPr>
      </p:pic>
      <p:pic>
        <p:nvPicPr>
          <p:cNvPr id="155" name="154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4941168"/>
            <a:ext cx="864096" cy="1319230"/>
          </a:xfrm>
          <a:prstGeom prst="rect">
            <a:avLst/>
          </a:prstGeom>
        </p:spPr>
      </p:pic>
      <p:pic>
        <p:nvPicPr>
          <p:cNvPr id="156" name="155 Imagen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1" t="7385" r="15877" b="4722"/>
          <a:stretch/>
        </p:blipFill>
        <p:spPr>
          <a:xfrm>
            <a:off x="6316090" y="2557312"/>
            <a:ext cx="920206" cy="1159720"/>
          </a:xfrm>
          <a:prstGeom prst="rect">
            <a:avLst/>
          </a:prstGeom>
        </p:spPr>
      </p:pic>
      <p:pic>
        <p:nvPicPr>
          <p:cNvPr id="157" name="156 Imagen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5" r="9421" b="13584"/>
          <a:stretch/>
        </p:blipFill>
        <p:spPr>
          <a:xfrm>
            <a:off x="4283968" y="3796828"/>
            <a:ext cx="1088431" cy="1144340"/>
          </a:xfrm>
          <a:prstGeom prst="rect">
            <a:avLst/>
          </a:prstGeom>
        </p:spPr>
      </p:pic>
      <p:pic>
        <p:nvPicPr>
          <p:cNvPr id="158" name="157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200" y="5118963"/>
            <a:ext cx="1246032" cy="1134667"/>
          </a:xfrm>
          <a:prstGeom prst="rect">
            <a:avLst/>
          </a:prstGeom>
        </p:spPr>
      </p:pic>
      <p:pic>
        <p:nvPicPr>
          <p:cNvPr id="159" name="158 Imagen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4" t="13274" r="7492" b="9242"/>
          <a:stretch/>
        </p:blipFill>
        <p:spPr>
          <a:xfrm>
            <a:off x="7528986" y="3140968"/>
            <a:ext cx="1435502" cy="824613"/>
          </a:xfrm>
          <a:prstGeom prst="rect">
            <a:avLst/>
          </a:prstGeom>
        </p:spPr>
      </p:pic>
      <p:pic>
        <p:nvPicPr>
          <p:cNvPr id="160" name="159 Imagen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1" r="9920" b="6671"/>
          <a:stretch/>
        </p:blipFill>
        <p:spPr>
          <a:xfrm>
            <a:off x="1907704" y="4758355"/>
            <a:ext cx="1456456" cy="1401127"/>
          </a:xfrm>
          <a:prstGeom prst="rect">
            <a:avLst/>
          </a:prstGeom>
        </p:spPr>
      </p:pic>
      <p:pic>
        <p:nvPicPr>
          <p:cNvPr id="161" name="160 Imagen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2"/>
          <a:stretch/>
        </p:blipFill>
        <p:spPr>
          <a:xfrm>
            <a:off x="273423" y="2348880"/>
            <a:ext cx="770185" cy="932346"/>
          </a:xfrm>
          <a:prstGeom prst="rect">
            <a:avLst/>
          </a:prstGeom>
        </p:spPr>
      </p:pic>
      <p:pic>
        <p:nvPicPr>
          <p:cNvPr id="162" name="161 Imagen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85184"/>
            <a:ext cx="1064405" cy="1166588"/>
          </a:xfrm>
          <a:prstGeom prst="rect">
            <a:avLst/>
          </a:prstGeom>
        </p:spPr>
      </p:pic>
      <p:pic>
        <p:nvPicPr>
          <p:cNvPr id="163" name="162 Imagen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3" t="6247" r="23039" b="6879"/>
          <a:stretch/>
        </p:blipFill>
        <p:spPr>
          <a:xfrm>
            <a:off x="1398616" y="1335708"/>
            <a:ext cx="725112" cy="108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96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52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vs  DIRECCIÓN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4" name="163 Rectángulo"/>
          <p:cNvSpPr/>
          <p:nvPr/>
        </p:nvSpPr>
        <p:spPr>
          <a:xfrm>
            <a:off x="1259632" y="2732727"/>
            <a:ext cx="23956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defTabSz="533400">
              <a:spcBef>
                <a:spcPct val="0"/>
              </a:spcBef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Tomar decisiones </a:t>
            </a:r>
          </a:p>
          <a:p>
            <a:pPr marL="285750" lvl="0" indent="-285750" defTabSz="533400">
              <a:spcBef>
                <a:spcPct val="0"/>
              </a:spcBef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Emitir orientaciones</a:t>
            </a:r>
          </a:p>
          <a:p>
            <a:pPr marL="285750" lvl="0" indent="-285750" defTabSz="533400">
              <a:spcBef>
                <a:spcPct val="0"/>
              </a:spcBef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Supervisar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  <a:p>
            <a:pPr marL="285750" lvl="0" indent="-285750" defTabSz="533400">
              <a:spcBef>
                <a:spcPct val="0"/>
              </a:spcBef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Asegurar 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la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gestión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165" name="164 Rectángulo"/>
          <p:cNvSpPr/>
          <p:nvPr/>
        </p:nvSpPr>
        <p:spPr>
          <a:xfrm>
            <a:off x="5868144" y="2731605"/>
            <a:ext cx="22041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defTabSz="533400">
              <a:spcBef>
                <a:spcPct val="0"/>
              </a:spcBef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Organizar</a:t>
            </a:r>
          </a:p>
          <a:p>
            <a:pPr marL="285750" indent="-285750" defTabSz="533400">
              <a:spcBef>
                <a:spcPct val="0"/>
              </a:spcBef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Gestionar</a:t>
            </a:r>
          </a:p>
          <a:p>
            <a:pPr marL="285750" indent="-285750" defTabSz="533400">
              <a:spcBef>
                <a:spcPct val="0"/>
              </a:spcBef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Hacer </a:t>
            </a:r>
            <a:r>
              <a:rPr lang="es-BO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el </a:t>
            </a: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trabajo</a:t>
            </a:r>
          </a:p>
          <a:p>
            <a:pPr marL="285750" indent="-285750" defTabSz="533400">
              <a:spcBef>
                <a:spcPct val="0"/>
              </a:spcBef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Generar resultado</a:t>
            </a:r>
            <a:endParaRPr lang="es-BO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grpSp>
        <p:nvGrpSpPr>
          <p:cNvPr id="166" name="165 Grupo"/>
          <p:cNvGrpSpPr/>
          <p:nvPr/>
        </p:nvGrpSpPr>
        <p:grpSpPr>
          <a:xfrm>
            <a:off x="1331640" y="1776569"/>
            <a:ext cx="1390680" cy="700025"/>
            <a:chOff x="2051720" y="1144799"/>
            <a:chExt cx="1390680" cy="700025"/>
          </a:xfrm>
        </p:grpSpPr>
        <p:grpSp>
          <p:nvGrpSpPr>
            <p:cNvPr id="167" name="166 Grupo"/>
            <p:cNvGrpSpPr/>
            <p:nvPr/>
          </p:nvGrpSpPr>
          <p:grpSpPr>
            <a:xfrm>
              <a:off x="2051720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169" name="168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171" name="170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72" name="171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173" name="172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174" name="173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175" name="174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76" name="175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177" name="176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178" name="177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94" name="193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95" name="194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79" name="178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92" name="191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93" name="192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0" name="179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90" name="189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91" name="190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1" name="180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88" name="187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89" name="188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2" name="181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86" name="185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87" name="186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3" name="182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84" name="183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85" name="184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70" name="169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68" name="167 Rectángulo"/>
            <p:cNvSpPr/>
            <p:nvPr/>
          </p:nvSpPr>
          <p:spPr>
            <a:xfrm>
              <a:off x="2221102" y="152671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Qué?</a:t>
              </a:r>
            </a:p>
          </p:txBody>
        </p:sp>
      </p:grpSp>
      <p:grpSp>
        <p:nvGrpSpPr>
          <p:cNvPr id="196" name="195 Grupo"/>
          <p:cNvGrpSpPr/>
          <p:nvPr/>
        </p:nvGrpSpPr>
        <p:grpSpPr>
          <a:xfrm>
            <a:off x="5872669" y="1776569"/>
            <a:ext cx="1390680" cy="700025"/>
            <a:chOff x="5485576" y="1144799"/>
            <a:chExt cx="1390680" cy="700025"/>
          </a:xfrm>
        </p:grpSpPr>
        <p:grpSp>
          <p:nvGrpSpPr>
            <p:cNvPr id="197" name="196 Grupo"/>
            <p:cNvGrpSpPr/>
            <p:nvPr/>
          </p:nvGrpSpPr>
          <p:grpSpPr>
            <a:xfrm>
              <a:off x="5485576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199" name="198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201" name="200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202" name="201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203" name="202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204" name="203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205" name="204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206" name="205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207" name="206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208" name="207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24" name="223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25" name="224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09" name="208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22" name="221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23" name="222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10" name="209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20" name="219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21" name="220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11" name="210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18" name="217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19" name="218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12" name="211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16" name="215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17" name="216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13" name="212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14" name="213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15" name="214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00" name="199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98" name="197 Rectángulo"/>
            <p:cNvSpPr/>
            <p:nvPr/>
          </p:nvSpPr>
          <p:spPr>
            <a:xfrm>
              <a:off x="5637150" y="126876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Cómo?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025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/>
      <p:bldP spid="1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2278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INTRODUCCIÓN</a:t>
            </a:r>
            <a:endParaRPr lang="es-ES" sz="2400" dirty="0">
              <a:latin typeface="Trebuchet MS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352" y="1344935"/>
            <a:ext cx="3240000" cy="24384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59" y="1344935"/>
            <a:ext cx="3307602" cy="241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26970"/>
            <a:ext cx="3240000" cy="2394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05703"/>
            <a:ext cx="3312369" cy="24316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52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vs  DIRECCIÓN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66" name="165 Grupo"/>
          <p:cNvGrpSpPr/>
          <p:nvPr/>
        </p:nvGrpSpPr>
        <p:grpSpPr>
          <a:xfrm>
            <a:off x="1331640" y="1776569"/>
            <a:ext cx="1390680" cy="700025"/>
            <a:chOff x="2051720" y="1144799"/>
            <a:chExt cx="1390680" cy="700025"/>
          </a:xfrm>
        </p:grpSpPr>
        <p:grpSp>
          <p:nvGrpSpPr>
            <p:cNvPr id="167" name="166 Grupo"/>
            <p:cNvGrpSpPr/>
            <p:nvPr/>
          </p:nvGrpSpPr>
          <p:grpSpPr>
            <a:xfrm>
              <a:off x="2051720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169" name="168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171" name="170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72" name="171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173" name="172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174" name="173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175" name="174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76" name="175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177" name="176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178" name="177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94" name="193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95" name="194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79" name="178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92" name="191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93" name="192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0" name="179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90" name="189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91" name="190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1" name="180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88" name="187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89" name="188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2" name="181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86" name="185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87" name="186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83" name="182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84" name="183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85" name="184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70" name="169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68" name="167 Rectángulo"/>
            <p:cNvSpPr/>
            <p:nvPr/>
          </p:nvSpPr>
          <p:spPr>
            <a:xfrm>
              <a:off x="2221102" y="152671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Qué?</a:t>
              </a:r>
            </a:p>
          </p:txBody>
        </p:sp>
      </p:grpSp>
      <p:grpSp>
        <p:nvGrpSpPr>
          <p:cNvPr id="196" name="195 Grupo"/>
          <p:cNvGrpSpPr/>
          <p:nvPr/>
        </p:nvGrpSpPr>
        <p:grpSpPr>
          <a:xfrm>
            <a:off x="5872669" y="1776569"/>
            <a:ext cx="1390680" cy="700025"/>
            <a:chOff x="5485576" y="1144799"/>
            <a:chExt cx="1390680" cy="700025"/>
          </a:xfrm>
        </p:grpSpPr>
        <p:grpSp>
          <p:nvGrpSpPr>
            <p:cNvPr id="197" name="196 Grupo"/>
            <p:cNvGrpSpPr/>
            <p:nvPr/>
          </p:nvGrpSpPr>
          <p:grpSpPr>
            <a:xfrm>
              <a:off x="5485576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199" name="198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201" name="200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202" name="201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203" name="202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204" name="203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205" name="204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206" name="205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207" name="206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208" name="207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24" name="223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25" name="224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09" name="208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22" name="221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23" name="222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10" name="209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20" name="219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21" name="220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11" name="210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18" name="217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19" name="218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12" name="211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16" name="215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17" name="216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13" name="212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214" name="213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15" name="214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00" name="199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98" name="197 Rectángulo"/>
            <p:cNvSpPr/>
            <p:nvPr/>
          </p:nvSpPr>
          <p:spPr>
            <a:xfrm>
              <a:off x="5637150" y="126876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Cómo?</a:t>
              </a:r>
            </a:p>
          </p:txBody>
        </p:sp>
      </p:grpSp>
      <p:sp>
        <p:nvSpPr>
          <p:cNvPr id="67" name="66 Forma libre"/>
          <p:cNvSpPr/>
          <p:nvPr/>
        </p:nvSpPr>
        <p:spPr>
          <a:xfrm>
            <a:off x="1562602" y="3002521"/>
            <a:ext cx="2340000" cy="1800000"/>
          </a:xfrm>
          <a:custGeom>
            <a:avLst/>
            <a:gdLst>
              <a:gd name="connsiteX0" fmla="*/ 0 w 2287053"/>
              <a:gd name="connsiteY0" fmla="*/ 177949 h 1779487"/>
              <a:gd name="connsiteX1" fmla="*/ 177949 w 2287053"/>
              <a:gd name="connsiteY1" fmla="*/ 0 h 1779487"/>
              <a:gd name="connsiteX2" fmla="*/ 2109104 w 2287053"/>
              <a:gd name="connsiteY2" fmla="*/ 0 h 1779487"/>
              <a:gd name="connsiteX3" fmla="*/ 2287053 w 2287053"/>
              <a:gd name="connsiteY3" fmla="*/ 177949 h 1779487"/>
              <a:gd name="connsiteX4" fmla="*/ 2287053 w 2287053"/>
              <a:gd name="connsiteY4" fmla="*/ 1601538 h 1779487"/>
              <a:gd name="connsiteX5" fmla="*/ 2109104 w 2287053"/>
              <a:gd name="connsiteY5" fmla="*/ 1779487 h 1779487"/>
              <a:gd name="connsiteX6" fmla="*/ 177949 w 2287053"/>
              <a:gd name="connsiteY6" fmla="*/ 1779487 h 1779487"/>
              <a:gd name="connsiteX7" fmla="*/ 0 w 2287053"/>
              <a:gd name="connsiteY7" fmla="*/ 1601538 h 1779487"/>
              <a:gd name="connsiteX8" fmla="*/ 0 w 2287053"/>
              <a:gd name="connsiteY8" fmla="*/ 177949 h 1779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87053" h="1779487">
                <a:moveTo>
                  <a:pt x="0" y="177949"/>
                </a:moveTo>
                <a:cubicBezTo>
                  <a:pt x="0" y="79670"/>
                  <a:pt x="79670" y="0"/>
                  <a:pt x="177949" y="0"/>
                </a:cubicBezTo>
                <a:lnTo>
                  <a:pt x="2109104" y="0"/>
                </a:lnTo>
                <a:cubicBezTo>
                  <a:pt x="2207383" y="0"/>
                  <a:pt x="2287053" y="79670"/>
                  <a:pt x="2287053" y="177949"/>
                </a:cubicBezTo>
                <a:lnTo>
                  <a:pt x="2287053" y="1601538"/>
                </a:lnTo>
                <a:cubicBezTo>
                  <a:pt x="2287053" y="1699817"/>
                  <a:pt x="2207383" y="1779487"/>
                  <a:pt x="2109104" y="1779487"/>
                </a:cubicBezTo>
                <a:lnTo>
                  <a:pt x="177949" y="1779487"/>
                </a:lnTo>
                <a:cubicBezTo>
                  <a:pt x="79670" y="1779487"/>
                  <a:pt x="0" y="1699817"/>
                  <a:pt x="0" y="1601538"/>
                </a:cubicBezTo>
                <a:lnTo>
                  <a:pt x="0" y="177949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extrusionH="12700" prstMaterial="plastic">
            <a:bevelT w="50800" h="50800"/>
          </a:sp3d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003">
            <a:schemeClr val="lt1"/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699" tIns="120699" rIns="120699" bIns="12069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kern="1200" dirty="0" smtClean="0">
                <a:cs typeface="Arial" panose="020B0604020202020204" pitchFamily="34" charset="0"/>
              </a:rPr>
              <a:t>Control 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kern="1200" dirty="0" smtClean="0">
                <a:cs typeface="Arial" panose="020B0604020202020204" pitchFamily="34" charset="0"/>
              </a:rPr>
              <a:t>Orientación</a:t>
            </a:r>
            <a:endParaRPr lang="es-BO" sz="1800" kern="1200" dirty="0">
              <a:cs typeface="Arial" panose="020B0604020202020204" pitchFamily="34" charset="0"/>
            </a:endParaRPr>
          </a:p>
        </p:txBody>
      </p:sp>
      <p:sp>
        <p:nvSpPr>
          <p:cNvPr id="68" name="67 Forma libre"/>
          <p:cNvSpPr/>
          <p:nvPr/>
        </p:nvSpPr>
        <p:spPr>
          <a:xfrm>
            <a:off x="5148064" y="3013154"/>
            <a:ext cx="2340000" cy="1800000"/>
          </a:xfrm>
          <a:custGeom>
            <a:avLst/>
            <a:gdLst>
              <a:gd name="connsiteX0" fmla="*/ 0 w 2073420"/>
              <a:gd name="connsiteY0" fmla="*/ 177949 h 1779487"/>
              <a:gd name="connsiteX1" fmla="*/ 177949 w 2073420"/>
              <a:gd name="connsiteY1" fmla="*/ 0 h 1779487"/>
              <a:gd name="connsiteX2" fmla="*/ 1895471 w 2073420"/>
              <a:gd name="connsiteY2" fmla="*/ 0 h 1779487"/>
              <a:gd name="connsiteX3" fmla="*/ 2073420 w 2073420"/>
              <a:gd name="connsiteY3" fmla="*/ 177949 h 1779487"/>
              <a:gd name="connsiteX4" fmla="*/ 2073420 w 2073420"/>
              <a:gd name="connsiteY4" fmla="*/ 1601538 h 1779487"/>
              <a:gd name="connsiteX5" fmla="*/ 1895471 w 2073420"/>
              <a:gd name="connsiteY5" fmla="*/ 1779487 h 1779487"/>
              <a:gd name="connsiteX6" fmla="*/ 177949 w 2073420"/>
              <a:gd name="connsiteY6" fmla="*/ 1779487 h 1779487"/>
              <a:gd name="connsiteX7" fmla="*/ 0 w 2073420"/>
              <a:gd name="connsiteY7" fmla="*/ 1601538 h 1779487"/>
              <a:gd name="connsiteX8" fmla="*/ 0 w 2073420"/>
              <a:gd name="connsiteY8" fmla="*/ 177949 h 1779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3420" h="1779487">
                <a:moveTo>
                  <a:pt x="0" y="177949"/>
                </a:moveTo>
                <a:cubicBezTo>
                  <a:pt x="0" y="79670"/>
                  <a:pt x="79670" y="0"/>
                  <a:pt x="177949" y="0"/>
                </a:cubicBezTo>
                <a:lnTo>
                  <a:pt x="1895471" y="0"/>
                </a:lnTo>
                <a:cubicBezTo>
                  <a:pt x="1993750" y="0"/>
                  <a:pt x="2073420" y="79670"/>
                  <a:pt x="2073420" y="177949"/>
                </a:cubicBezTo>
                <a:lnTo>
                  <a:pt x="2073420" y="1601538"/>
                </a:lnTo>
                <a:cubicBezTo>
                  <a:pt x="2073420" y="1699817"/>
                  <a:pt x="1993750" y="1779487"/>
                  <a:pt x="1895471" y="1779487"/>
                </a:cubicBezTo>
                <a:lnTo>
                  <a:pt x="177949" y="1779487"/>
                </a:lnTo>
                <a:cubicBezTo>
                  <a:pt x="79670" y="1779487"/>
                  <a:pt x="0" y="1699817"/>
                  <a:pt x="0" y="1601538"/>
                </a:cubicBezTo>
                <a:lnTo>
                  <a:pt x="0" y="177949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extrusionH="12700" prstMaterial="plastic">
            <a:bevelT w="50800" h="50800"/>
          </a:sp3d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003">
            <a:schemeClr val="dk2"/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699" tIns="120699" rIns="120699" bIns="120699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Inicio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Planeamiento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Ejecución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Monitoreamiento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kern="1200" dirty="0" smtClean="0">
                <a:solidFill>
                  <a:schemeClr val="bg1"/>
                </a:solidFill>
                <a:cs typeface="Arial" panose="020B0604020202020204" pitchFamily="34" charset="0"/>
              </a:rPr>
              <a:t>Cierre</a:t>
            </a:r>
            <a:endParaRPr lang="es-BO" sz="1800" kern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69" name="68 Triángulo isósceles"/>
          <p:cNvSpPr/>
          <p:nvPr/>
        </p:nvSpPr>
        <p:spPr>
          <a:xfrm>
            <a:off x="4256567" y="5140397"/>
            <a:ext cx="609600" cy="609600"/>
          </a:xfrm>
          <a:prstGeom prst="triangle">
            <a:avLst/>
          </a:prstGeom>
          <a:gradFill>
            <a:gsLst>
              <a:gs pos="0">
                <a:srgbClr val="FF9933"/>
              </a:gs>
              <a:gs pos="100000">
                <a:schemeClr val="accent6">
                  <a:lumMod val="50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sp>
        <p:nvSpPr>
          <p:cNvPr id="70" name="69 Rectángulo"/>
          <p:cNvSpPr/>
          <p:nvPr/>
        </p:nvSpPr>
        <p:spPr>
          <a:xfrm>
            <a:off x="1259632" y="4869160"/>
            <a:ext cx="6603468" cy="279126"/>
          </a:xfrm>
          <a:prstGeom prst="rect">
            <a:avLst/>
          </a:prstGeom>
          <a:gradFill>
            <a:gsLst>
              <a:gs pos="0">
                <a:srgbClr val="FF9933"/>
              </a:gs>
              <a:gs pos="100000">
                <a:schemeClr val="accent6">
                  <a:lumMod val="50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sp>
      <p:sp>
        <p:nvSpPr>
          <p:cNvPr id="71" name="70 CuadroTexto"/>
          <p:cNvSpPr txBox="1"/>
          <p:nvPr/>
        </p:nvSpPr>
        <p:spPr>
          <a:xfrm>
            <a:off x="1619672" y="5205832"/>
            <a:ext cx="2225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b="1" dirty="0" smtClean="0">
                <a:ln w="1905">
                  <a:noFill/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Actividades de gobernanza</a:t>
            </a:r>
            <a:endParaRPr lang="es-BO" b="1" dirty="0">
              <a:ln w="1905">
                <a:noFill/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72" name="71 CuadroTexto"/>
          <p:cNvSpPr txBox="1"/>
          <p:nvPr/>
        </p:nvSpPr>
        <p:spPr>
          <a:xfrm>
            <a:off x="5364088" y="5205832"/>
            <a:ext cx="2048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b="1" dirty="0" smtClean="0">
                <a:ln w="1905">
                  <a:noFill/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Actividades de dirección</a:t>
            </a:r>
            <a:endParaRPr lang="es-BO" b="1" dirty="0">
              <a:ln w="1905">
                <a:noFill/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45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71" grpId="0"/>
      <p:bldP spid="7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52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vs  DIRECCIÓN</a:t>
            </a:r>
            <a:endParaRPr lang="es-ES" sz="2400" dirty="0">
              <a:latin typeface="Trebuchet MS" pitchFamily="34" charset="0"/>
            </a:endParaRPr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3" name="72 Grupo"/>
          <p:cNvGrpSpPr/>
          <p:nvPr/>
        </p:nvGrpSpPr>
        <p:grpSpPr>
          <a:xfrm>
            <a:off x="1525136" y="1432831"/>
            <a:ext cx="1390680" cy="700025"/>
            <a:chOff x="2051720" y="1144799"/>
            <a:chExt cx="1390680" cy="700025"/>
          </a:xfrm>
        </p:grpSpPr>
        <p:grpSp>
          <p:nvGrpSpPr>
            <p:cNvPr id="74" name="73 Grupo"/>
            <p:cNvGrpSpPr/>
            <p:nvPr/>
          </p:nvGrpSpPr>
          <p:grpSpPr>
            <a:xfrm>
              <a:off x="2051720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76" name="75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78" name="77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79" name="78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80" name="79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81" name="80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82" name="81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83" name="82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84" name="83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85" name="84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01" name="100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2" name="101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6" name="85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9" name="98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0" name="99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7" name="86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7" name="96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8" name="97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8" name="87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5" name="94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6" name="95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9" name="88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3" name="92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4" name="93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90" name="89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1" name="90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2" name="91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77" name="76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75" name="74 Rectángulo"/>
            <p:cNvSpPr/>
            <p:nvPr/>
          </p:nvSpPr>
          <p:spPr>
            <a:xfrm>
              <a:off x="2221102" y="152671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Qué?</a:t>
              </a:r>
            </a:p>
          </p:txBody>
        </p:sp>
      </p:grpSp>
      <p:grpSp>
        <p:nvGrpSpPr>
          <p:cNvPr id="103" name="102 Grupo"/>
          <p:cNvGrpSpPr/>
          <p:nvPr/>
        </p:nvGrpSpPr>
        <p:grpSpPr>
          <a:xfrm>
            <a:off x="6228184" y="1432831"/>
            <a:ext cx="1390680" cy="700025"/>
            <a:chOff x="5485576" y="1144799"/>
            <a:chExt cx="1390680" cy="700025"/>
          </a:xfrm>
        </p:grpSpPr>
        <p:grpSp>
          <p:nvGrpSpPr>
            <p:cNvPr id="104" name="103 Grupo"/>
            <p:cNvGrpSpPr/>
            <p:nvPr/>
          </p:nvGrpSpPr>
          <p:grpSpPr>
            <a:xfrm>
              <a:off x="5485576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106" name="105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108" name="107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09" name="108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110" name="109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111" name="110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112" name="111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13" name="112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114" name="113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115" name="114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31" name="130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2" name="131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6" name="115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9" name="128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0" name="129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7" name="116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7" name="126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8" name="127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8" name="117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5" name="124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6" name="125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9" name="118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3" name="122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4" name="123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0" name="119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1" name="120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2" name="121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07" name="106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05" name="104 Rectángulo"/>
            <p:cNvSpPr/>
            <p:nvPr/>
          </p:nvSpPr>
          <p:spPr>
            <a:xfrm>
              <a:off x="5637150" y="126876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Cómo?</a:t>
              </a:r>
            </a:p>
          </p:txBody>
        </p:sp>
      </p:grpSp>
      <p:sp>
        <p:nvSpPr>
          <p:cNvPr id="133" name="132 CuadroTexto"/>
          <p:cNvSpPr txBox="1"/>
          <p:nvPr/>
        </p:nvSpPr>
        <p:spPr>
          <a:xfrm>
            <a:off x="2956285" y="2224038"/>
            <a:ext cx="3240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</a:p>
        </p:txBody>
      </p:sp>
      <p:sp>
        <p:nvSpPr>
          <p:cNvPr id="134" name="133 CuadroTexto"/>
          <p:cNvSpPr txBox="1"/>
          <p:nvPr/>
        </p:nvSpPr>
        <p:spPr>
          <a:xfrm>
            <a:off x="177355" y="2222697"/>
            <a:ext cx="2736000" cy="369332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Gobernanza</a:t>
            </a:r>
          </a:p>
        </p:txBody>
      </p:sp>
      <p:sp>
        <p:nvSpPr>
          <p:cNvPr id="135" name="134 CuadroTexto"/>
          <p:cNvSpPr txBox="1"/>
          <p:nvPr/>
        </p:nvSpPr>
        <p:spPr>
          <a:xfrm>
            <a:off x="6228183" y="2222697"/>
            <a:ext cx="273600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Dirección</a:t>
            </a:r>
          </a:p>
        </p:txBody>
      </p:sp>
      <p:cxnSp>
        <p:nvCxnSpPr>
          <p:cNvPr id="136" name="135 Conector recto"/>
          <p:cNvCxnSpPr/>
          <p:nvPr/>
        </p:nvCxnSpPr>
        <p:spPr>
          <a:xfrm>
            <a:off x="0" y="2632138"/>
            <a:ext cx="9144000" cy="0"/>
          </a:xfrm>
          <a:prstGeom prst="line">
            <a:avLst/>
          </a:prstGeom>
          <a:ln w="190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136 CuadroTexto"/>
          <p:cNvSpPr txBox="1"/>
          <p:nvPr/>
        </p:nvSpPr>
        <p:spPr>
          <a:xfrm>
            <a:off x="2958044" y="2632397"/>
            <a:ext cx="3240000" cy="369332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Estrategia, metas y objetivos</a:t>
            </a:r>
          </a:p>
        </p:txBody>
      </p:sp>
      <p:sp>
        <p:nvSpPr>
          <p:cNvPr id="138" name="137 CuadroTexto"/>
          <p:cNvSpPr txBox="1"/>
          <p:nvPr/>
        </p:nvSpPr>
        <p:spPr>
          <a:xfrm>
            <a:off x="179512" y="2631056"/>
            <a:ext cx="2736000" cy="369332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Define y aprueba</a:t>
            </a:r>
          </a:p>
        </p:txBody>
      </p:sp>
      <p:sp>
        <p:nvSpPr>
          <p:cNvPr id="139" name="138 CuadroTexto"/>
          <p:cNvSpPr txBox="1"/>
          <p:nvPr/>
        </p:nvSpPr>
        <p:spPr>
          <a:xfrm>
            <a:off x="6230340" y="2631056"/>
            <a:ext cx="2736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Recomienda e implementa</a:t>
            </a:r>
          </a:p>
        </p:txBody>
      </p:sp>
      <p:sp>
        <p:nvSpPr>
          <p:cNvPr id="140" name="139 CuadroTexto"/>
          <p:cNvSpPr txBox="1"/>
          <p:nvPr/>
        </p:nvSpPr>
        <p:spPr>
          <a:xfrm>
            <a:off x="2948075" y="3025418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Política</a:t>
            </a:r>
          </a:p>
          <a:p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1" name="140 CuadroTexto"/>
          <p:cNvSpPr txBox="1"/>
          <p:nvPr/>
        </p:nvSpPr>
        <p:spPr>
          <a:xfrm>
            <a:off x="179512" y="3024077"/>
            <a:ext cx="2736000" cy="646331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Hace </a:t>
            </a:r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determina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2" name="141 CuadroTexto"/>
          <p:cNvSpPr txBox="1"/>
          <p:nvPr/>
        </p:nvSpPr>
        <p:spPr>
          <a:xfrm>
            <a:off x="6230340" y="3024077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Comunica y establece procedimientos</a:t>
            </a:r>
          </a:p>
        </p:txBody>
      </p:sp>
      <p:sp>
        <p:nvSpPr>
          <p:cNvPr id="143" name="142 CuadroTexto"/>
          <p:cNvSpPr txBox="1"/>
          <p:nvPr/>
        </p:nvSpPr>
        <p:spPr>
          <a:xfrm>
            <a:off x="2948075" y="3694756"/>
            <a:ext cx="3240000" cy="369332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Marco de gobernanza </a:t>
            </a:r>
          </a:p>
        </p:txBody>
      </p:sp>
      <p:sp>
        <p:nvSpPr>
          <p:cNvPr id="144" name="143 CuadroTexto"/>
          <p:cNvSpPr txBox="1"/>
          <p:nvPr/>
        </p:nvSpPr>
        <p:spPr>
          <a:xfrm>
            <a:off x="179512" y="3693415"/>
            <a:ext cx="2736000" cy="369332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Establece y aprueba</a:t>
            </a:r>
          </a:p>
        </p:txBody>
      </p:sp>
      <p:sp>
        <p:nvSpPr>
          <p:cNvPr id="145" name="144 CuadroTexto"/>
          <p:cNvSpPr txBox="1"/>
          <p:nvPr/>
        </p:nvSpPr>
        <p:spPr>
          <a:xfrm>
            <a:off x="6230340" y="3693415"/>
            <a:ext cx="2736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Identifica y documenta</a:t>
            </a:r>
          </a:p>
        </p:txBody>
      </p:sp>
      <p:sp>
        <p:nvSpPr>
          <p:cNvPr id="146" name="145 CuadroTexto"/>
          <p:cNvSpPr txBox="1"/>
          <p:nvPr/>
        </p:nvSpPr>
        <p:spPr>
          <a:xfrm>
            <a:off x="2948075" y="4097328"/>
            <a:ext cx="3240000" cy="369332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Partes interesadas</a:t>
            </a:r>
          </a:p>
        </p:txBody>
      </p:sp>
      <p:sp>
        <p:nvSpPr>
          <p:cNvPr id="147" name="146 CuadroTexto"/>
          <p:cNvSpPr txBox="1"/>
          <p:nvPr/>
        </p:nvSpPr>
        <p:spPr>
          <a:xfrm>
            <a:off x="179512" y="4095987"/>
            <a:ext cx="2736000" cy="369332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Garantiza participación</a:t>
            </a:r>
          </a:p>
        </p:txBody>
      </p:sp>
      <p:sp>
        <p:nvSpPr>
          <p:cNvPr id="148" name="147 CuadroTexto"/>
          <p:cNvSpPr txBox="1"/>
          <p:nvPr/>
        </p:nvSpPr>
        <p:spPr>
          <a:xfrm>
            <a:off x="6230340" y="4095987"/>
            <a:ext cx="2736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Identifica y gestiona</a:t>
            </a:r>
          </a:p>
        </p:txBody>
      </p:sp>
      <p:sp>
        <p:nvSpPr>
          <p:cNvPr id="149" name="148 CuadroTexto"/>
          <p:cNvSpPr txBox="1"/>
          <p:nvPr/>
        </p:nvSpPr>
        <p:spPr>
          <a:xfrm>
            <a:off x="2948075" y="4489267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Priorización </a:t>
            </a:r>
            <a:endParaRPr lang="es-BO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0" name="149 CuadroTexto"/>
          <p:cNvSpPr txBox="1"/>
          <p:nvPr/>
        </p:nvSpPr>
        <p:spPr>
          <a:xfrm>
            <a:off x="179512" y="4487926"/>
            <a:ext cx="2736000" cy="646331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Determina y aprueba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criterios de priorización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1" name="150 CuadroTexto"/>
          <p:cNvSpPr txBox="1"/>
          <p:nvPr/>
        </p:nvSpPr>
        <p:spPr>
          <a:xfrm>
            <a:off x="6230340" y="4487926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Prioriza componentes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5" name="154 CuadroTexto"/>
          <p:cNvSpPr txBox="1"/>
          <p:nvPr/>
        </p:nvSpPr>
        <p:spPr>
          <a:xfrm>
            <a:off x="2948075" y="5169166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Alineamiento </a:t>
            </a:r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estratégico</a:t>
            </a:r>
          </a:p>
          <a:p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6" name="155 CuadroTexto"/>
          <p:cNvSpPr txBox="1"/>
          <p:nvPr/>
        </p:nvSpPr>
        <p:spPr>
          <a:xfrm>
            <a:off x="179512" y="5167825"/>
            <a:ext cx="2736000" cy="648000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Identifica, asegura y comunica</a:t>
            </a:r>
          </a:p>
        </p:txBody>
      </p:sp>
      <p:sp>
        <p:nvSpPr>
          <p:cNvPr id="157" name="156 CuadroTexto"/>
          <p:cNvSpPr txBox="1"/>
          <p:nvPr/>
        </p:nvSpPr>
        <p:spPr>
          <a:xfrm>
            <a:off x="6230340" y="5167825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Comunica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[1,2]</a:t>
            </a:r>
            <a:endParaRPr lang="es-BO" sz="1200" dirty="0"/>
          </a:p>
        </p:txBody>
      </p:sp>
      <p:cxnSp>
        <p:nvCxnSpPr>
          <p:cNvPr id="158" name="157 Conector recto"/>
          <p:cNvCxnSpPr/>
          <p:nvPr/>
        </p:nvCxnSpPr>
        <p:spPr>
          <a:xfrm>
            <a:off x="-756592" y="2215497"/>
            <a:ext cx="10729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02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4" grpId="0" animBg="1"/>
      <p:bldP spid="135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5" grpId="0" animBg="1"/>
      <p:bldP spid="156" grpId="0" animBg="1"/>
      <p:bldP spid="1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52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vs  DIRECCIÓN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3" name="72 Grupo"/>
          <p:cNvGrpSpPr/>
          <p:nvPr/>
        </p:nvGrpSpPr>
        <p:grpSpPr>
          <a:xfrm>
            <a:off x="1525136" y="1432831"/>
            <a:ext cx="1390680" cy="700025"/>
            <a:chOff x="2051720" y="1144799"/>
            <a:chExt cx="1390680" cy="700025"/>
          </a:xfrm>
        </p:grpSpPr>
        <p:grpSp>
          <p:nvGrpSpPr>
            <p:cNvPr id="74" name="73 Grupo"/>
            <p:cNvGrpSpPr/>
            <p:nvPr/>
          </p:nvGrpSpPr>
          <p:grpSpPr>
            <a:xfrm>
              <a:off x="2051720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76" name="75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78" name="77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79" name="78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80" name="79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81" name="80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82" name="81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83" name="82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84" name="83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85" name="84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01" name="100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2" name="101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6" name="85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9" name="98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0" name="99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7" name="86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7" name="96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8" name="97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8" name="87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5" name="94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6" name="95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9" name="88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3" name="92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4" name="93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90" name="89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1" name="90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2" name="91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77" name="76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75" name="74 Rectángulo"/>
            <p:cNvSpPr/>
            <p:nvPr/>
          </p:nvSpPr>
          <p:spPr>
            <a:xfrm>
              <a:off x="2221102" y="152671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Qué?</a:t>
              </a:r>
            </a:p>
          </p:txBody>
        </p:sp>
      </p:grpSp>
      <p:grpSp>
        <p:nvGrpSpPr>
          <p:cNvPr id="103" name="102 Grupo"/>
          <p:cNvGrpSpPr/>
          <p:nvPr/>
        </p:nvGrpSpPr>
        <p:grpSpPr>
          <a:xfrm>
            <a:off x="6228184" y="1432831"/>
            <a:ext cx="1390680" cy="700025"/>
            <a:chOff x="5485576" y="1144799"/>
            <a:chExt cx="1390680" cy="700025"/>
          </a:xfrm>
        </p:grpSpPr>
        <p:grpSp>
          <p:nvGrpSpPr>
            <p:cNvPr id="104" name="103 Grupo"/>
            <p:cNvGrpSpPr/>
            <p:nvPr/>
          </p:nvGrpSpPr>
          <p:grpSpPr>
            <a:xfrm>
              <a:off x="5485576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106" name="105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108" name="107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09" name="108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110" name="109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111" name="110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112" name="111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13" name="112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114" name="113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115" name="114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31" name="130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2" name="131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6" name="115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9" name="128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0" name="129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7" name="116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7" name="126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8" name="127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8" name="117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5" name="124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6" name="125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9" name="118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3" name="122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4" name="123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0" name="119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1" name="120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2" name="121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07" name="106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05" name="104 Rectángulo"/>
            <p:cNvSpPr/>
            <p:nvPr/>
          </p:nvSpPr>
          <p:spPr>
            <a:xfrm>
              <a:off x="5637150" y="126876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Cómo?</a:t>
              </a:r>
            </a:p>
          </p:txBody>
        </p:sp>
      </p:grpSp>
      <p:sp>
        <p:nvSpPr>
          <p:cNvPr id="158" name="157 CuadroTexto"/>
          <p:cNvSpPr txBox="1"/>
          <p:nvPr/>
        </p:nvSpPr>
        <p:spPr>
          <a:xfrm>
            <a:off x="2956285" y="2227071"/>
            <a:ext cx="3240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</a:p>
        </p:txBody>
      </p:sp>
      <p:sp>
        <p:nvSpPr>
          <p:cNvPr id="159" name="158 CuadroTexto"/>
          <p:cNvSpPr txBox="1"/>
          <p:nvPr/>
        </p:nvSpPr>
        <p:spPr>
          <a:xfrm>
            <a:off x="177355" y="2225730"/>
            <a:ext cx="2736000" cy="369332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Gobernanza</a:t>
            </a:r>
          </a:p>
        </p:txBody>
      </p:sp>
      <p:sp>
        <p:nvSpPr>
          <p:cNvPr id="160" name="159 CuadroTexto"/>
          <p:cNvSpPr txBox="1"/>
          <p:nvPr/>
        </p:nvSpPr>
        <p:spPr>
          <a:xfrm>
            <a:off x="6228183" y="2225730"/>
            <a:ext cx="273600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Dirección</a:t>
            </a:r>
          </a:p>
        </p:txBody>
      </p:sp>
      <p:cxnSp>
        <p:nvCxnSpPr>
          <p:cNvPr id="161" name="160 Conector recto"/>
          <p:cNvCxnSpPr/>
          <p:nvPr/>
        </p:nvCxnSpPr>
        <p:spPr>
          <a:xfrm>
            <a:off x="0" y="2624538"/>
            <a:ext cx="9144000" cy="0"/>
          </a:xfrm>
          <a:prstGeom prst="line">
            <a:avLst/>
          </a:prstGeom>
          <a:ln w="190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161 CuadroTexto"/>
          <p:cNvSpPr txBox="1"/>
          <p:nvPr/>
        </p:nvSpPr>
        <p:spPr>
          <a:xfrm>
            <a:off x="2948075" y="3041625"/>
            <a:ext cx="3240000" cy="923330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Riesgos</a:t>
            </a:r>
          </a:p>
          <a:p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3" name="162 CuadroTexto"/>
          <p:cNvSpPr txBox="1"/>
          <p:nvPr/>
        </p:nvSpPr>
        <p:spPr>
          <a:xfrm>
            <a:off x="179512" y="3040284"/>
            <a:ext cx="2736000" cy="923330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Determina y comunica la aversión al riesgo y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umbrales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4" name="163 CuadroTexto"/>
          <p:cNvSpPr txBox="1"/>
          <p:nvPr/>
        </p:nvSpPr>
        <p:spPr>
          <a:xfrm>
            <a:off x="6230340" y="3040284"/>
            <a:ext cx="2736000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Identifica y gestiona los riesgos y/o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problemas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5" name="164 CuadroTexto"/>
          <p:cNvSpPr txBox="1"/>
          <p:nvPr/>
        </p:nvSpPr>
        <p:spPr>
          <a:xfrm>
            <a:off x="2948075" y="3996572"/>
            <a:ext cx="3240000" cy="369332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Fondos y </a:t>
            </a:r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recursos</a:t>
            </a:r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6" name="165 CuadroTexto"/>
          <p:cNvSpPr txBox="1"/>
          <p:nvPr/>
        </p:nvSpPr>
        <p:spPr>
          <a:xfrm>
            <a:off x="179512" y="3995231"/>
            <a:ext cx="2736000" cy="369332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Solicita, revisa y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autoriza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7" name="166 CuadroTexto"/>
          <p:cNvSpPr txBox="1"/>
          <p:nvPr/>
        </p:nvSpPr>
        <p:spPr>
          <a:xfrm>
            <a:off x="6230340" y="3995231"/>
            <a:ext cx="2736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Identifica y solicita</a:t>
            </a:r>
          </a:p>
        </p:txBody>
      </p:sp>
      <p:sp>
        <p:nvSpPr>
          <p:cNvPr id="168" name="167 CuadroTexto"/>
          <p:cNvSpPr txBox="1"/>
          <p:nvPr/>
        </p:nvSpPr>
        <p:spPr>
          <a:xfrm>
            <a:off x="2948075" y="4396721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Proyecto</a:t>
            </a:r>
          </a:p>
          <a:p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9" name="168 CuadroTexto"/>
          <p:cNvSpPr txBox="1"/>
          <p:nvPr/>
        </p:nvSpPr>
        <p:spPr>
          <a:xfrm>
            <a:off x="179512" y="4395380"/>
            <a:ext cx="2736000" cy="646331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Aprueba, cierra o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cancela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0" name="169 CuadroTexto"/>
          <p:cNvSpPr txBox="1"/>
          <p:nvPr/>
        </p:nvSpPr>
        <p:spPr>
          <a:xfrm>
            <a:off x="6230340" y="4395380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Recomienda aprobación, cierre o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cancelación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1" name="170 CuadroTexto"/>
          <p:cNvSpPr txBox="1"/>
          <p:nvPr/>
        </p:nvSpPr>
        <p:spPr>
          <a:xfrm>
            <a:off x="2948075" y="5066059"/>
            <a:ext cx="3240000" cy="923330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Roles, responsabilidad y autoridades para toma de decisión</a:t>
            </a:r>
          </a:p>
        </p:txBody>
      </p:sp>
      <p:sp>
        <p:nvSpPr>
          <p:cNvPr id="172" name="171 CuadroTexto"/>
          <p:cNvSpPr txBox="1"/>
          <p:nvPr/>
        </p:nvSpPr>
        <p:spPr>
          <a:xfrm>
            <a:off x="179512" y="5064718"/>
            <a:ext cx="2736000" cy="923330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Determina y aprueba</a:t>
            </a:r>
          </a:p>
          <a:p>
            <a:endParaRPr lang="es-BO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3" name="172 CuadroTexto"/>
          <p:cNvSpPr txBox="1"/>
          <p:nvPr/>
        </p:nvSpPr>
        <p:spPr>
          <a:xfrm>
            <a:off x="6230340" y="5064718"/>
            <a:ext cx="2736000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Recomienda y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comunica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0" name="179 CuadroTexto"/>
          <p:cNvSpPr txBox="1"/>
          <p:nvPr/>
        </p:nvSpPr>
        <p:spPr>
          <a:xfrm>
            <a:off x="2948075" y="2638253"/>
            <a:ext cx="3240000" cy="369332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Componentes</a:t>
            </a:r>
          </a:p>
        </p:txBody>
      </p:sp>
      <p:sp>
        <p:nvSpPr>
          <p:cNvPr id="181" name="180 CuadroTexto"/>
          <p:cNvSpPr txBox="1"/>
          <p:nvPr/>
        </p:nvSpPr>
        <p:spPr>
          <a:xfrm>
            <a:off x="179512" y="2636912"/>
            <a:ext cx="2736000" cy="369332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Autoriza</a:t>
            </a:r>
          </a:p>
        </p:txBody>
      </p:sp>
      <p:sp>
        <p:nvSpPr>
          <p:cNvPr id="182" name="181 CuadroTexto"/>
          <p:cNvSpPr txBox="1"/>
          <p:nvPr/>
        </p:nvSpPr>
        <p:spPr>
          <a:xfrm>
            <a:off x="6230340" y="2636912"/>
            <a:ext cx="2736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Selecciona y optimiza</a:t>
            </a:r>
          </a:p>
        </p:txBody>
      </p:sp>
    </p:spTree>
    <p:extLst>
      <p:ext uri="{BB962C8B-B14F-4D97-AF65-F5344CB8AC3E}">
        <p14:creationId xmlns:p14="http://schemas.microsoft.com/office/powerpoint/2010/main" val="225935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80" grpId="0" animBg="1"/>
      <p:bldP spid="181" grpId="0" animBg="1"/>
      <p:bldP spid="18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52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vs  DIRECCIÓN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3" name="72 Grupo"/>
          <p:cNvGrpSpPr/>
          <p:nvPr/>
        </p:nvGrpSpPr>
        <p:grpSpPr>
          <a:xfrm>
            <a:off x="1525136" y="1432831"/>
            <a:ext cx="1390680" cy="700025"/>
            <a:chOff x="2051720" y="1144799"/>
            <a:chExt cx="1390680" cy="700025"/>
          </a:xfrm>
        </p:grpSpPr>
        <p:grpSp>
          <p:nvGrpSpPr>
            <p:cNvPr id="74" name="73 Grupo"/>
            <p:cNvGrpSpPr/>
            <p:nvPr/>
          </p:nvGrpSpPr>
          <p:grpSpPr>
            <a:xfrm>
              <a:off x="2051720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76" name="75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78" name="77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79" name="78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80" name="79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81" name="80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82" name="81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83" name="82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84" name="83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85" name="84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01" name="100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2" name="101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6" name="85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9" name="98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0" name="99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7" name="86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7" name="96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8" name="97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8" name="87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5" name="94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6" name="95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9" name="88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3" name="92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4" name="93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90" name="89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1" name="90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2" name="91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77" name="76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75" name="74 Rectángulo"/>
            <p:cNvSpPr/>
            <p:nvPr/>
          </p:nvSpPr>
          <p:spPr>
            <a:xfrm>
              <a:off x="2221102" y="152671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Qué?</a:t>
              </a:r>
            </a:p>
          </p:txBody>
        </p:sp>
      </p:grpSp>
      <p:grpSp>
        <p:nvGrpSpPr>
          <p:cNvPr id="103" name="102 Grupo"/>
          <p:cNvGrpSpPr/>
          <p:nvPr/>
        </p:nvGrpSpPr>
        <p:grpSpPr>
          <a:xfrm>
            <a:off x="6228184" y="1432831"/>
            <a:ext cx="1390680" cy="700025"/>
            <a:chOff x="5485576" y="1144799"/>
            <a:chExt cx="1390680" cy="700025"/>
          </a:xfrm>
        </p:grpSpPr>
        <p:grpSp>
          <p:nvGrpSpPr>
            <p:cNvPr id="104" name="103 Grupo"/>
            <p:cNvGrpSpPr/>
            <p:nvPr/>
          </p:nvGrpSpPr>
          <p:grpSpPr>
            <a:xfrm>
              <a:off x="5485576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106" name="105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108" name="107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09" name="108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110" name="109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111" name="110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112" name="111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13" name="112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114" name="113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115" name="114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31" name="130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2" name="131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6" name="115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9" name="128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0" name="129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7" name="116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7" name="126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8" name="127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8" name="117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5" name="124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6" name="125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9" name="118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3" name="122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4" name="123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0" name="119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1" name="120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2" name="121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07" name="106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05" name="104 Rectángulo"/>
            <p:cNvSpPr/>
            <p:nvPr/>
          </p:nvSpPr>
          <p:spPr>
            <a:xfrm>
              <a:off x="5637150" y="126876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Cómo?</a:t>
              </a:r>
            </a:p>
          </p:txBody>
        </p:sp>
      </p:grpSp>
      <p:sp>
        <p:nvSpPr>
          <p:cNvPr id="133" name="132 CuadroTexto"/>
          <p:cNvSpPr txBox="1"/>
          <p:nvPr/>
        </p:nvSpPr>
        <p:spPr>
          <a:xfrm>
            <a:off x="2956285" y="2230625"/>
            <a:ext cx="3240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</a:p>
        </p:txBody>
      </p:sp>
      <p:sp>
        <p:nvSpPr>
          <p:cNvPr id="134" name="133 CuadroTexto"/>
          <p:cNvSpPr txBox="1"/>
          <p:nvPr/>
        </p:nvSpPr>
        <p:spPr>
          <a:xfrm>
            <a:off x="177355" y="2229284"/>
            <a:ext cx="2736000" cy="369332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Gobernanza</a:t>
            </a:r>
          </a:p>
        </p:txBody>
      </p:sp>
      <p:sp>
        <p:nvSpPr>
          <p:cNvPr id="135" name="134 CuadroTexto"/>
          <p:cNvSpPr txBox="1"/>
          <p:nvPr/>
        </p:nvSpPr>
        <p:spPr>
          <a:xfrm>
            <a:off x="6228183" y="2229284"/>
            <a:ext cx="273600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Dirección</a:t>
            </a:r>
          </a:p>
        </p:txBody>
      </p:sp>
      <p:cxnSp>
        <p:nvCxnSpPr>
          <p:cNvPr id="136" name="135 Conector recto"/>
          <p:cNvCxnSpPr/>
          <p:nvPr/>
        </p:nvCxnSpPr>
        <p:spPr>
          <a:xfrm>
            <a:off x="0" y="2617459"/>
            <a:ext cx="9144000" cy="0"/>
          </a:xfrm>
          <a:prstGeom prst="line">
            <a:avLst/>
          </a:prstGeom>
          <a:ln w="190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136 CuadroTexto"/>
          <p:cNvSpPr txBox="1"/>
          <p:nvPr/>
        </p:nvSpPr>
        <p:spPr>
          <a:xfrm>
            <a:off x="2958044" y="3305168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Indicadores de </a:t>
            </a:r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Desempeño</a:t>
            </a:r>
          </a:p>
          <a:p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8" name="137 CuadroTexto"/>
          <p:cNvSpPr txBox="1"/>
          <p:nvPr/>
        </p:nvSpPr>
        <p:spPr>
          <a:xfrm>
            <a:off x="179512" y="3303827"/>
            <a:ext cx="2736000" cy="646331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Determina y/o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aprueba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9" name="138 CuadroTexto"/>
          <p:cNvSpPr txBox="1"/>
          <p:nvPr/>
        </p:nvSpPr>
        <p:spPr>
          <a:xfrm>
            <a:off x="6230340" y="3303827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Monitorea, mide, crea y consolida</a:t>
            </a:r>
          </a:p>
        </p:txBody>
      </p:sp>
      <p:sp>
        <p:nvSpPr>
          <p:cNvPr id="140" name="139 CuadroTexto"/>
          <p:cNvSpPr txBox="1"/>
          <p:nvPr/>
        </p:nvSpPr>
        <p:spPr>
          <a:xfrm>
            <a:off x="2948075" y="3982057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Plan de trabajo integrado </a:t>
            </a:r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roadmap</a:t>
            </a:r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1" name="140 CuadroTexto"/>
          <p:cNvSpPr txBox="1"/>
          <p:nvPr/>
        </p:nvSpPr>
        <p:spPr>
          <a:xfrm>
            <a:off x="179512" y="3980716"/>
            <a:ext cx="2736000" cy="646331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Revisa y aprueba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2" name="141 CuadroTexto"/>
          <p:cNvSpPr txBox="1"/>
          <p:nvPr/>
        </p:nvSpPr>
        <p:spPr>
          <a:xfrm>
            <a:off x="6230340" y="3980716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Crea y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actualiza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3" name="142 CuadroTexto"/>
          <p:cNvSpPr txBox="1"/>
          <p:nvPr/>
        </p:nvSpPr>
        <p:spPr>
          <a:xfrm>
            <a:off x="2948075" y="4662028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Portones de fase y/o revisiones</a:t>
            </a:r>
          </a:p>
          <a:p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4" name="143 CuadroTexto"/>
          <p:cNvSpPr txBox="1"/>
          <p:nvPr/>
        </p:nvSpPr>
        <p:spPr>
          <a:xfrm>
            <a:off x="179512" y="4660687"/>
            <a:ext cx="2736000" cy="646331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Revisa, aprueba y/o autoriza</a:t>
            </a:r>
          </a:p>
        </p:txBody>
      </p:sp>
      <p:sp>
        <p:nvSpPr>
          <p:cNvPr id="145" name="144 CuadroTexto"/>
          <p:cNvSpPr txBox="1"/>
          <p:nvPr/>
        </p:nvSpPr>
        <p:spPr>
          <a:xfrm>
            <a:off x="6230340" y="4660687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Gestiona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6" name="145 CuadroTexto"/>
          <p:cNvSpPr txBox="1"/>
          <p:nvPr/>
        </p:nvSpPr>
        <p:spPr>
          <a:xfrm>
            <a:off x="2948075" y="5339576"/>
            <a:ext cx="3240000" cy="369332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Auditoria</a:t>
            </a:r>
          </a:p>
        </p:txBody>
      </p:sp>
      <p:sp>
        <p:nvSpPr>
          <p:cNvPr id="147" name="146 CuadroTexto"/>
          <p:cNvSpPr txBox="1"/>
          <p:nvPr/>
        </p:nvSpPr>
        <p:spPr>
          <a:xfrm>
            <a:off x="179512" y="5338235"/>
            <a:ext cx="2736000" cy="369332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Autoriza</a:t>
            </a:r>
          </a:p>
        </p:txBody>
      </p:sp>
      <p:sp>
        <p:nvSpPr>
          <p:cNvPr id="148" name="147 CuadroTexto"/>
          <p:cNvSpPr txBox="1"/>
          <p:nvPr/>
        </p:nvSpPr>
        <p:spPr>
          <a:xfrm>
            <a:off x="6230340" y="5338235"/>
            <a:ext cx="2736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Conduce</a:t>
            </a:r>
          </a:p>
        </p:txBody>
      </p:sp>
      <p:sp>
        <p:nvSpPr>
          <p:cNvPr id="155" name="154 CuadroTexto"/>
          <p:cNvSpPr txBox="1"/>
          <p:nvPr/>
        </p:nvSpPr>
        <p:spPr>
          <a:xfrm>
            <a:off x="2948075" y="2627620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Actas de constitución, planes  o oportunidades  de negocio </a:t>
            </a:r>
          </a:p>
        </p:txBody>
      </p:sp>
      <p:sp>
        <p:nvSpPr>
          <p:cNvPr id="156" name="155 CuadroTexto"/>
          <p:cNvSpPr txBox="1"/>
          <p:nvPr/>
        </p:nvSpPr>
        <p:spPr>
          <a:xfrm>
            <a:off x="179512" y="2626279"/>
            <a:ext cx="2736000" cy="646331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Aprueba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7" name="156 CuadroTexto"/>
          <p:cNvSpPr txBox="1"/>
          <p:nvPr/>
        </p:nvSpPr>
        <p:spPr>
          <a:xfrm>
            <a:off x="6230340" y="2626279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727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55" grpId="0" animBg="1"/>
      <p:bldP spid="156" grpId="0" animBg="1"/>
      <p:bldP spid="15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4152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vs  DIRECCIÓN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3" name="72 Grupo"/>
          <p:cNvGrpSpPr/>
          <p:nvPr/>
        </p:nvGrpSpPr>
        <p:grpSpPr>
          <a:xfrm>
            <a:off x="1525136" y="1432831"/>
            <a:ext cx="1390680" cy="700025"/>
            <a:chOff x="2051720" y="1144799"/>
            <a:chExt cx="1390680" cy="700025"/>
          </a:xfrm>
        </p:grpSpPr>
        <p:grpSp>
          <p:nvGrpSpPr>
            <p:cNvPr id="74" name="73 Grupo"/>
            <p:cNvGrpSpPr/>
            <p:nvPr/>
          </p:nvGrpSpPr>
          <p:grpSpPr>
            <a:xfrm>
              <a:off x="2051720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76" name="75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78" name="77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79" name="78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80" name="79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81" name="80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82" name="81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83" name="82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84" name="83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85" name="84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01" name="100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2" name="101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6" name="85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9" name="98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0" name="99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7" name="86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7" name="96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8" name="97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8" name="87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5" name="94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6" name="95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9" name="88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3" name="92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4" name="93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90" name="89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91" name="90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2" name="91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77" name="76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75" name="74 Rectángulo"/>
            <p:cNvSpPr/>
            <p:nvPr/>
          </p:nvSpPr>
          <p:spPr>
            <a:xfrm>
              <a:off x="2221102" y="152671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Qué?</a:t>
              </a:r>
            </a:p>
          </p:txBody>
        </p:sp>
      </p:grpSp>
      <p:grpSp>
        <p:nvGrpSpPr>
          <p:cNvPr id="103" name="102 Grupo"/>
          <p:cNvGrpSpPr/>
          <p:nvPr/>
        </p:nvGrpSpPr>
        <p:grpSpPr>
          <a:xfrm>
            <a:off x="6228184" y="1432831"/>
            <a:ext cx="1390680" cy="700025"/>
            <a:chOff x="5485576" y="1144799"/>
            <a:chExt cx="1390680" cy="700025"/>
          </a:xfrm>
        </p:grpSpPr>
        <p:grpSp>
          <p:nvGrpSpPr>
            <p:cNvPr id="104" name="103 Grupo"/>
            <p:cNvGrpSpPr/>
            <p:nvPr/>
          </p:nvGrpSpPr>
          <p:grpSpPr>
            <a:xfrm>
              <a:off x="5485576" y="1144799"/>
              <a:ext cx="1390680" cy="700025"/>
              <a:chOff x="200518" y="1032682"/>
              <a:chExt cx="1390680" cy="700025"/>
            </a:xfrm>
          </p:grpSpPr>
          <p:grpSp>
            <p:nvGrpSpPr>
              <p:cNvPr id="106" name="105 Grupo"/>
              <p:cNvGrpSpPr/>
              <p:nvPr/>
            </p:nvGrpSpPr>
            <p:grpSpPr>
              <a:xfrm>
                <a:off x="348634" y="1146891"/>
                <a:ext cx="1073824" cy="406989"/>
                <a:chOff x="1320135" y="3573016"/>
                <a:chExt cx="7388220" cy="1872208"/>
              </a:xfrm>
            </p:grpSpPr>
            <p:sp>
              <p:nvSpPr>
                <p:cNvPr id="108" name="107 Flecha a la derecha con muesca"/>
                <p:cNvSpPr/>
                <p:nvPr/>
              </p:nvSpPr>
              <p:spPr>
                <a:xfrm>
                  <a:off x="1320135" y="3573016"/>
                  <a:ext cx="7356321" cy="825692"/>
                </a:xfrm>
                <a:prstGeom prst="notchedRightArrow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50000">
                      <a:srgbClr val="92D050"/>
                    </a:gs>
                    <a:gs pos="100000">
                      <a:srgbClr val="7030A0"/>
                    </a:gs>
                  </a:gsLst>
                  <a:lin ang="0" scaled="1"/>
                  <a:tileRect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09" name="108 Elipse"/>
                <p:cNvSpPr/>
                <p:nvPr/>
              </p:nvSpPr>
              <p:spPr>
                <a:xfrm>
                  <a:off x="169143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</p:sp>
            <p:sp>
              <p:nvSpPr>
                <p:cNvPr id="110" name="109 Elipse"/>
                <p:cNvSpPr/>
                <p:nvPr/>
              </p:nvSpPr>
              <p:spPr>
                <a:xfrm>
                  <a:off x="2684794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</p:sp>
            <p:sp>
              <p:nvSpPr>
                <p:cNvPr id="111" name="110 Elipse"/>
                <p:cNvSpPr/>
                <p:nvPr/>
              </p:nvSpPr>
              <p:spPr>
                <a:xfrm>
                  <a:off x="3906722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</p:sp>
            <p:sp>
              <p:nvSpPr>
                <p:cNvPr id="112" name="111 Elipse"/>
                <p:cNvSpPr/>
                <p:nvPr/>
              </p:nvSpPr>
              <p:spPr>
                <a:xfrm>
                  <a:off x="5110029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13" name="112 Elipse"/>
                <p:cNvSpPr/>
                <p:nvPr/>
              </p:nvSpPr>
              <p:spPr>
                <a:xfrm>
                  <a:off x="6327726" y="3911830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</p:sp>
            <p:sp>
              <p:nvSpPr>
                <p:cNvPr id="114" name="113 Elipse"/>
                <p:cNvSpPr/>
                <p:nvPr/>
              </p:nvSpPr>
              <p:spPr>
                <a:xfrm>
                  <a:off x="7520144" y="3897593"/>
                  <a:ext cx="180000" cy="180000"/>
                </a:xfrm>
                <a:prstGeom prst="ellipse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</p:sp>
            <p:grpSp>
              <p:nvGrpSpPr>
                <p:cNvPr id="115" name="114 Grupo"/>
                <p:cNvGrpSpPr/>
                <p:nvPr/>
              </p:nvGrpSpPr>
              <p:grpSpPr>
                <a:xfrm>
                  <a:off x="1656220" y="4844092"/>
                  <a:ext cx="992830" cy="601132"/>
                  <a:chOff x="1705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31" name="130 Rectángulo redondeado"/>
                  <p:cNvSpPr/>
                  <p:nvPr/>
                </p:nvSpPr>
                <p:spPr>
                  <a:xfrm>
                    <a:off x="1705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C0504D">
                          <a:shade val="51000"/>
                          <a:satMod val="130000"/>
                        </a:srgbClr>
                      </a:gs>
                      <a:gs pos="80000">
                        <a:srgbClr val="C0504D">
                          <a:shade val="93000"/>
                          <a:satMod val="130000"/>
                        </a:srgbClr>
                      </a:gs>
                      <a:gs pos="100000">
                        <a:srgbClr val="C0504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2" name="131 Rectángulo"/>
                  <p:cNvSpPr/>
                  <p:nvPr/>
                </p:nvSpPr>
                <p:spPr>
                  <a:xfrm>
                    <a:off x="31050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6" name="115 Grupo"/>
                <p:cNvGrpSpPr/>
                <p:nvPr/>
              </p:nvGrpSpPr>
              <p:grpSpPr>
                <a:xfrm>
                  <a:off x="2896973" y="4844092"/>
                  <a:ext cx="992830" cy="601132"/>
                  <a:chOff x="1044177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9" name="128 Rectángulo redondeado"/>
                  <p:cNvSpPr/>
                  <p:nvPr/>
                </p:nvSpPr>
                <p:spPr>
                  <a:xfrm>
                    <a:off x="1044177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F79646">
                          <a:shade val="51000"/>
                          <a:satMod val="130000"/>
                        </a:srgbClr>
                      </a:gs>
                      <a:gs pos="80000">
                        <a:srgbClr val="F79646">
                          <a:shade val="93000"/>
                          <a:satMod val="130000"/>
                        </a:srgbClr>
                      </a:gs>
                      <a:gs pos="100000">
                        <a:srgbClr val="F7964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30" name="129 Rectángulo"/>
                  <p:cNvSpPr/>
                  <p:nvPr/>
                </p:nvSpPr>
                <p:spPr>
                  <a:xfrm>
                    <a:off x="1073522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7" name="116 Grupo"/>
                <p:cNvGrpSpPr/>
                <p:nvPr/>
              </p:nvGrpSpPr>
              <p:grpSpPr>
                <a:xfrm>
                  <a:off x="4096282" y="4844092"/>
                  <a:ext cx="992830" cy="601132"/>
                  <a:chOff x="2086649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7" name="126 Rectángulo redondeado"/>
                  <p:cNvSpPr/>
                  <p:nvPr/>
                </p:nvSpPr>
                <p:spPr>
                  <a:xfrm>
                    <a:off x="2086649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9BBB59">
                          <a:shade val="51000"/>
                          <a:satMod val="130000"/>
                        </a:srgbClr>
                      </a:gs>
                      <a:gs pos="80000">
                        <a:srgbClr val="9BBB59">
                          <a:shade val="93000"/>
                          <a:satMod val="130000"/>
                        </a:srgbClr>
                      </a:gs>
                      <a:gs pos="100000">
                        <a:srgbClr val="9BBB59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8" name="127 Rectángulo"/>
                  <p:cNvSpPr/>
                  <p:nvPr/>
                </p:nvSpPr>
                <p:spPr>
                  <a:xfrm>
                    <a:off x="2115994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8" name="117 Grupo"/>
                <p:cNvGrpSpPr/>
                <p:nvPr/>
              </p:nvGrpSpPr>
              <p:grpSpPr>
                <a:xfrm>
                  <a:off x="5320418" y="4844092"/>
                  <a:ext cx="992830" cy="601132"/>
                  <a:chOff x="3129122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5" name="124 Rectángulo redondeado"/>
                  <p:cNvSpPr/>
                  <p:nvPr/>
                </p:nvSpPr>
                <p:spPr>
                  <a:xfrm>
                    <a:off x="3129122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F81BD">
                          <a:shade val="51000"/>
                          <a:satMod val="130000"/>
                        </a:srgbClr>
                      </a:gs>
                      <a:gs pos="80000">
                        <a:srgbClr val="4F81BD">
                          <a:shade val="93000"/>
                          <a:satMod val="130000"/>
                        </a:srgbClr>
                      </a:gs>
                      <a:gs pos="100000">
                        <a:srgbClr val="4F81BD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6" name="125 Rectángulo"/>
                  <p:cNvSpPr/>
                  <p:nvPr/>
                </p:nvSpPr>
                <p:spPr>
                  <a:xfrm>
                    <a:off x="3158467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pt-BR" sz="1200" kern="120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9" name="118 Grupo"/>
                <p:cNvGrpSpPr/>
                <p:nvPr/>
              </p:nvGrpSpPr>
              <p:grpSpPr>
                <a:xfrm>
                  <a:off x="6520865" y="4844092"/>
                  <a:ext cx="992830" cy="601132"/>
                  <a:chOff x="4171594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3" name="122 Rectángulo redondeado"/>
                  <p:cNvSpPr/>
                  <p:nvPr/>
                </p:nvSpPr>
                <p:spPr>
                  <a:xfrm>
                    <a:off x="4171594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4BACC6">
                          <a:shade val="51000"/>
                          <a:satMod val="130000"/>
                        </a:srgbClr>
                      </a:gs>
                      <a:gs pos="80000">
                        <a:srgbClr val="4BACC6">
                          <a:shade val="93000"/>
                          <a:satMod val="130000"/>
                        </a:srgbClr>
                      </a:gs>
                      <a:gs pos="100000">
                        <a:srgbClr val="4BACC6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4" name="123 Rectángulo"/>
                  <p:cNvSpPr/>
                  <p:nvPr/>
                </p:nvSpPr>
                <p:spPr>
                  <a:xfrm>
                    <a:off x="4200939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0" name="119 Grupo"/>
                <p:cNvGrpSpPr/>
                <p:nvPr/>
              </p:nvGrpSpPr>
              <p:grpSpPr>
                <a:xfrm>
                  <a:off x="7715525" y="4844092"/>
                  <a:ext cx="992830" cy="601132"/>
                  <a:chOff x="5214066" y="450849"/>
                  <a:chExt cx="992830" cy="601132"/>
                </a:xfrm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</p:grpSpPr>
              <p:sp>
                <p:nvSpPr>
                  <p:cNvPr id="121" name="120 Rectángulo redondeado"/>
                  <p:cNvSpPr/>
                  <p:nvPr/>
                </p:nvSpPr>
                <p:spPr>
                  <a:xfrm>
                    <a:off x="5214066" y="450849"/>
                    <a:ext cx="992830" cy="601132"/>
                  </a:xfrm>
                  <a:prstGeom prst="roundRect">
                    <a:avLst/>
                  </a:prstGeom>
                  <a:gradFill rotWithShape="1">
                    <a:gsLst>
                      <a:gs pos="0">
                        <a:srgbClr val="8064A2">
                          <a:shade val="51000"/>
                          <a:satMod val="130000"/>
                        </a:srgbClr>
                      </a:gs>
                      <a:gs pos="80000">
                        <a:srgbClr val="8064A2">
                          <a:shade val="93000"/>
                          <a:satMod val="130000"/>
                        </a:srgbClr>
                      </a:gs>
                      <a:gs pos="100000">
                        <a:srgbClr val="8064A2">
                          <a:shade val="94000"/>
                          <a:satMod val="135000"/>
                        </a:srgb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p3d>
                    <a:bevelT w="63500" h="25400"/>
                  </a:sp3d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2" name="121 Rectángulo"/>
                  <p:cNvSpPr/>
                  <p:nvPr/>
                </p:nvSpPr>
                <p:spPr>
                  <a:xfrm>
                    <a:off x="5243411" y="480194"/>
                    <a:ext cx="934140" cy="542442"/>
                  </a:xfrm>
                  <a:prstGeom prst="rect">
                    <a:avLst/>
                  </a:prstGeom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45720" tIns="45720" rIns="45720" bIns="45720" numCol="1" spcCol="1270" anchor="ctr" anchorCtr="0">
                    <a:noAutofit/>
                  </a:bodyPr>
                  <a:lstStyle/>
                  <a:p>
                    <a:pPr lvl="0" algn="ctr" defTabSz="5334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BO" sz="1200" kern="1200" noProof="0" dirty="0">
                      <a:solidFill>
                        <a:sysClr val="window" lastClr="FFFFFF"/>
                      </a:solidFill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07" name="106 Rectángulo"/>
              <p:cNvSpPr/>
              <p:nvPr/>
            </p:nvSpPr>
            <p:spPr>
              <a:xfrm>
                <a:off x="200518" y="1032682"/>
                <a:ext cx="1390680" cy="700025"/>
              </a:xfrm>
              <a:prstGeom prst="rect">
                <a:avLst/>
              </a:prstGeom>
              <a:noFill/>
              <a:ln w="38100">
                <a:solidFill>
                  <a:srgbClr val="33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BO"/>
              </a:p>
            </p:txBody>
          </p:sp>
        </p:grpSp>
        <p:sp>
          <p:nvSpPr>
            <p:cNvPr id="105" name="104 Rectángulo"/>
            <p:cNvSpPr/>
            <p:nvPr/>
          </p:nvSpPr>
          <p:spPr>
            <a:xfrm>
              <a:off x="5637150" y="1268760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Cómo?</a:t>
              </a:r>
            </a:p>
          </p:txBody>
        </p:sp>
      </p:grpSp>
      <p:sp>
        <p:nvSpPr>
          <p:cNvPr id="133" name="132 CuadroTexto"/>
          <p:cNvSpPr txBox="1"/>
          <p:nvPr/>
        </p:nvSpPr>
        <p:spPr>
          <a:xfrm>
            <a:off x="2956285" y="2230625"/>
            <a:ext cx="3240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</a:p>
        </p:txBody>
      </p:sp>
      <p:sp>
        <p:nvSpPr>
          <p:cNvPr id="134" name="133 CuadroTexto"/>
          <p:cNvSpPr txBox="1"/>
          <p:nvPr/>
        </p:nvSpPr>
        <p:spPr>
          <a:xfrm>
            <a:off x="177355" y="2229284"/>
            <a:ext cx="2736000" cy="369332"/>
          </a:xfrm>
          <a:prstGeom prst="rect">
            <a:avLst/>
          </a:prstGeom>
          <a:solidFill>
            <a:srgbClr val="00B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Gobernanza</a:t>
            </a:r>
          </a:p>
        </p:txBody>
      </p:sp>
      <p:sp>
        <p:nvSpPr>
          <p:cNvPr id="135" name="134 CuadroTexto"/>
          <p:cNvSpPr txBox="1"/>
          <p:nvPr/>
        </p:nvSpPr>
        <p:spPr>
          <a:xfrm>
            <a:off x="6228183" y="2229284"/>
            <a:ext cx="273600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BO"/>
            </a:defPPr>
            <a:lvl1pPr>
              <a:defRPr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BO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Dirección</a:t>
            </a:r>
          </a:p>
        </p:txBody>
      </p:sp>
      <p:sp>
        <p:nvSpPr>
          <p:cNvPr id="155" name="154 CuadroTexto"/>
          <p:cNvSpPr txBox="1"/>
          <p:nvPr/>
        </p:nvSpPr>
        <p:spPr>
          <a:xfrm>
            <a:off x="2948075" y="3294207"/>
            <a:ext cx="3240000" cy="369332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Metodología de proyecto</a:t>
            </a:r>
          </a:p>
        </p:txBody>
      </p:sp>
      <p:sp>
        <p:nvSpPr>
          <p:cNvPr id="156" name="155 CuadroTexto"/>
          <p:cNvSpPr txBox="1"/>
          <p:nvPr/>
        </p:nvSpPr>
        <p:spPr>
          <a:xfrm>
            <a:off x="179512" y="3271600"/>
            <a:ext cx="2736000" cy="369332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Revisa y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aprueba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7" name="156 CuadroTexto"/>
          <p:cNvSpPr txBox="1"/>
          <p:nvPr/>
        </p:nvSpPr>
        <p:spPr>
          <a:xfrm>
            <a:off x="6230340" y="3271600"/>
            <a:ext cx="27360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Comunica y se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adhiere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8" name="157 CuadroTexto"/>
          <p:cNvSpPr txBox="1"/>
          <p:nvPr/>
        </p:nvSpPr>
        <p:spPr>
          <a:xfrm>
            <a:off x="2948075" y="3683723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Resultados del proyecto</a:t>
            </a:r>
          </a:p>
          <a:p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9" name="158 CuadroTexto"/>
          <p:cNvSpPr txBox="1"/>
          <p:nvPr/>
        </p:nvSpPr>
        <p:spPr>
          <a:xfrm>
            <a:off x="179512" y="3671749"/>
            <a:ext cx="2736000" cy="648000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Responsable</a:t>
            </a:r>
          </a:p>
          <a:p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accountable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0" name="159 CuadroTexto"/>
          <p:cNvSpPr txBox="1"/>
          <p:nvPr/>
        </p:nvSpPr>
        <p:spPr>
          <a:xfrm>
            <a:off x="6230340" y="3671749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Responsable </a:t>
            </a:r>
            <a:endParaRPr lang="es-BO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responsible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1" name="160 CuadroTexto"/>
          <p:cNvSpPr txBox="1"/>
          <p:nvPr/>
        </p:nvSpPr>
        <p:spPr>
          <a:xfrm>
            <a:off x="2948075" y="2614564"/>
            <a:ext cx="3240000" cy="646331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Gestión de cambio </a:t>
            </a:r>
            <a:r>
              <a:rPr lang="es-BO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organizacional</a:t>
            </a:r>
            <a:endParaRPr lang="es-BO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2" name="161 CuadroTexto"/>
          <p:cNvSpPr txBox="1"/>
          <p:nvPr/>
        </p:nvSpPr>
        <p:spPr>
          <a:xfrm>
            <a:off x="179512" y="2613223"/>
            <a:ext cx="2736000" cy="646331"/>
          </a:xfrm>
          <a:prstGeom prst="rect">
            <a:avLst/>
          </a:prstGeom>
          <a:solidFill>
            <a:srgbClr val="92D05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Revisa y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aprueba</a:t>
            </a:r>
          </a:p>
          <a:p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3" name="162 CuadroTexto"/>
          <p:cNvSpPr txBox="1"/>
          <p:nvPr/>
        </p:nvSpPr>
        <p:spPr>
          <a:xfrm>
            <a:off x="6230340" y="2613223"/>
            <a:ext cx="273600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BO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Define e implementa los </a:t>
            </a:r>
            <a:r>
              <a:rPr lang="es-BO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planes</a:t>
            </a:r>
            <a:endParaRPr lang="es-BO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212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3162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 EFICAZ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6" name="13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2" r="5968" b="5434"/>
          <a:stretch/>
        </p:blipFill>
        <p:spPr>
          <a:xfrm>
            <a:off x="3750436" y="4725144"/>
            <a:ext cx="1656184" cy="1584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7" name="13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582" y="3212976"/>
            <a:ext cx="1431603" cy="1431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8" name="13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7" r="8922" b="3322"/>
          <a:stretch/>
        </p:blipFill>
        <p:spPr>
          <a:xfrm>
            <a:off x="3612831" y="2666388"/>
            <a:ext cx="1918337" cy="1800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9" name="138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0" r="6605" b="3566"/>
          <a:stretch/>
        </p:blipFill>
        <p:spPr>
          <a:xfrm>
            <a:off x="1403648" y="4393357"/>
            <a:ext cx="1757820" cy="1843955"/>
          </a:xfrm>
          <a:prstGeom prst="rect">
            <a:avLst/>
          </a:prstGeom>
        </p:spPr>
      </p:pic>
      <p:pic>
        <p:nvPicPr>
          <p:cNvPr id="140" name="139 Imagen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4" t="8584" r="7330" b="9295"/>
          <a:stretch/>
        </p:blipFill>
        <p:spPr>
          <a:xfrm>
            <a:off x="2699792" y="1336758"/>
            <a:ext cx="1022947" cy="1372162"/>
          </a:xfrm>
          <a:prstGeom prst="rect">
            <a:avLst/>
          </a:prstGeom>
        </p:spPr>
      </p:pic>
      <p:pic>
        <p:nvPicPr>
          <p:cNvPr id="141" name="140 Imagen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8" b="10514"/>
          <a:stretch/>
        </p:blipFill>
        <p:spPr>
          <a:xfrm>
            <a:off x="5868144" y="4581128"/>
            <a:ext cx="2505075" cy="1509824"/>
          </a:xfrm>
          <a:prstGeom prst="rect">
            <a:avLst/>
          </a:prstGeom>
        </p:spPr>
      </p:pic>
      <p:pic>
        <p:nvPicPr>
          <p:cNvPr id="142" name="141 Imagen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2"/>
          <a:stretch/>
        </p:blipFill>
        <p:spPr>
          <a:xfrm>
            <a:off x="4877755" y="1261226"/>
            <a:ext cx="1566453" cy="1447694"/>
          </a:xfrm>
          <a:prstGeom prst="rect">
            <a:avLst/>
          </a:prstGeom>
        </p:spPr>
      </p:pic>
      <p:pic>
        <p:nvPicPr>
          <p:cNvPr id="143" name="142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1734920" cy="1332926"/>
          </a:xfrm>
          <a:prstGeom prst="rect">
            <a:avLst/>
          </a:prstGeom>
        </p:spPr>
      </p:pic>
      <p:pic>
        <p:nvPicPr>
          <p:cNvPr id="144" name="143 Imagen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64" t="34093" b="7302"/>
          <a:stretch/>
        </p:blipFill>
        <p:spPr>
          <a:xfrm>
            <a:off x="6586315" y="1700808"/>
            <a:ext cx="1514077" cy="135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5" name="144 Image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68960"/>
            <a:ext cx="1584176" cy="1584176"/>
          </a:xfrm>
          <a:prstGeom prst="rect">
            <a:avLst/>
          </a:prstGeom>
        </p:spPr>
      </p:pic>
      <p:pic>
        <p:nvPicPr>
          <p:cNvPr id="146" name="145 Imagen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8" t="8091" r="23762" b="3859"/>
          <a:stretch/>
        </p:blipFill>
        <p:spPr>
          <a:xfrm>
            <a:off x="3633474" y="1261226"/>
            <a:ext cx="947534" cy="132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6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2077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COMPLEJIDAD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[1,5]</a:t>
            </a:r>
            <a:endParaRPr lang="es-BO" sz="12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096" y="876821"/>
            <a:ext cx="1040400" cy="1350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16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0" t="16513" r="17628" b="4985"/>
          <a:stretch/>
        </p:blipFill>
        <p:spPr>
          <a:xfrm>
            <a:off x="2494402" y="1505109"/>
            <a:ext cx="3306726" cy="280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17 Rectángulo"/>
          <p:cNvSpPr/>
          <p:nvPr/>
        </p:nvSpPr>
        <p:spPr>
          <a:xfrm>
            <a:off x="5652120" y="1345411"/>
            <a:ext cx="2194553" cy="646331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r>
              <a:rPr lang="es-ES" b="1" dirty="0">
                <a:ln w="1905"/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Comportamiento </a:t>
            </a:r>
          </a:p>
          <a:p>
            <a:r>
              <a:rPr lang="es-ES" b="1" dirty="0" smtClean="0">
                <a:ln w="1905"/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humano</a:t>
            </a:r>
            <a:endParaRPr lang="es-ES" b="1" dirty="0">
              <a:ln w="1905"/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755576" y="3379277"/>
            <a:ext cx="2160240" cy="646331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r>
              <a:rPr lang="es-ES" b="1" dirty="0">
                <a:ln w="1905"/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Comportamiento </a:t>
            </a:r>
          </a:p>
          <a:p>
            <a:r>
              <a:rPr lang="es-ES" b="1" dirty="0">
                <a:ln w="1905"/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del </a:t>
            </a:r>
            <a:r>
              <a:rPr lang="es-ES" b="1" dirty="0" smtClean="0">
                <a:ln w="1905"/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sistema</a:t>
            </a:r>
            <a:endParaRPr lang="es-ES" b="1" dirty="0">
              <a:ln w="1905"/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5640733" y="4061389"/>
            <a:ext cx="1739579" cy="369332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r>
              <a:rPr lang="es-ES" b="1" dirty="0" smtClean="0">
                <a:ln w="1905"/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Ambigüedad</a:t>
            </a:r>
            <a:endParaRPr lang="es-ES" b="1" dirty="0">
              <a:ln w="1905"/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702412" y="5334306"/>
            <a:ext cx="7704855" cy="646331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pPr algn="just"/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Es la característica de un proyecto o de su entorno cuya gestión es complicada debido al comportamiento humano, del sistema o de la ambigüedad.</a:t>
            </a: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744942" y="4068580"/>
            <a:ext cx="2962962" cy="923330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33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Conectividad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33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Dependencia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33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Dinámica del sistema</a:t>
            </a:r>
            <a:endParaRPr lang="es-ES" b="1" dirty="0">
              <a:ln w="1905"/>
              <a:solidFill>
                <a:srgbClr val="3399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5641486" y="4438853"/>
            <a:ext cx="2962962" cy="646331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Incerteza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Emergencia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5652122" y="1962706"/>
            <a:ext cx="2755146" cy="1754326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Individual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 grupo, organizacional y político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Comunicación y control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Diseño organizacional y desarrollo</a:t>
            </a:r>
            <a:endParaRPr lang="es-ES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4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2077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COMPLEJIDAD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[1,5]</a:t>
            </a:r>
            <a:endParaRPr lang="es-BO" sz="1200" dirty="0"/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76821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13 Conector recto"/>
          <p:cNvCxnSpPr/>
          <p:nvPr/>
        </p:nvCxnSpPr>
        <p:spPr>
          <a:xfrm>
            <a:off x="577412" y="1365798"/>
            <a:ext cx="2249" cy="4536504"/>
          </a:xfrm>
          <a:prstGeom prst="line">
            <a:avLst/>
          </a:prstGeom>
          <a:ln>
            <a:solidFill>
              <a:srgbClr val="6600FF"/>
            </a:solidFill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>
            <a:off x="577412" y="5891669"/>
            <a:ext cx="5176192" cy="0"/>
          </a:xfrm>
          <a:prstGeom prst="line">
            <a:avLst/>
          </a:prstGeom>
          <a:ln>
            <a:solidFill>
              <a:srgbClr val="6600FF"/>
            </a:solidFill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H="1">
            <a:off x="1009461" y="1581822"/>
            <a:ext cx="3664024" cy="3888432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H="1">
            <a:off x="1009461" y="3021982"/>
            <a:ext cx="3664024" cy="2600672"/>
          </a:xfrm>
          <a:prstGeom prst="line">
            <a:avLst/>
          </a:prstGeom>
          <a:ln>
            <a:solidFill>
              <a:srgbClr val="3333CC"/>
            </a:solidFill>
            <a:prstDash val="dash"/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H="1">
            <a:off x="1073084" y="4390134"/>
            <a:ext cx="3600401" cy="1296144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4241436" y="2045595"/>
            <a:ext cx="0" cy="1304528"/>
          </a:xfrm>
          <a:prstGeom prst="line">
            <a:avLst/>
          </a:prstGeom>
          <a:ln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4241436" y="3350123"/>
            <a:ext cx="0" cy="118402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 rot="16200000">
            <a:off x="-1452333" y="3509663"/>
            <a:ext cx="35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BO" b="1" dirty="0" smtClean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Recursos de gobernanza y procesos</a:t>
            </a:r>
            <a:endParaRPr lang="es-BO" b="1" dirty="0">
              <a:ln w="1905"/>
              <a:solidFill>
                <a:srgbClr val="66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1713310" y="5877272"/>
            <a:ext cx="2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BO" b="1" dirty="0" smtClean="0">
                <a:ln w="1905"/>
                <a:solidFill>
                  <a:srgbClr val="66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Complejidad del proyecto</a:t>
            </a:r>
            <a:endParaRPr lang="es-BO" b="1" dirty="0">
              <a:ln w="1905"/>
              <a:solidFill>
                <a:srgbClr val="66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4745492" y="4205468"/>
            <a:ext cx="3635896" cy="369332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pPr algn="just"/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Recursos y procesos deficitarios </a:t>
            </a: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4745491" y="2840550"/>
            <a:ext cx="3312367" cy="369332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pPr algn="just"/>
            <a:r>
              <a:rPr lang="es-ES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Recursos y procesos óptimos</a:t>
            </a:r>
            <a:endParaRPr lang="es-ES" b="1" dirty="0">
              <a:ln w="1905"/>
              <a:solidFill>
                <a:srgbClr val="33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4745491" y="1087058"/>
            <a:ext cx="2520280" cy="646331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r>
              <a:rPr lang="es-E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Recursos y procesos</a:t>
            </a:r>
          </a:p>
          <a:p>
            <a:r>
              <a:rPr lang="es-E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sobre asignados</a:t>
            </a:r>
            <a:endParaRPr lang="es-ES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4745490" y="1952895"/>
            <a:ext cx="3435945" cy="646331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r>
              <a:rPr lang="es-ES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Exceso de recursos y procesos </a:t>
            </a:r>
          </a:p>
          <a:p>
            <a:r>
              <a:rPr lang="es-ES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→ </a:t>
            </a:r>
            <a:r>
              <a:rPr lang="es-E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Ineficiencia</a:t>
            </a:r>
            <a:endParaRPr lang="es-ES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4745490" y="3391314"/>
            <a:ext cx="3312367" cy="646331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r>
              <a:rPr lang="es-ES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Déficit de recursos y procesos</a:t>
            </a:r>
          </a:p>
          <a:p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→</a:t>
            </a:r>
            <a:r>
              <a:rPr lang="es-ES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 </a:t>
            </a:r>
            <a:r>
              <a:rPr lang="es-ES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Riesgo</a:t>
            </a:r>
            <a:endParaRPr lang="es-ES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94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2077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COMPLEJIDAD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[6]</a:t>
            </a:r>
            <a:endParaRPr lang="es-BO" sz="1200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39927" y="1048071"/>
            <a:ext cx="1357186" cy="1035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19 Forma libre"/>
          <p:cNvSpPr/>
          <p:nvPr/>
        </p:nvSpPr>
        <p:spPr>
          <a:xfrm>
            <a:off x="5805922" y="3016867"/>
            <a:ext cx="1855819" cy="1605359"/>
          </a:xfrm>
          <a:custGeom>
            <a:avLst/>
            <a:gdLst>
              <a:gd name="connsiteX0" fmla="*/ 0 w 1855819"/>
              <a:gd name="connsiteY0" fmla="*/ 802680 h 1605359"/>
              <a:gd name="connsiteX1" fmla="*/ 458651 w 1855819"/>
              <a:gd name="connsiteY1" fmla="*/ 0 h 1605359"/>
              <a:gd name="connsiteX2" fmla="*/ 1397168 w 1855819"/>
              <a:gd name="connsiteY2" fmla="*/ 0 h 1605359"/>
              <a:gd name="connsiteX3" fmla="*/ 1855819 w 1855819"/>
              <a:gd name="connsiteY3" fmla="*/ 802680 h 1605359"/>
              <a:gd name="connsiteX4" fmla="*/ 1397168 w 1855819"/>
              <a:gd name="connsiteY4" fmla="*/ 1605359 h 1605359"/>
              <a:gd name="connsiteX5" fmla="*/ 458651 w 1855819"/>
              <a:gd name="connsiteY5" fmla="*/ 1605359 h 1605359"/>
              <a:gd name="connsiteX6" fmla="*/ 0 w 1855819"/>
              <a:gd name="connsiteY6" fmla="*/ 802680 h 1605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55819" h="1605359">
                <a:moveTo>
                  <a:pt x="0" y="802680"/>
                </a:moveTo>
                <a:lnTo>
                  <a:pt x="458651" y="0"/>
                </a:lnTo>
                <a:lnTo>
                  <a:pt x="1397168" y="0"/>
                </a:lnTo>
                <a:lnTo>
                  <a:pt x="1855819" y="802680"/>
                </a:lnTo>
                <a:lnTo>
                  <a:pt x="1397168" y="1605359"/>
                </a:lnTo>
                <a:lnTo>
                  <a:pt x="458651" y="1605359"/>
                </a:lnTo>
                <a:lnTo>
                  <a:pt x="0" y="802680"/>
                </a:lnTo>
                <a:close/>
              </a:path>
            </a:pathLst>
          </a:custGeom>
          <a:solidFill>
            <a:schemeClr val="tx1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0395" tIns="288891" rIns="330395" bIns="288891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b="1" kern="1200" dirty="0" smtClean="0">
                <a:latin typeface="+mj-lt"/>
              </a:rPr>
              <a:t>Relación 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b="1" kern="1200" dirty="0" smtClean="0">
                <a:latin typeface="+mj-lt"/>
              </a:rPr>
              <a:t>entre DP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800" b="1" kern="1200" dirty="0" smtClean="0">
                <a:latin typeface="+mj-lt"/>
              </a:rPr>
              <a:t>y GAP</a:t>
            </a:r>
            <a:endParaRPr lang="es-BO" sz="1800" b="1" kern="1200" dirty="0">
              <a:latin typeface="+mj-lt"/>
            </a:endParaRPr>
          </a:p>
        </p:txBody>
      </p:sp>
      <p:sp>
        <p:nvSpPr>
          <p:cNvPr id="21" name="20 Hexágono"/>
          <p:cNvSpPr/>
          <p:nvPr/>
        </p:nvSpPr>
        <p:spPr>
          <a:xfrm>
            <a:off x="6968022" y="2248811"/>
            <a:ext cx="700195" cy="603310"/>
          </a:xfrm>
          <a:prstGeom prst="hexagon">
            <a:avLst>
              <a:gd name="adj" fmla="val 28900"/>
              <a:gd name="vf" fmla="val 115470"/>
            </a:avLst>
          </a:pr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21 Forma libre"/>
          <p:cNvSpPr/>
          <p:nvPr/>
        </p:nvSpPr>
        <p:spPr>
          <a:xfrm>
            <a:off x="5976870" y="1556792"/>
            <a:ext cx="1520831" cy="1315697"/>
          </a:xfrm>
          <a:custGeom>
            <a:avLst/>
            <a:gdLst>
              <a:gd name="connsiteX0" fmla="*/ 0 w 1520831"/>
              <a:gd name="connsiteY0" fmla="*/ 657849 h 1315697"/>
              <a:gd name="connsiteX1" fmla="*/ 375895 w 1520831"/>
              <a:gd name="connsiteY1" fmla="*/ 0 h 1315697"/>
              <a:gd name="connsiteX2" fmla="*/ 1144936 w 1520831"/>
              <a:gd name="connsiteY2" fmla="*/ 0 h 1315697"/>
              <a:gd name="connsiteX3" fmla="*/ 1520831 w 1520831"/>
              <a:gd name="connsiteY3" fmla="*/ 657849 h 1315697"/>
              <a:gd name="connsiteX4" fmla="*/ 1144936 w 1520831"/>
              <a:gd name="connsiteY4" fmla="*/ 1315697 h 1315697"/>
              <a:gd name="connsiteX5" fmla="*/ 375895 w 1520831"/>
              <a:gd name="connsiteY5" fmla="*/ 1315697 h 1315697"/>
              <a:gd name="connsiteX6" fmla="*/ 0 w 1520831"/>
              <a:gd name="connsiteY6" fmla="*/ 657849 h 131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0831" h="1315697">
                <a:moveTo>
                  <a:pt x="0" y="657849"/>
                </a:moveTo>
                <a:lnTo>
                  <a:pt x="375895" y="0"/>
                </a:lnTo>
                <a:lnTo>
                  <a:pt x="1144936" y="0"/>
                </a:lnTo>
                <a:lnTo>
                  <a:pt x="1520831" y="657849"/>
                </a:lnTo>
                <a:lnTo>
                  <a:pt x="1144936" y="1315697"/>
                </a:lnTo>
                <a:lnTo>
                  <a:pt x="375895" y="1315697"/>
                </a:lnTo>
                <a:lnTo>
                  <a:pt x="0" y="657849"/>
                </a:lnTo>
                <a:close/>
              </a:path>
            </a:pathLst>
          </a:custGeom>
          <a:solidFill>
            <a:srgbClr val="9966FF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274" tIns="233279" rIns="267274" bIns="233279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kern="1200" dirty="0" smtClean="0">
                <a:latin typeface="+mj-lt"/>
              </a:rPr>
              <a:t>Empresa de Petróleo y Gas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200" kern="1200" noProof="0" dirty="0" smtClean="0">
                <a:latin typeface="+mj-lt"/>
              </a:rPr>
              <a:t>Upstream</a:t>
            </a:r>
            <a:endParaRPr lang="en-US" sz="1200" kern="1200" noProof="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200" kern="1200" noProof="0" dirty="0" smtClean="0">
                <a:latin typeface="+mj-lt"/>
              </a:rPr>
              <a:t>Downstream</a:t>
            </a:r>
            <a:endParaRPr lang="en-US" sz="1200" kern="1200" noProof="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Petroquímica</a:t>
            </a:r>
            <a:endParaRPr lang="es-BO" sz="1200" kern="1200" dirty="0">
              <a:latin typeface="+mj-lt"/>
            </a:endParaRPr>
          </a:p>
        </p:txBody>
      </p:sp>
      <p:sp>
        <p:nvSpPr>
          <p:cNvPr id="23" name="22 Hexágono"/>
          <p:cNvSpPr/>
          <p:nvPr/>
        </p:nvSpPr>
        <p:spPr>
          <a:xfrm>
            <a:off x="7785204" y="3376681"/>
            <a:ext cx="700195" cy="603310"/>
          </a:xfrm>
          <a:prstGeom prst="hexagon">
            <a:avLst>
              <a:gd name="adj" fmla="val 28900"/>
              <a:gd name="vf" fmla="val 115470"/>
            </a:avLst>
          </a:pr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23 Forma libre"/>
          <p:cNvSpPr/>
          <p:nvPr/>
        </p:nvSpPr>
        <p:spPr>
          <a:xfrm>
            <a:off x="7371649" y="2366034"/>
            <a:ext cx="1520831" cy="1315697"/>
          </a:xfrm>
          <a:custGeom>
            <a:avLst/>
            <a:gdLst>
              <a:gd name="connsiteX0" fmla="*/ 0 w 1520831"/>
              <a:gd name="connsiteY0" fmla="*/ 657849 h 1315697"/>
              <a:gd name="connsiteX1" fmla="*/ 375895 w 1520831"/>
              <a:gd name="connsiteY1" fmla="*/ 0 h 1315697"/>
              <a:gd name="connsiteX2" fmla="*/ 1144936 w 1520831"/>
              <a:gd name="connsiteY2" fmla="*/ 0 h 1315697"/>
              <a:gd name="connsiteX3" fmla="*/ 1520831 w 1520831"/>
              <a:gd name="connsiteY3" fmla="*/ 657849 h 1315697"/>
              <a:gd name="connsiteX4" fmla="*/ 1144936 w 1520831"/>
              <a:gd name="connsiteY4" fmla="*/ 1315697 h 1315697"/>
              <a:gd name="connsiteX5" fmla="*/ 375895 w 1520831"/>
              <a:gd name="connsiteY5" fmla="*/ 1315697 h 1315697"/>
              <a:gd name="connsiteX6" fmla="*/ 0 w 1520831"/>
              <a:gd name="connsiteY6" fmla="*/ 657849 h 131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0831" h="1315697">
                <a:moveTo>
                  <a:pt x="0" y="657849"/>
                </a:moveTo>
                <a:lnTo>
                  <a:pt x="375895" y="0"/>
                </a:lnTo>
                <a:lnTo>
                  <a:pt x="1144936" y="0"/>
                </a:lnTo>
                <a:lnTo>
                  <a:pt x="1520831" y="657849"/>
                </a:lnTo>
                <a:lnTo>
                  <a:pt x="1144936" y="1315697"/>
                </a:lnTo>
                <a:lnTo>
                  <a:pt x="375895" y="1315697"/>
                </a:lnTo>
                <a:lnTo>
                  <a:pt x="0" y="657849"/>
                </a:lnTo>
                <a:close/>
              </a:path>
            </a:pathLst>
          </a:custGeom>
          <a:solidFill>
            <a:srgbClr val="6666FF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274" tIns="233279" rIns="267274" bIns="233279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kern="1200" dirty="0" smtClean="0">
                <a:latin typeface="+mj-lt"/>
              </a:rPr>
              <a:t>Holding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Cultura </a:t>
            </a:r>
            <a:r>
              <a:rPr lang="es-BO" sz="1200" kern="1200" dirty="0" err="1" smtClean="0">
                <a:latin typeface="+mj-lt"/>
              </a:rPr>
              <a:t>org</a:t>
            </a:r>
            <a:r>
              <a:rPr lang="es-BO" sz="1200" kern="1200" dirty="0" smtClean="0">
                <a:latin typeface="+mj-lt"/>
              </a:rPr>
              <a:t>.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Estándares y procesos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Contratos</a:t>
            </a:r>
            <a:endParaRPr lang="es-BO" sz="1200" kern="1200" dirty="0">
              <a:latin typeface="+mj-lt"/>
            </a:endParaRPr>
          </a:p>
        </p:txBody>
      </p:sp>
      <p:sp>
        <p:nvSpPr>
          <p:cNvPr id="37" name="36 Hexágono"/>
          <p:cNvSpPr/>
          <p:nvPr/>
        </p:nvSpPr>
        <p:spPr>
          <a:xfrm>
            <a:off x="7217537" y="4649835"/>
            <a:ext cx="700195" cy="603310"/>
          </a:xfrm>
          <a:prstGeom prst="hexagon">
            <a:avLst>
              <a:gd name="adj" fmla="val 28900"/>
              <a:gd name="vf" fmla="val 115470"/>
            </a:avLst>
          </a:pr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37 Forma libre"/>
          <p:cNvSpPr/>
          <p:nvPr/>
        </p:nvSpPr>
        <p:spPr>
          <a:xfrm>
            <a:off x="7371649" y="3956910"/>
            <a:ext cx="1520831" cy="1315697"/>
          </a:xfrm>
          <a:custGeom>
            <a:avLst/>
            <a:gdLst>
              <a:gd name="connsiteX0" fmla="*/ 0 w 1520831"/>
              <a:gd name="connsiteY0" fmla="*/ 657849 h 1315697"/>
              <a:gd name="connsiteX1" fmla="*/ 375895 w 1520831"/>
              <a:gd name="connsiteY1" fmla="*/ 0 h 1315697"/>
              <a:gd name="connsiteX2" fmla="*/ 1144936 w 1520831"/>
              <a:gd name="connsiteY2" fmla="*/ 0 h 1315697"/>
              <a:gd name="connsiteX3" fmla="*/ 1520831 w 1520831"/>
              <a:gd name="connsiteY3" fmla="*/ 657849 h 1315697"/>
              <a:gd name="connsiteX4" fmla="*/ 1144936 w 1520831"/>
              <a:gd name="connsiteY4" fmla="*/ 1315697 h 1315697"/>
              <a:gd name="connsiteX5" fmla="*/ 375895 w 1520831"/>
              <a:gd name="connsiteY5" fmla="*/ 1315697 h 1315697"/>
              <a:gd name="connsiteX6" fmla="*/ 0 w 1520831"/>
              <a:gd name="connsiteY6" fmla="*/ 657849 h 131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0831" h="1315697">
                <a:moveTo>
                  <a:pt x="0" y="657849"/>
                </a:moveTo>
                <a:lnTo>
                  <a:pt x="375895" y="0"/>
                </a:lnTo>
                <a:lnTo>
                  <a:pt x="1144936" y="0"/>
                </a:lnTo>
                <a:lnTo>
                  <a:pt x="1520831" y="657849"/>
                </a:lnTo>
                <a:lnTo>
                  <a:pt x="1144936" y="1315697"/>
                </a:lnTo>
                <a:lnTo>
                  <a:pt x="375895" y="1315697"/>
                </a:lnTo>
                <a:lnTo>
                  <a:pt x="0" y="657849"/>
                </a:lnTo>
                <a:close/>
              </a:path>
            </a:pathLst>
          </a:custGeom>
          <a:solidFill>
            <a:srgbClr val="FF3399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274" tIns="233279" rIns="267274" bIns="233279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kern="1200" dirty="0" smtClean="0">
                <a:latin typeface="+mj-lt"/>
              </a:rPr>
              <a:t>Estado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Legislación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Aprobación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Participación</a:t>
            </a:r>
            <a:endParaRPr lang="es-BO" sz="1200" kern="1200" dirty="0">
              <a:latin typeface="+mj-lt"/>
            </a:endParaRPr>
          </a:p>
        </p:txBody>
      </p:sp>
      <p:sp>
        <p:nvSpPr>
          <p:cNvPr id="39" name="38 Hexágono"/>
          <p:cNvSpPr/>
          <p:nvPr/>
        </p:nvSpPr>
        <p:spPr>
          <a:xfrm>
            <a:off x="5809376" y="4781993"/>
            <a:ext cx="700195" cy="603310"/>
          </a:xfrm>
          <a:prstGeom prst="hexagon">
            <a:avLst>
              <a:gd name="adj" fmla="val 28900"/>
              <a:gd name="vf" fmla="val 115470"/>
            </a:avLst>
          </a:pr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39 Forma libre"/>
          <p:cNvSpPr/>
          <p:nvPr/>
        </p:nvSpPr>
        <p:spPr>
          <a:xfrm>
            <a:off x="5976870" y="4767057"/>
            <a:ext cx="1520831" cy="1315697"/>
          </a:xfrm>
          <a:custGeom>
            <a:avLst/>
            <a:gdLst>
              <a:gd name="connsiteX0" fmla="*/ 0 w 1520831"/>
              <a:gd name="connsiteY0" fmla="*/ 657849 h 1315697"/>
              <a:gd name="connsiteX1" fmla="*/ 375895 w 1520831"/>
              <a:gd name="connsiteY1" fmla="*/ 0 h 1315697"/>
              <a:gd name="connsiteX2" fmla="*/ 1144936 w 1520831"/>
              <a:gd name="connsiteY2" fmla="*/ 0 h 1315697"/>
              <a:gd name="connsiteX3" fmla="*/ 1520831 w 1520831"/>
              <a:gd name="connsiteY3" fmla="*/ 657849 h 1315697"/>
              <a:gd name="connsiteX4" fmla="*/ 1144936 w 1520831"/>
              <a:gd name="connsiteY4" fmla="*/ 1315697 h 1315697"/>
              <a:gd name="connsiteX5" fmla="*/ 375895 w 1520831"/>
              <a:gd name="connsiteY5" fmla="*/ 1315697 h 1315697"/>
              <a:gd name="connsiteX6" fmla="*/ 0 w 1520831"/>
              <a:gd name="connsiteY6" fmla="*/ 657849 h 131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0831" h="1315697">
                <a:moveTo>
                  <a:pt x="0" y="657849"/>
                </a:moveTo>
                <a:lnTo>
                  <a:pt x="375895" y="0"/>
                </a:lnTo>
                <a:lnTo>
                  <a:pt x="1144936" y="0"/>
                </a:lnTo>
                <a:lnTo>
                  <a:pt x="1520831" y="657849"/>
                </a:lnTo>
                <a:lnTo>
                  <a:pt x="1144936" y="1315697"/>
                </a:lnTo>
                <a:lnTo>
                  <a:pt x="375895" y="1315697"/>
                </a:lnTo>
                <a:lnTo>
                  <a:pt x="0" y="657849"/>
                </a:lnTo>
                <a:close/>
              </a:path>
            </a:pathLst>
          </a:custGeom>
          <a:solidFill>
            <a:srgbClr val="FF66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274" tIns="233279" rIns="267274" bIns="233279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kern="1200" dirty="0" smtClean="0">
                <a:latin typeface="+mj-lt"/>
              </a:rPr>
              <a:t>Socios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Cultura </a:t>
            </a:r>
            <a:r>
              <a:rPr lang="es-BO" sz="1200" kern="1200" dirty="0" err="1" smtClean="0">
                <a:latin typeface="+mj-lt"/>
              </a:rPr>
              <a:t>org</a:t>
            </a:r>
            <a:r>
              <a:rPr lang="es-BO" sz="1200" kern="1200" dirty="0" smtClean="0">
                <a:latin typeface="+mj-lt"/>
              </a:rPr>
              <a:t>.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Contratos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Estándares y </a:t>
            </a:r>
            <a:r>
              <a:rPr lang="es-BO" sz="1200" kern="1200" dirty="0" err="1" smtClean="0">
                <a:latin typeface="+mj-lt"/>
              </a:rPr>
              <a:t>proced</a:t>
            </a:r>
            <a:r>
              <a:rPr lang="es-BO" sz="1200" kern="1200" dirty="0" smtClean="0">
                <a:latin typeface="+mj-lt"/>
              </a:rPr>
              <a:t>.</a:t>
            </a:r>
            <a:endParaRPr lang="es-BO" sz="1200" kern="1200" dirty="0">
              <a:latin typeface="+mj-lt"/>
            </a:endParaRPr>
          </a:p>
        </p:txBody>
      </p:sp>
      <p:sp>
        <p:nvSpPr>
          <p:cNvPr id="41" name="40 Hexágono"/>
          <p:cNvSpPr/>
          <p:nvPr/>
        </p:nvSpPr>
        <p:spPr>
          <a:xfrm>
            <a:off x="4978811" y="3654575"/>
            <a:ext cx="700195" cy="603310"/>
          </a:xfrm>
          <a:prstGeom prst="hexagon">
            <a:avLst>
              <a:gd name="adj" fmla="val 28900"/>
              <a:gd name="vf" fmla="val 115470"/>
            </a:avLst>
          </a:pr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41 Forma libre"/>
          <p:cNvSpPr/>
          <p:nvPr/>
        </p:nvSpPr>
        <p:spPr>
          <a:xfrm>
            <a:off x="4575616" y="3957815"/>
            <a:ext cx="1520831" cy="1315697"/>
          </a:xfrm>
          <a:custGeom>
            <a:avLst/>
            <a:gdLst>
              <a:gd name="connsiteX0" fmla="*/ 0 w 1520831"/>
              <a:gd name="connsiteY0" fmla="*/ 657849 h 1315697"/>
              <a:gd name="connsiteX1" fmla="*/ 375895 w 1520831"/>
              <a:gd name="connsiteY1" fmla="*/ 0 h 1315697"/>
              <a:gd name="connsiteX2" fmla="*/ 1144936 w 1520831"/>
              <a:gd name="connsiteY2" fmla="*/ 0 h 1315697"/>
              <a:gd name="connsiteX3" fmla="*/ 1520831 w 1520831"/>
              <a:gd name="connsiteY3" fmla="*/ 657849 h 1315697"/>
              <a:gd name="connsiteX4" fmla="*/ 1144936 w 1520831"/>
              <a:gd name="connsiteY4" fmla="*/ 1315697 h 1315697"/>
              <a:gd name="connsiteX5" fmla="*/ 375895 w 1520831"/>
              <a:gd name="connsiteY5" fmla="*/ 1315697 h 1315697"/>
              <a:gd name="connsiteX6" fmla="*/ 0 w 1520831"/>
              <a:gd name="connsiteY6" fmla="*/ 657849 h 131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0831" h="1315697">
                <a:moveTo>
                  <a:pt x="0" y="657849"/>
                </a:moveTo>
                <a:lnTo>
                  <a:pt x="375895" y="0"/>
                </a:lnTo>
                <a:lnTo>
                  <a:pt x="1144936" y="0"/>
                </a:lnTo>
                <a:lnTo>
                  <a:pt x="1520831" y="657849"/>
                </a:lnTo>
                <a:lnTo>
                  <a:pt x="1144936" y="1315697"/>
                </a:lnTo>
                <a:lnTo>
                  <a:pt x="375895" y="1315697"/>
                </a:lnTo>
                <a:lnTo>
                  <a:pt x="0" y="657849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6004" tIns="232009" rIns="266004" bIns="232009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100" kern="1200" dirty="0" smtClean="0">
                <a:latin typeface="+mj-lt"/>
              </a:rPr>
              <a:t>Comunidades</a:t>
            </a:r>
            <a:endParaRPr lang="es-BO" sz="11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err="1" smtClean="0">
                <a:latin typeface="+mj-lt"/>
              </a:rPr>
              <a:t>TCOs</a:t>
            </a:r>
            <a:endParaRPr lang="es-BO" sz="1100" kern="1200" dirty="0">
              <a:latin typeface="+mj-lt"/>
            </a:endParaRPr>
          </a:p>
          <a:p>
            <a:pPr marL="57150" lvl="1" indent="-57150" algn="ctr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100" kern="1200" dirty="0" smtClean="0">
                <a:latin typeface="+mj-lt"/>
              </a:rPr>
              <a:t>Áreas Protegidas</a:t>
            </a:r>
            <a:endParaRPr lang="es-BO" sz="1100" kern="1200" dirty="0">
              <a:latin typeface="+mj-lt"/>
            </a:endParaRPr>
          </a:p>
          <a:p>
            <a:pPr marL="57150" lvl="1" indent="-57150" algn="ctr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100" kern="1200" dirty="0" smtClean="0">
                <a:latin typeface="+mj-lt"/>
              </a:rPr>
              <a:t>Requerimientos regionales</a:t>
            </a:r>
            <a:endParaRPr lang="es-BO" sz="1100" kern="1200" dirty="0">
              <a:latin typeface="+mj-lt"/>
            </a:endParaRPr>
          </a:p>
        </p:txBody>
      </p:sp>
      <p:sp>
        <p:nvSpPr>
          <p:cNvPr id="43" name="42 Forma libre"/>
          <p:cNvSpPr/>
          <p:nvPr/>
        </p:nvSpPr>
        <p:spPr>
          <a:xfrm>
            <a:off x="4575616" y="2364223"/>
            <a:ext cx="1520831" cy="1315697"/>
          </a:xfrm>
          <a:custGeom>
            <a:avLst/>
            <a:gdLst>
              <a:gd name="connsiteX0" fmla="*/ 0 w 1520831"/>
              <a:gd name="connsiteY0" fmla="*/ 657849 h 1315697"/>
              <a:gd name="connsiteX1" fmla="*/ 375895 w 1520831"/>
              <a:gd name="connsiteY1" fmla="*/ 0 h 1315697"/>
              <a:gd name="connsiteX2" fmla="*/ 1144936 w 1520831"/>
              <a:gd name="connsiteY2" fmla="*/ 0 h 1315697"/>
              <a:gd name="connsiteX3" fmla="*/ 1520831 w 1520831"/>
              <a:gd name="connsiteY3" fmla="*/ 657849 h 1315697"/>
              <a:gd name="connsiteX4" fmla="*/ 1144936 w 1520831"/>
              <a:gd name="connsiteY4" fmla="*/ 1315697 h 1315697"/>
              <a:gd name="connsiteX5" fmla="*/ 375895 w 1520831"/>
              <a:gd name="connsiteY5" fmla="*/ 1315697 h 1315697"/>
              <a:gd name="connsiteX6" fmla="*/ 0 w 1520831"/>
              <a:gd name="connsiteY6" fmla="*/ 657849 h 131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0831" h="1315697">
                <a:moveTo>
                  <a:pt x="0" y="657849"/>
                </a:moveTo>
                <a:lnTo>
                  <a:pt x="375895" y="0"/>
                </a:lnTo>
                <a:lnTo>
                  <a:pt x="1144936" y="0"/>
                </a:lnTo>
                <a:lnTo>
                  <a:pt x="1520831" y="657849"/>
                </a:lnTo>
                <a:lnTo>
                  <a:pt x="1144936" y="1315697"/>
                </a:lnTo>
                <a:lnTo>
                  <a:pt x="375895" y="1315697"/>
                </a:lnTo>
                <a:lnTo>
                  <a:pt x="0" y="657849"/>
                </a:lnTo>
                <a:close/>
              </a:path>
            </a:pathLst>
          </a:custGeom>
          <a:solidFill>
            <a:srgbClr val="990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274" tIns="233279" rIns="267274" bIns="233279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1200" kern="1200" dirty="0" smtClean="0">
                <a:latin typeface="+mj-lt"/>
              </a:rPr>
              <a:t>Requerimientos del proyecto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Alcance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Plazo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Costo</a:t>
            </a:r>
            <a:endParaRPr lang="es-BO" sz="1200" kern="1200" dirty="0">
              <a:latin typeface="+mj-lt"/>
            </a:endParaRPr>
          </a:p>
          <a:p>
            <a:pPr marL="114300" lvl="1" indent="-114300" algn="ctr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s-BO" sz="1200" kern="1200" dirty="0" smtClean="0">
                <a:latin typeface="+mj-lt"/>
              </a:rPr>
              <a:t>Etc.</a:t>
            </a:r>
            <a:endParaRPr lang="es-BO" sz="1200" kern="1200" dirty="0">
              <a:latin typeface="+mj-lt"/>
            </a:endParaRPr>
          </a:p>
        </p:txBody>
      </p:sp>
      <p:sp>
        <p:nvSpPr>
          <p:cNvPr id="44" name="43 Flecha curvada hacia la derecha"/>
          <p:cNvSpPr/>
          <p:nvPr/>
        </p:nvSpPr>
        <p:spPr>
          <a:xfrm rot="20546138">
            <a:off x="308920" y="1783311"/>
            <a:ext cx="3695591" cy="4589651"/>
          </a:xfrm>
          <a:prstGeom prst="curvedRightArrow">
            <a:avLst>
              <a:gd name="adj1" fmla="val 10340"/>
              <a:gd name="adj2" fmla="val 26091"/>
              <a:gd name="adj3" fmla="val 15043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1"/>
              </a:solidFill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4804"/>
            <a:ext cx="2847491" cy="20865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" name="45 Grupo"/>
          <p:cNvGrpSpPr/>
          <p:nvPr/>
        </p:nvGrpSpPr>
        <p:grpSpPr>
          <a:xfrm>
            <a:off x="852987" y="1294164"/>
            <a:ext cx="2278853" cy="2278852"/>
            <a:chOff x="229995" y="1838894"/>
            <a:chExt cx="2278853" cy="2278852"/>
          </a:xfrm>
        </p:grpSpPr>
        <p:sp>
          <p:nvSpPr>
            <p:cNvPr id="47" name="46 Forma libre"/>
            <p:cNvSpPr/>
            <p:nvPr/>
          </p:nvSpPr>
          <p:spPr>
            <a:xfrm>
              <a:off x="799709" y="1838894"/>
              <a:ext cx="1139426" cy="1139426"/>
            </a:xfrm>
            <a:custGeom>
              <a:avLst/>
              <a:gdLst>
                <a:gd name="connsiteX0" fmla="*/ 0 w 1139426"/>
                <a:gd name="connsiteY0" fmla="*/ 1139426 h 1139426"/>
                <a:gd name="connsiteX1" fmla="*/ 569713 w 1139426"/>
                <a:gd name="connsiteY1" fmla="*/ 0 h 1139426"/>
                <a:gd name="connsiteX2" fmla="*/ 1139426 w 1139426"/>
                <a:gd name="connsiteY2" fmla="*/ 1139426 h 1139426"/>
                <a:gd name="connsiteX3" fmla="*/ 0 w 1139426"/>
                <a:gd name="connsiteY3" fmla="*/ 1139426 h 113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9426" h="1139426">
                  <a:moveTo>
                    <a:pt x="0" y="1139426"/>
                  </a:moveTo>
                  <a:lnTo>
                    <a:pt x="569713" y="0"/>
                  </a:lnTo>
                  <a:lnTo>
                    <a:pt x="1139426" y="1139426"/>
                  </a:lnTo>
                  <a:lnTo>
                    <a:pt x="0" y="1139426"/>
                  </a:lnTo>
                  <a:close/>
                </a:path>
              </a:pathLst>
            </a:custGeom>
            <a:solidFill>
              <a:srgbClr val="3366FF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577" tIns="615433" rIns="330576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200" kern="1200" dirty="0" smtClean="0"/>
                <a:t>Holding</a:t>
              </a:r>
              <a:endParaRPr lang="es-BO" sz="1200" kern="1200" dirty="0"/>
            </a:p>
          </p:txBody>
        </p:sp>
        <p:sp>
          <p:nvSpPr>
            <p:cNvPr id="48" name="47 Forma libre"/>
            <p:cNvSpPr/>
            <p:nvPr/>
          </p:nvSpPr>
          <p:spPr>
            <a:xfrm>
              <a:off x="229995" y="2978320"/>
              <a:ext cx="1139426" cy="1139426"/>
            </a:xfrm>
            <a:custGeom>
              <a:avLst/>
              <a:gdLst>
                <a:gd name="connsiteX0" fmla="*/ 0 w 1139426"/>
                <a:gd name="connsiteY0" fmla="*/ 1139426 h 1139426"/>
                <a:gd name="connsiteX1" fmla="*/ 569713 w 1139426"/>
                <a:gd name="connsiteY1" fmla="*/ 0 h 1139426"/>
                <a:gd name="connsiteX2" fmla="*/ 1139426 w 1139426"/>
                <a:gd name="connsiteY2" fmla="*/ 1139426 h 1139426"/>
                <a:gd name="connsiteX3" fmla="*/ 0 w 1139426"/>
                <a:gd name="connsiteY3" fmla="*/ 1139426 h 113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9426" h="1139426">
                  <a:moveTo>
                    <a:pt x="0" y="1139426"/>
                  </a:moveTo>
                  <a:lnTo>
                    <a:pt x="569713" y="0"/>
                  </a:lnTo>
                  <a:lnTo>
                    <a:pt x="1139426" y="1139426"/>
                  </a:lnTo>
                  <a:lnTo>
                    <a:pt x="0" y="1139426"/>
                  </a:lnTo>
                  <a:close/>
                </a:path>
              </a:pathLst>
            </a:custGeom>
            <a:solidFill>
              <a:srgbClr val="9966FF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767" tIns="611623" rIns="326766" bIns="4191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050" kern="1200" dirty="0" smtClean="0"/>
                <a:t>Empresa</a:t>
              </a:r>
              <a:endParaRPr lang="es-BO" sz="1050" kern="1200" dirty="0"/>
            </a:p>
          </p:txBody>
        </p:sp>
        <p:sp>
          <p:nvSpPr>
            <p:cNvPr id="49" name="48 Forma libre"/>
            <p:cNvSpPr/>
            <p:nvPr/>
          </p:nvSpPr>
          <p:spPr>
            <a:xfrm rot="21600000">
              <a:off x="799709" y="2978319"/>
              <a:ext cx="1139426" cy="1139427"/>
            </a:xfrm>
            <a:custGeom>
              <a:avLst/>
              <a:gdLst>
                <a:gd name="connsiteX0" fmla="*/ 0 w 1139426"/>
                <a:gd name="connsiteY0" fmla="*/ 1139426 h 1139426"/>
                <a:gd name="connsiteX1" fmla="*/ 569713 w 1139426"/>
                <a:gd name="connsiteY1" fmla="*/ 0 h 1139426"/>
                <a:gd name="connsiteX2" fmla="*/ 1139426 w 1139426"/>
                <a:gd name="connsiteY2" fmla="*/ 1139426 h 1139426"/>
                <a:gd name="connsiteX3" fmla="*/ 0 w 1139426"/>
                <a:gd name="connsiteY3" fmla="*/ 1139426 h 113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9426" h="1139426">
                  <a:moveTo>
                    <a:pt x="1139426" y="0"/>
                  </a:moveTo>
                  <a:lnTo>
                    <a:pt x="569713" y="1139426"/>
                  </a:lnTo>
                  <a:lnTo>
                    <a:pt x="0" y="0"/>
                  </a:lnTo>
                  <a:lnTo>
                    <a:pt x="1139426" y="0"/>
                  </a:lnTo>
                  <a:close/>
                </a:path>
              </a:pathLst>
            </a:custGeom>
            <a:solidFill>
              <a:schemeClr val="tx1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766" tIns="41911" rIns="326766" bIns="611623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BO" sz="1050" b="1" kern="1200" dirty="0" smtClean="0"/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050" b="1" kern="1200" dirty="0" smtClean="0"/>
                <a:t>Relación entre </a:t>
              </a: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050" b="1" kern="1200" dirty="0" smtClean="0"/>
                <a:t>DP y GAP</a:t>
              </a:r>
              <a:endParaRPr lang="es-BO" sz="1050" b="1" kern="1200" dirty="0"/>
            </a:p>
          </p:txBody>
        </p:sp>
        <p:sp>
          <p:nvSpPr>
            <p:cNvPr id="50" name="49 Forma libre"/>
            <p:cNvSpPr/>
            <p:nvPr/>
          </p:nvSpPr>
          <p:spPr>
            <a:xfrm>
              <a:off x="1369422" y="2978320"/>
              <a:ext cx="1139426" cy="1139426"/>
            </a:xfrm>
            <a:custGeom>
              <a:avLst/>
              <a:gdLst>
                <a:gd name="connsiteX0" fmla="*/ 0 w 1139426"/>
                <a:gd name="connsiteY0" fmla="*/ 1139426 h 1139426"/>
                <a:gd name="connsiteX1" fmla="*/ 569713 w 1139426"/>
                <a:gd name="connsiteY1" fmla="*/ 0 h 1139426"/>
                <a:gd name="connsiteX2" fmla="*/ 1139426 w 1139426"/>
                <a:gd name="connsiteY2" fmla="*/ 1139426 h 1139426"/>
                <a:gd name="connsiteX3" fmla="*/ 0 w 1139426"/>
                <a:gd name="connsiteY3" fmla="*/ 1139426 h 113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9426" h="1139426">
                  <a:moveTo>
                    <a:pt x="0" y="1139426"/>
                  </a:moveTo>
                  <a:lnTo>
                    <a:pt x="569713" y="0"/>
                  </a:lnTo>
                  <a:lnTo>
                    <a:pt x="1139426" y="1139426"/>
                  </a:lnTo>
                  <a:lnTo>
                    <a:pt x="0" y="1139426"/>
                  </a:lnTo>
                  <a:close/>
                </a:path>
              </a:pathLst>
            </a:custGeom>
            <a:solidFill>
              <a:srgbClr val="FF3399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577" tIns="615433" rIns="330576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BO" sz="1200" kern="1200" dirty="0" smtClean="0"/>
                <a:t>Estado</a:t>
              </a:r>
              <a:endParaRPr lang="es-BO" sz="13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6878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38" grpId="0" animBg="1"/>
      <p:bldP spid="40" grpId="0" animBg="1"/>
      <p:bldP spid="42" grpId="0" animBg="1"/>
      <p:bldP spid="43" grpId="0" animBg="1"/>
      <p:bldP spid="4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3"/>
            <a:ext cx="9144000" cy="483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sp>
        <p:nvSpPr>
          <p:cNvPr id="26" name="25 Rectángulo"/>
          <p:cNvSpPr/>
          <p:nvPr/>
        </p:nvSpPr>
        <p:spPr>
          <a:xfrm>
            <a:off x="467544" y="3540670"/>
            <a:ext cx="3816424" cy="57651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27" name="26 Rectángulo"/>
          <p:cNvSpPr/>
          <p:nvPr/>
        </p:nvSpPr>
        <p:spPr>
          <a:xfrm>
            <a:off x="3059832" y="4176940"/>
            <a:ext cx="2664296" cy="61200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28" name="27 Elipse"/>
          <p:cNvSpPr/>
          <p:nvPr/>
        </p:nvSpPr>
        <p:spPr>
          <a:xfrm>
            <a:off x="5220072" y="2060880"/>
            <a:ext cx="288000" cy="288000"/>
          </a:xfrm>
          <a:prstGeom prst="ellipse">
            <a:avLst/>
          </a:prstGeom>
          <a:noFill/>
          <a:ln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29" name="28 Rectángulo"/>
          <p:cNvSpPr/>
          <p:nvPr/>
        </p:nvSpPr>
        <p:spPr>
          <a:xfrm>
            <a:off x="395536" y="908720"/>
            <a:ext cx="2077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COMPLEJIDAD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529370" y="1935675"/>
            <a:ext cx="2282990" cy="57651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" name="9 Rectángulo"/>
          <p:cNvSpPr/>
          <p:nvPr/>
        </p:nvSpPr>
        <p:spPr>
          <a:xfrm>
            <a:off x="6372200" y="5012729"/>
            <a:ext cx="2664296" cy="79253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10038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1677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OBJETIVOS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sp>
        <p:nvSpPr>
          <p:cNvPr id="9" name="4 Marcador de contenido"/>
          <p:cNvSpPr txBox="1">
            <a:spLocks/>
          </p:cNvSpPr>
          <p:nvPr/>
        </p:nvSpPr>
        <p:spPr>
          <a:xfrm>
            <a:off x="611560" y="2060848"/>
            <a:ext cx="7920880" cy="3600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Clr>
                <a:srgbClr val="0070C0"/>
              </a:buClr>
              <a:buFont typeface="+mj-lt"/>
              <a:buAutoNum type="arabicPeriod"/>
            </a:pP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Transmitir</a:t>
            </a:r>
            <a:r>
              <a:rPr lang="es-BO" sz="1800" b="1" dirty="0">
                <a:cs typeface="Arial" panose="020B0604020202020204" pitchFamily="34" charset="0"/>
              </a:rPr>
              <a:t> a la audiencia las </a:t>
            </a: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bases conceptuales</a:t>
            </a:r>
            <a:r>
              <a:rPr lang="es-BO" sz="1800" b="1" dirty="0">
                <a:cs typeface="Arial" panose="020B0604020202020204" pitchFamily="34" charset="0"/>
              </a:rPr>
              <a:t> sobre gobernanza </a:t>
            </a:r>
            <a:r>
              <a:rPr lang="es-BO" sz="1800" b="1" dirty="0" smtClean="0">
                <a:cs typeface="Arial" panose="020B0604020202020204" pitchFamily="34" charset="0"/>
              </a:rPr>
              <a:t>y </a:t>
            </a:r>
            <a:r>
              <a:rPr lang="es-BO" sz="1800" b="1" dirty="0">
                <a:cs typeface="Arial" panose="020B0604020202020204" pitchFamily="34" charset="0"/>
              </a:rPr>
              <a:t>gobernanza de proyectos</a:t>
            </a:r>
            <a:r>
              <a:rPr lang="es-BO" sz="1800" b="1" dirty="0" smtClean="0"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Clr>
                <a:srgbClr val="0070C0"/>
              </a:buClr>
              <a:buFont typeface="+mj-lt"/>
              <a:buAutoNum type="arabicPeriod"/>
            </a:pPr>
            <a:endParaRPr lang="es-BO" sz="1800" b="1" dirty="0"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0070C0"/>
              </a:buClr>
              <a:buFont typeface="+mj-lt"/>
              <a:buAutoNum type="arabicPeriod"/>
            </a:pP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Mostrar</a:t>
            </a:r>
            <a:r>
              <a:rPr lang="es-BO" sz="1800" b="1" dirty="0">
                <a:cs typeface="Arial" panose="020B0604020202020204" pitchFamily="34" charset="0"/>
              </a:rPr>
              <a:t> la diferencia entre los </a:t>
            </a: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procesos</a:t>
            </a:r>
            <a:r>
              <a:rPr lang="es-BO" sz="1800" b="1" dirty="0">
                <a:cs typeface="Arial" panose="020B0604020202020204" pitchFamily="34" charset="0"/>
              </a:rPr>
              <a:t> </a:t>
            </a:r>
            <a:r>
              <a:rPr lang="es-BO" sz="1800" b="1" dirty="0" smtClean="0">
                <a:cs typeface="Arial" panose="020B0604020202020204" pitchFamily="34" charset="0"/>
              </a:rPr>
              <a:t>y </a:t>
            </a: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actividades </a:t>
            </a:r>
            <a:r>
              <a:rPr lang="es-BO" sz="1800" b="1" dirty="0" smtClean="0">
                <a:cs typeface="Arial" panose="020B0604020202020204" pitchFamily="34" charset="0"/>
              </a:rPr>
              <a:t>que conforman la gobernanza de proyectos y </a:t>
            </a:r>
            <a:r>
              <a:rPr lang="es-BO" sz="1800" b="1" dirty="0">
                <a:cs typeface="Arial" panose="020B0604020202020204" pitchFamily="34" charset="0"/>
              </a:rPr>
              <a:t>dirección de proyectos</a:t>
            </a:r>
            <a:r>
              <a:rPr lang="es-BO" sz="1800" b="1" dirty="0" smtClean="0"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buClr>
                <a:srgbClr val="0070C0"/>
              </a:buClr>
              <a:buFont typeface="+mj-lt"/>
              <a:buAutoNum type="arabicPeriod"/>
            </a:pPr>
            <a:endParaRPr lang="es-BO" sz="1800" b="1" dirty="0"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0070C0"/>
              </a:buClr>
              <a:buFont typeface="+mj-lt"/>
              <a:buAutoNum type="arabicPeriod"/>
            </a:pP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Presentar</a:t>
            </a:r>
            <a:r>
              <a:rPr lang="es-BO" sz="1800" b="1" dirty="0">
                <a:cs typeface="Arial" panose="020B0604020202020204" pitchFamily="34" charset="0"/>
              </a:rPr>
              <a:t> la </a:t>
            </a:r>
            <a:r>
              <a:rPr lang="es-BO" sz="18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complejidad</a:t>
            </a:r>
            <a:r>
              <a:rPr lang="es-BO" sz="1800" b="1" dirty="0" smtClean="0">
                <a:cs typeface="Arial" panose="020B0604020202020204" pitchFamily="34" charset="0"/>
              </a:rPr>
              <a:t> de la relación entre gobernanza de proyectos y dirección de proyectos.</a:t>
            </a:r>
          </a:p>
          <a:p>
            <a:pPr marL="457200" indent="-457200" algn="just">
              <a:buClr>
                <a:srgbClr val="0070C0"/>
              </a:buClr>
              <a:buFont typeface="+mj-lt"/>
              <a:buAutoNum type="arabicPeriod"/>
            </a:pPr>
            <a:endParaRPr lang="es-BO" sz="1800" b="1" dirty="0"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0070C0"/>
              </a:buClr>
              <a:buFont typeface="+mj-lt"/>
              <a:buAutoNum type="arabicPeriod"/>
            </a:pP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Inducir</a:t>
            </a:r>
            <a:r>
              <a:rPr lang="es-BO" sz="1800" b="1" dirty="0">
                <a:cs typeface="Arial" panose="020B0604020202020204" pitchFamily="34" charset="0"/>
              </a:rPr>
              <a:t> a la audiencia a </a:t>
            </a: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reconocer</a:t>
            </a:r>
            <a:r>
              <a:rPr lang="es-BO" sz="1800" b="1" dirty="0">
                <a:cs typeface="Arial" panose="020B0604020202020204" pitchFamily="34" charset="0"/>
              </a:rPr>
              <a:t> la gobernanza de proyectos como </a:t>
            </a:r>
            <a:r>
              <a:rPr lang="es-BO" sz="1800" b="1" dirty="0">
                <a:solidFill>
                  <a:srgbClr val="0070C0"/>
                </a:solidFill>
                <a:cs typeface="Arial" panose="020B0604020202020204" pitchFamily="34" charset="0"/>
              </a:rPr>
              <a:t>factor de éxito</a:t>
            </a:r>
            <a:r>
              <a:rPr lang="es-BO" sz="1800" b="1" dirty="0">
                <a:cs typeface="Arial" panose="020B0604020202020204" pitchFamily="34" charset="0"/>
              </a:rPr>
              <a:t> de un negocio.</a:t>
            </a:r>
          </a:p>
        </p:txBody>
      </p:sp>
    </p:spTree>
    <p:extLst>
      <p:ext uri="{BB962C8B-B14F-4D97-AF65-F5344CB8AC3E}">
        <p14:creationId xmlns:p14="http://schemas.microsoft.com/office/powerpoint/2010/main" val="95954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sp>
        <p:nvSpPr>
          <p:cNvPr id="29" name="28 Rectángulo"/>
          <p:cNvSpPr/>
          <p:nvPr/>
        </p:nvSpPr>
        <p:spPr>
          <a:xfrm>
            <a:off x="395536" y="908720"/>
            <a:ext cx="2262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CONCLUSIONES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82396" y="1585824"/>
            <a:ext cx="7778036" cy="3139321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Se presentaron las bases conceptuales de gobernanza, gobernanza de proyectos y dirección de proyectos.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es-E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Se presentaron las diferencias de procesos y actividades que componen la gobernanza de proyectos y dirección de proyectos.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es-E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Se mostró que una gobernanza eficaz puede constituirse en un factor de éxito de una organización.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es-E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Se </a:t>
            </a:r>
            <a: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explicó la complejidad interna y externa de la gobernanza de proyectos con referencia a la dirección de proyectos</a:t>
            </a: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.</a:t>
            </a: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95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sp>
        <p:nvSpPr>
          <p:cNvPr id="29" name="28 Rectángulo"/>
          <p:cNvSpPr/>
          <p:nvPr/>
        </p:nvSpPr>
        <p:spPr>
          <a:xfrm>
            <a:off x="395536" y="908720"/>
            <a:ext cx="2856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RECOMENDACIONES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82396" y="1724324"/>
            <a:ext cx="7634020" cy="2862322"/>
          </a:xfrm>
          <a:prstGeom prst="rect">
            <a:avLst/>
          </a:prstGeom>
          <a:noFill/>
        </p:spPr>
        <p:txBody>
          <a:bodyPr wrap="square" lIns="0" tIns="45720" rIns="0" bIns="45720" anchor="ctr" anchorCtr="0">
            <a:spAutoFit/>
          </a:bodyPr>
          <a:lstStyle/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Desarrollar una </a:t>
            </a:r>
            <a: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visión crítica sobre la gobernanza </a:t>
            </a: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 proyectos y </a:t>
            </a:r>
            <a: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dirección de proyectos </a:t>
            </a: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para generar una mejora </a:t>
            </a:r>
            <a: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continua en sus procesos.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es-E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Elaborar e implementar procesos y actividades de gobernanza de proyectos y dirección de proyectos acordes a la estructura y necesidades específicas de la organización.</a:t>
            </a: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endParaRPr lang="es-E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Desarrollar esquemas de gobernanza de proyectos y dirección de proyectos propios y adecuados para su organización, los modelos que existen en la literatura solo deben servir para estudio y aprendizaje.</a:t>
            </a: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55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sp>
        <p:nvSpPr>
          <p:cNvPr id="29" name="28 Rectángulo"/>
          <p:cNvSpPr/>
          <p:nvPr/>
        </p:nvSpPr>
        <p:spPr>
          <a:xfrm>
            <a:off x="395536" y="908720"/>
            <a:ext cx="4025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LITERATURA DE REFERENCIA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82396" y="1629375"/>
            <a:ext cx="77060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BO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XII </a:t>
            </a:r>
            <a:r>
              <a:rPr lang="es-BO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Congreso en Dirección de </a:t>
            </a:r>
            <a:r>
              <a:rPr lang="es-BO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Proyectos, </a:t>
            </a:r>
            <a:r>
              <a:rPr lang="es-BO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PMI Tour Cono Sur,  Montevideo – Uruguay, 2016, Marco Arellano, </a:t>
            </a:r>
            <a:r>
              <a:rPr lang="es-BO" sz="16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Ph.D., PMP®.</a:t>
            </a:r>
          </a:p>
          <a:p>
            <a:pPr marL="342900" indent="-342900" algn="just">
              <a:buFont typeface="+mj-lt"/>
              <a:buAutoNum type="arabicPeriod"/>
            </a:pPr>
            <a:endParaRPr lang="es-ES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Governance 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 Portfolios, Programs and Projects: A Practice </a:t>
            </a:r>
            <a:r>
              <a:rPr lang="en-US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Guide, 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© 2016 PMI.</a:t>
            </a:r>
          </a:p>
          <a:p>
            <a:pPr marL="342900" indent="-342900" algn="just">
              <a:buFont typeface="+mj-lt"/>
              <a:buAutoNum type="arabicPeriod"/>
            </a:pPr>
            <a:endParaRPr lang="es-ES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BO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Guía </a:t>
            </a:r>
            <a:r>
              <a:rPr lang="es-BO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los Fundamentos para la Dirección de Proyectos (PMBOK) 5-ta edición, © 2013 PMI .</a:t>
            </a:r>
          </a:p>
          <a:p>
            <a:pPr marL="342900" indent="-342900" algn="just">
              <a:buFont typeface="+mj-lt"/>
              <a:buAutoNum type="arabicPeriod"/>
            </a:pPr>
            <a:endParaRPr lang="es-BO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BO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VIII </a:t>
            </a:r>
            <a:r>
              <a:rPr lang="es-BO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Congreso en Dirección de </a:t>
            </a:r>
            <a:r>
              <a:rPr lang="es-BO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Proyectos, </a:t>
            </a:r>
            <a:r>
              <a:rPr lang="es-BO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PMI Tour Cono Sur, Mendoza – Argentina, 2015, Marco Arellano, </a:t>
            </a:r>
            <a:r>
              <a:rPr lang="es-BO" sz="16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Ph.D., PMP®.</a:t>
            </a:r>
          </a:p>
          <a:p>
            <a:pPr marL="342900" indent="-342900" algn="just">
              <a:buFont typeface="+mj-lt"/>
              <a:buAutoNum type="arabicPeriod"/>
            </a:pPr>
            <a:endParaRPr lang="en-US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Navigating </a:t>
            </a:r>
            <a:r>
              <a:rPr lang="en-US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Complexity: A Practice Guide, © 2014 PMI.</a:t>
            </a:r>
          </a:p>
          <a:p>
            <a:pPr marL="342900" indent="-342900" algn="just">
              <a:buFont typeface="+mj-lt"/>
              <a:buAutoNum type="arabicPeriod"/>
            </a:pPr>
            <a:endParaRPr lang="es-BO" sz="1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BO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s-BO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Congreso en Dirección de </a:t>
            </a:r>
            <a:r>
              <a:rPr lang="es-BO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Proyectos, </a:t>
            </a:r>
            <a:r>
              <a:rPr lang="es-BO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PMI Tour Cono Sur, Santa Cruz – Bolivia, 2014, Marco Arellano, </a:t>
            </a:r>
            <a:r>
              <a:rPr lang="es-BO" sz="16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Ph.D., PMP®.</a:t>
            </a:r>
          </a:p>
        </p:txBody>
      </p:sp>
    </p:spTree>
    <p:extLst>
      <p:ext uri="{BB962C8B-B14F-4D97-AF65-F5344CB8AC3E}">
        <p14:creationId xmlns:p14="http://schemas.microsoft.com/office/powerpoint/2010/main" val="13945172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sp>
        <p:nvSpPr>
          <p:cNvPr id="5" name="4 Rectángulo"/>
          <p:cNvSpPr/>
          <p:nvPr/>
        </p:nvSpPr>
        <p:spPr>
          <a:xfrm>
            <a:off x="2404196" y="2780928"/>
            <a:ext cx="433561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GRACIAS!</a:t>
            </a:r>
            <a:endParaRPr lang="es-ES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7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4180061" y="1988840"/>
            <a:ext cx="45365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Nombre	: </a:t>
            </a:r>
            <a:r>
              <a:rPr lang="es-ES" b="1" dirty="0" smtClean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Marco Antonio Arellano Hervoso  </a:t>
            </a:r>
          </a:p>
          <a:p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País	: Bolivia</a:t>
            </a:r>
          </a:p>
          <a:p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Email	: marco.arellano@petrobras.com</a:t>
            </a:r>
          </a:p>
          <a:p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Teléfono	:  (+591 3) 366-4730</a:t>
            </a:r>
          </a:p>
          <a:p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Celular	:  </a:t>
            </a:r>
            <a:r>
              <a:rPr lang="es-ES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(+591)  6770-1708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2393" y="5319533"/>
            <a:ext cx="3600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Rectángulo"/>
          <p:cNvSpPr/>
          <p:nvPr/>
        </p:nvSpPr>
        <p:spPr>
          <a:xfrm>
            <a:off x="395536" y="1340768"/>
            <a:ext cx="19902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PREGUNTAS ?</a:t>
            </a:r>
            <a:endParaRPr lang="es-ES" sz="2400" dirty="0">
              <a:latin typeface="Trebuchet M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4725145"/>
            <a:ext cx="1296000" cy="43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3024336" y="5282365"/>
            <a:ext cx="55801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https://www.linkedin.com/in/marco-arellano-hervoso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3019723" y="4754620"/>
            <a:ext cx="5584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http://www.projectmanagement.com/profile/marquinho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136" y="4149080"/>
            <a:ext cx="1296000" cy="48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3019723" y="4221088"/>
            <a:ext cx="5584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https://my.pmi.org/profile/personal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844653"/>
            <a:ext cx="1449379" cy="1465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CuadroTexto"/>
          <p:cNvSpPr txBox="1"/>
          <p:nvPr/>
        </p:nvSpPr>
        <p:spPr>
          <a:xfrm>
            <a:off x="251520" y="1484784"/>
            <a:ext cx="7128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3333CC"/>
              </a:buClr>
              <a:buFont typeface="Arial" panose="020B0604020202020204" pitchFamily="34" charset="0"/>
              <a:buChar char="•"/>
            </a:pPr>
            <a:r>
              <a:rPr lang="es-BO" sz="1400" dirty="0">
                <a:cs typeface="Arial" panose="020B0604020202020204" pitchFamily="34" charset="0"/>
              </a:rPr>
              <a:t>Cuenta con </a:t>
            </a:r>
            <a:r>
              <a:rPr lang="es-BO" sz="1400" dirty="0" smtClean="0">
                <a:cs typeface="Arial" panose="020B0604020202020204" pitchFamily="34" charset="0"/>
              </a:rPr>
              <a:t>23 </a:t>
            </a:r>
            <a:r>
              <a:rPr lang="es-BO" sz="1400" dirty="0">
                <a:cs typeface="Arial" panose="020B0604020202020204" pitchFamily="34" charset="0"/>
              </a:rPr>
              <a:t>años de experiencia profesional a nivel internacional </a:t>
            </a:r>
            <a:r>
              <a:rPr lang="es-BO" sz="1400" dirty="0" smtClean="0">
                <a:cs typeface="Arial" panose="020B0604020202020204" pitchFamily="34" charset="0"/>
              </a:rPr>
              <a:t>en Dirección de Proyectos en la industria </a:t>
            </a:r>
            <a:r>
              <a:rPr lang="es-BO" sz="1400" dirty="0">
                <a:cs typeface="Arial" panose="020B0604020202020204" pitchFamily="34" charset="0"/>
              </a:rPr>
              <a:t>de petróleo y </a:t>
            </a:r>
            <a:r>
              <a:rPr lang="es-BO" sz="1400" dirty="0" smtClean="0">
                <a:cs typeface="Arial" panose="020B0604020202020204" pitchFamily="34" charset="0"/>
              </a:rPr>
              <a:t>gas (</a:t>
            </a:r>
            <a:r>
              <a:rPr lang="es-BO" sz="1400" i="1" dirty="0" err="1">
                <a:cs typeface="Arial" panose="020B0604020202020204" pitchFamily="34" charset="0"/>
              </a:rPr>
              <a:t>Downstream</a:t>
            </a:r>
            <a:r>
              <a:rPr lang="es-BO" sz="1400" dirty="0">
                <a:cs typeface="Arial" panose="020B0604020202020204" pitchFamily="34" charset="0"/>
              </a:rPr>
              <a:t>, </a:t>
            </a:r>
            <a:r>
              <a:rPr lang="es-BO" sz="1400" i="1" dirty="0" err="1">
                <a:cs typeface="Arial" panose="020B0604020202020204" pitchFamily="34" charset="0"/>
              </a:rPr>
              <a:t>Upstream</a:t>
            </a:r>
            <a:r>
              <a:rPr lang="es-BO" sz="1400" dirty="0">
                <a:cs typeface="Arial" panose="020B0604020202020204" pitchFamily="34" charset="0"/>
              </a:rPr>
              <a:t> y Petroquímica</a:t>
            </a:r>
            <a:r>
              <a:rPr lang="es-BO" sz="1400" dirty="0" smtClean="0">
                <a:cs typeface="Arial" panose="020B0604020202020204" pitchFamily="34" charset="0"/>
              </a:rPr>
              <a:t>).</a:t>
            </a:r>
            <a:endParaRPr lang="es-BO" sz="1400" dirty="0"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1520" y="3226291"/>
            <a:ext cx="8445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BO"/>
            </a:defPPr>
            <a:lvl1pPr marL="285750" indent="-285750" algn="just">
              <a:buClr>
                <a:srgbClr val="3333CC"/>
              </a:buClr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BO" dirty="0">
                <a:latin typeface="+mn-lt"/>
              </a:rPr>
              <a:t>Certificado como </a:t>
            </a:r>
            <a:r>
              <a:rPr lang="es-BO" dirty="0" smtClean="0">
                <a:latin typeface="+mn-lt"/>
              </a:rPr>
              <a:t>PMP desde </a:t>
            </a:r>
            <a:r>
              <a:rPr lang="es-BO" dirty="0">
                <a:latin typeface="+mn-lt"/>
              </a:rPr>
              <a:t>2010 por el PMI</a:t>
            </a:r>
            <a:r>
              <a:rPr lang="es-BO" dirty="0" smtClean="0">
                <a:latin typeface="+mn-lt"/>
              </a:rPr>
              <a:t>, </a:t>
            </a:r>
            <a:r>
              <a:rPr lang="es-BO" dirty="0">
                <a:latin typeface="+mn-lt"/>
              </a:rPr>
              <a:t>miembro </a:t>
            </a:r>
            <a:r>
              <a:rPr lang="es-BO" dirty="0" smtClean="0">
                <a:latin typeface="+mn-lt"/>
              </a:rPr>
              <a:t>fundador del Capítulo PMI Santa Cruz (Bolivia), miembro activo de los capítulos PMI </a:t>
            </a:r>
            <a:r>
              <a:rPr lang="es-BO" dirty="0">
                <a:latin typeface="+mn-lt"/>
              </a:rPr>
              <a:t>de Rio de Janeiro, </a:t>
            </a:r>
            <a:r>
              <a:rPr lang="es-BO" dirty="0" smtClean="0">
                <a:latin typeface="+mn-lt"/>
              </a:rPr>
              <a:t>Moscú, Kiev y Kazajstán.</a:t>
            </a:r>
            <a:endParaRPr lang="es-BO" dirty="0">
              <a:latin typeface="+mn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8364" y="4581128"/>
            <a:ext cx="8478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BO"/>
            </a:defPPr>
            <a:lvl1pPr marL="285750" indent="-285750" algn="just">
              <a:buClr>
                <a:srgbClr val="3333CC"/>
              </a:buClr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BO" dirty="0">
                <a:latin typeface="+mn-lt"/>
              </a:rPr>
              <a:t>Especialista en Liderazgo (Brasil, Uruguay y Bolivia), Propiedad Intelectual (México) y </a:t>
            </a:r>
            <a:r>
              <a:rPr lang="es-BO" dirty="0" smtClean="0">
                <a:latin typeface="+mn-lt"/>
              </a:rPr>
              <a:t>Dirección </a:t>
            </a:r>
            <a:r>
              <a:rPr lang="es-BO" dirty="0">
                <a:latin typeface="+mn-lt"/>
              </a:rPr>
              <a:t>de Proyectos </a:t>
            </a:r>
            <a:r>
              <a:rPr lang="es-BO" dirty="0" smtClean="0">
                <a:latin typeface="+mn-lt"/>
              </a:rPr>
              <a:t>(USA).</a:t>
            </a:r>
            <a:endParaRPr lang="es-BO" dirty="0">
              <a:latin typeface="+mn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8360" y="5085184"/>
            <a:ext cx="8478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BO"/>
            </a:defPPr>
            <a:lvl1pPr marL="285750" indent="-285750" algn="just">
              <a:buClr>
                <a:srgbClr val="3333CC"/>
              </a:buClr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BO" dirty="0">
                <a:latin typeface="+mn-lt"/>
              </a:rPr>
              <a:t>Profesor, Investigador y Consultor Senior en Dirección de Proyectos, Desarrollo de </a:t>
            </a:r>
            <a:r>
              <a:rPr lang="es-BO" dirty="0" smtClean="0">
                <a:latin typeface="+mn-lt"/>
              </a:rPr>
              <a:t>nuevos productos </a:t>
            </a:r>
            <a:r>
              <a:rPr lang="es-BO" dirty="0">
                <a:latin typeface="+mn-lt"/>
              </a:rPr>
              <a:t>y </a:t>
            </a:r>
            <a:r>
              <a:rPr lang="es-BO" dirty="0" smtClean="0">
                <a:latin typeface="+mn-lt"/>
              </a:rPr>
              <a:t>nuevos procesos</a:t>
            </a:r>
            <a:r>
              <a:rPr lang="es-BO" dirty="0">
                <a:latin typeface="+mn-lt"/>
              </a:rPr>
              <a:t>, </a:t>
            </a:r>
            <a:r>
              <a:rPr lang="es-BO" dirty="0" smtClean="0">
                <a:latin typeface="+mn-lt"/>
              </a:rPr>
              <a:t>Procesos </a:t>
            </a:r>
            <a:r>
              <a:rPr lang="es-BO" dirty="0">
                <a:latin typeface="+mn-lt"/>
              </a:rPr>
              <a:t>de </a:t>
            </a:r>
            <a:r>
              <a:rPr lang="es-BO" dirty="0" err="1">
                <a:latin typeface="+mn-lt"/>
              </a:rPr>
              <a:t>Hidrotratamiento</a:t>
            </a:r>
            <a:r>
              <a:rPr lang="es-BO" dirty="0">
                <a:latin typeface="+mn-lt"/>
              </a:rPr>
              <a:t> de naftas, Reformación Catalítica y </a:t>
            </a:r>
            <a:r>
              <a:rPr lang="es-BO" dirty="0" smtClean="0">
                <a:latin typeface="+mn-lt"/>
              </a:rPr>
              <a:t>Sistemas </a:t>
            </a:r>
            <a:r>
              <a:rPr lang="es-BO" dirty="0">
                <a:latin typeface="+mn-lt"/>
              </a:rPr>
              <a:t>de combustión</a:t>
            </a:r>
            <a:r>
              <a:rPr lang="es-BO" dirty="0" smtClean="0">
                <a:latin typeface="+mn-lt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218360" y="3789040"/>
                <a:ext cx="847878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BO"/>
                </a:defPPr>
                <a:lvl1pPr marL="285750" indent="-285750" algn="just">
                  <a:buClr>
                    <a:srgbClr val="3333CC"/>
                  </a:buClr>
                  <a:buFont typeface="Arial" panose="020B0604020202020204" pitchFamily="34" charset="0"/>
                  <a:buChar char="•"/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r>
                  <a:rPr lang="es-BO" dirty="0">
                    <a:latin typeface="+mn-lt"/>
                  </a:rPr>
                  <a:t>Amplia experiencia en </a:t>
                </a:r>
                <a:r>
                  <a:rPr lang="es-BO" dirty="0" smtClean="0">
                    <a:latin typeface="+mn-lt"/>
                  </a:rPr>
                  <a:t>Dirección </a:t>
                </a:r>
                <a:r>
                  <a:rPr lang="es-BO" dirty="0">
                    <a:latin typeface="+mn-lt"/>
                  </a:rPr>
                  <a:t>de </a:t>
                </a:r>
                <a:r>
                  <a:rPr lang="es-BO" dirty="0" smtClean="0">
                    <a:latin typeface="+mn-lt"/>
                  </a:rPr>
                  <a:t>Proyectos </a:t>
                </a:r>
                <a:r>
                  <a:rPr lang="es-BO" dirty="0">
                    <a:latin typeface="+mn-lt"/>
                  </a:rPr>
                  <a:t>de </a:t>
                </a:r>
                <a:r>
                  <a:rPr lang="es-BO" dirty="0" smtClean="0">
                    <a:latin typeface="+mn-lt"/>
                  </a:rPr>
                  <a:t>grande de porte </a:t>
                </a:r>
                <a:r>
                  <a:rPr lang="es-BO" dirty="0">
                    <a:latin typeface="+mn-lt"/>
                  </a:rPr>
                  <a:t>(</a:t>
                </a:r>
                <a14:m>
                  <m:oMath xmlns:m="http://schemas.openxmlformats.org/officeDocument/2006/math">
                    <m:r>
                      <a:rPr lang="es-BO">
                        <a:latin typeface="Cambria Math"/>
                      </a:rPr>
                      <m:t>~</m:t>
                    </m:r>
                  </m:oMath>
                </a14:m>
                <a:r>
                  <a:rPr lang="es-BO" dirty="0">
                    <a:latin typeface="+mn-lt"/>
                  </a:rPr>
                  <a:t>8 Bi USD), </a:t>
                </a:r>
                <a:r>
                  <a:rPr lang="es-BO" dirty="0" smtClean="0">
                    <a:latin typeface="+mn-lt"/>
                  </a:rPr>
                  <a:t>referente en metodologías Front-</a:t>
                </a:r>
                <a:r>
                  <a:rPr lang="es-BO" dirty="0" err="1" smtClean="0">
                    <a:latin typeface="+mn-lt"/>
                  </a:rPr>
                  <a:t>End</a:t>
                </a:r>
                <a:r>
                  <a:rPr lang="es-BO" dirty="0" smtClean="0">
                    <a:latin typeface="+mn-lt"/>
                  </a:rPr>
                  <a:t>-</a:t>
                </a:r>
                <a:r>
                  <a:rPr lang="es-BO" dirty="0" err="1" smtClean="0">
                    <a:latin typeface="+mn-lt"/>
                  </a:rPr>
                  <a:t>Loading</a:t>
                </a:r>
                <a:r>
                  <a:rPr lang="es-BO" dirty="0" smtClean="0">
                    <a:latin typeface="+mn-lt"/>
                  </a:rPr>
                  <a:t> </a:t>
                </a:r>
                <a:r>
                  <a:rPr lang="es-BO" dirty="0">
                    <a:latin typeface="+mn-lt"/>
                  </a:rPr>
                  <a:t>(FEL) </a:t>
                </a:r>
                <a:r>
                  <a:rPr lang="es-BO" dirty="0" smtClean="0">
                    <a:latin typeface="+mn-lt"/>
                  </a:rPr>
                  <a:t>y </a:t>
                </a:r>
                <a:r>
                  <a:rPr lang="es-BO" dirty="0">
                    <a:latin typeface="+mn-lt"/>
                  </a:rPr>
                  <a:t>Front-</a:t>
                </a:r>
                <a:r>
                  <a:rPr lang="es-BO" dirty="0" err="1">
                    <a:latin typeface="+mn-lt"/>
                  </a:rPr>
                  <a:t>End</a:t>
                </a:r>
                <a:r>
                  <a:rPr lang="es-BO" dirty="0">
                    <a:latin typeface="+mn-lt"/>
                  </a:rPr>
                  <a:t>-</a:t>
                </a:r>
                <a:r>
                  <a:rPr lang="es-BO" dirty="0" err="1">
                    <a:latin typeface="+mn-lt"/>
                  </a:rPr>
                  <a:t>Engineering-Design</a:t>
                </a:r>
                <a:r>
                  <a:rPr lang="es-BO" dirty="0">
                    <a:latin typeface="+mn-lt"/>
                  </a:rPr>
                  <a:t> (FEED), estándares internacionales de la industria de petróleo y gas, </a:t>
                </a:r>
                <a:r>
                  <a:rPr lang="es-BO" dirty="0" smtClean="0">
                    <a:latin typeface="+mn-lt"/>
                  </a:rPr>
                  <a:t>gobernanza organizacional, de portafolio, programas y proyectos y gestión </a:t>
                </a:r>
                <a:r>
                  <a:rPr lang="es-BO" dirty="0">
                    <a:latin typeface="+mn-lt"/>
                  </a:rPr>
                  <a:t>de la </a:t>
                </a:r>
                <a:r>
                  <a:rPr lang="es-BO" dirty="0" smtClean="0">
                    <a:latin typeface="+mn-lt"/>
                  </a:rPr>
                  <a:t>rutina.</a:t>
                </a:r>
                <a:endParaRPr lang="es-BO" dirty="0">
                  <a:latin typeface="+mn-lt"/>
                </a:endParaRPr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60" y="3789040"/>
                <a:ext cx="8478784" cy="738664"/>
              </a:xfrm>
              <a:prstGeom prst="rect">
                <a:avLst/>
              </a:prstGeom>
              <a:blipFill rotWithShape="1">
                <a:blip r:embed="rId3"/>
                <a:stretch>
                  <a:fillRect l="-144" t="-826" r="-216" b="-7438"/>
                </a:stretch>
              </a:blipFill>
            </p:spPr>
            <p:txBody>
              <a:bodyPr/>
              <a:lstStyle/>
              <a:p>
                <a:r>
                  <a:rPr lang="es-B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1 Título"/>
          <p:cNvSpPr txBox="1">
            <a:spLocks/>
          </p:cNvSpPr>
          <p:nvPr/>
        </p:nvSpPr>
        <p:spPr>
          <a:xfrm>
            <a:off x="467544" y="922710"/>
            <a:ext cx="4752528" cy="5620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BO" sz="1800" b="1" dirty="0" smtClean="0">
                <a:solidFill>
                  <a:srgbClr val="0033CC"/>
                </a:solidFill>
              </a:rPr>
              <a:t>Marco Antonio Arellano Hervoso, </a:t>
            </a:r>
            <a:r>
              <a:rPr lang="es-BO" sz="1800" b="1" i="1" dirty="0" smtClean="0">
                <a:solidFill>
                  <a:srgbClr val="0033CC"/>
                </a:solidFill>
              </a:rPr>
              <a:t>Ph.D., PMP®</a:t>
            </a:r>
            <a:endParaRPr lang="es-BO" sz="1800" b="1" i="1" dirty="0">
              <a:solidFill>
                <a:srgbClr val="0033CC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38472" y="1988840"/>
            <a:ext cx="7141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285750" indent="-285750" algn="just">
              <a:buClr>
                <a:srgbClr val="3333CC"/>
              </a:buClr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BO" dirty="0">
                <a:latin typeface="+mn-lt"/>
              </a:rPr>
              <a:t>Posee dos Postdoctorados, uno en “Ecología Industrial “ y otro en “Síntesis de Catalizadores Heterogéneos</a:t>
            </a:r>
            <a:r>
              <a:rPr lang="es-BO" dirty="0" smtClean="0">
                <a:latin typeface="+mn-lt"/>
              </a:rPr>
              <a:t>”.</a:t>
            </a:r>
            <a:endParaRPr lang="es-BO" dirty="0">
              <a:latin typeface="+mn-lt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51520" y="2492896"/>
            <a:ext cx="84456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285750" indent="-285750" algn="just">
              <a:buClr>
                <a:srgbClr val="3333CC"/>
              </a:buClr>
              <a:buFont typeface="Arial" panose="020B0604020202020204" pitchFamily="34" charset="0"/>
              <a:buChar char="•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BO" dirty="0">
                <a:latin typeface="+mn-lt"/>
              </a:rPr>
              <a:t>Es Doctor en Química (Ph.D) – Cinética y </a:t>
            </a:r>
            <a:r>
              <a:rPr lang="es-BO" dirty="0" smtClean="0">
                <a:latin typeface="+mn-lt"/>
              </a:rPr>
              <a:t>Catálisis Heterogénea, </a:t>
            </a:r>
            <a:r>
              <a:rPr lang="es-BO" dirty="0">
                <a:latin typeface="+mn-lt"/>
              </a:rPr>
              <a:t>Master of </a:t>
            </a:r>
            <a:r>
              <a:rPr lang="es-BO" dirty="0" err="1">
                <a:latin typeface="+mn-lt"/>
              </a:rPr>
              <a:t>Science</a:t>
            </a:r>
            <a:r>
              <a:rPr lang="es-BO" dirty="0">
                <a:latin typeface="+mn-lt"/>
              </a:rPr>
              <a:t> (</a:t>
            </a:r>
            <a:r>
              <a:rPr lang="es-BO" dirty="0" err="1">
                <a:latin typeface="+mn-lt"/>
              </a:rPr>
              <a:t>M.Sc</a:t>
            </a:r>
            <a:r>
              <a:rPr lang="es-BO" dirty="0">
                <a:latin typeface="+mn-lt"/>
              </a:rPr>
              <a:t>.) en Síntesis Orgánica Básica y Petroquímica, </a:t>
            </a:r>
            <a:r>
              <a:rPr lang="es-BO" dirty="0" smtClean="0">
                <a:latin typeface="+mn-lt"/>
              </a:rPr>
              <a:t>Ingeniero </a:t>
            </a:r>
            <a:r>
              <a:rPr lang="es-BO" dirty="0">
                <a:latin typeface="+mn-lt"/>
              </a:rPr>
              <a:t>Químico Tecnólogo con especialidad en Tecnología Química de Compuestos Orgánicos (Rusia, Moscú</a:t>
            </a:r>
            <a:r>
              <a:rPr lang="es-BO" dirty="0" smtClean="0">
                <a:latin typeface="+mn-lt"/>
              </a:rPr>
              <a:t>).</a:t>
            </a:r>
            <a:endParaRPr lang="es-BO" dirty="0">
              <a:latin typeface="+mn-lt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11411" y="5589240"/>
            <a:ext cx="84456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285750" indent="-285750" algn="just">
              <a:buClr>
                <a:srgbClr val="3333CC"/>
              </a:buClr>
              <a:buFont typeface="Arial" panose="020B0604020202020204" pitchFamily="34" charset="0"/>
              <a:buChar char="•"/>
              <a:defRPr sz="1400">
                <a:cs typeface="Arial" panose="020B0604020202020204" pitchFamily="34" charset="0"/>
              </a:defRPr>
            </a:lvl1pPr>
          </a:lstStyle>
          <a:p>
            <a:r>
              <a:rPr lang="es-BO" dirty="0"/>
              <a:t>Inventor del “Método de obtención de ácido acético a partir de alcohol etílico” - Patente de Invención Europea N° 2102378 (EP 0294846</a:t>
            </a:r>
            <a:r>
              <a:rPr lang="es-BO" dirty="0" smtClean="0"/>
              <a:t>). </a:t>
            </a:r>
            <a:endParaRPr lang="es-BO" dirty="0"/>
          </a:p>
          <a:p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283523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1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"/>
          <a:stretch/>
        </p:blipFill>
        <p:spPr>
          <a:xfrm>
            <a:off x="593957" y="1436129"/>
            <a:ext cx="8298523" cy="4718541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395536" y="908720"/>
            <a:ext cx="3360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ALCANCE DEL TRABAJO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[1]</a:t>
            </a:r>
            <a:endParaRPr lang="es-BO" sz="1200" dirty="0"/>
          </a:p>
        </p:txBody>
      </p:sp>
      <p:sp>
        <p:nvSpPr>
          <p:cNvPr id="7" name="6 Forma libre"/>
          <p:cNvSpPr/>
          <p:nvPr/>
        </p:nvSpPr>
        <p:spPr>
          <a:xfrm>
            <a:off x="2234495" y="1630856"/>
            <a:ext cx="5433848" cy="1212531"/>
          </a:xfrm>
          <a:custGeom>
            <a:avLst/>
            <a:gdLst>
              <a:gd name="connsiteX0" fmla="*/ 0 w 7090032"/>
              <a:gd name="connsiteY0" fmla="*/ 0 h 1212529"/>
              <a:gd name="connsiteX1" fmla="*/ 6483768 w 7090032"/>
              <a:gd name="connsiteY1" fmla="*/ 0 h 1212529"/>
              <a:gd name="connsiteX2" fmla="*/ 7090032 w 7090032"/>
              <a:gd name="connsiteY2" fmla="*/ 606265 h 1212529"/>
              <a:gd name="connsiteX3" fmla="*/ 6483768 w 7090032"/>
              <a:gd name="connsiteY3" fmla="*/ 1212529 h 1212529"/>
              <a:gd name="connsiteX4" fmla="*/ 0 w 7090032"/>
              <a:gd name="connsiteY4" fmla="*/ 1212529 h 1212529"/>
              <a:gd name="connsiteX5" fmla="*/ 0 w 7090032"/>
              <a:gd name="connsiteY5" fmla="*/ 0 h 121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90032" h="1212529">
                <a:moveTo>
                  <a:pt x="7090032" y="1212528"/>
                </a:moveTo>
                <a:lnTo>
                  <a:pt x="606264" y="1212528"/>
                </a:lnTo>
                <a:lnTo>
                  <a:pt x="0" y="606264"/>
                </a:lnTo>
                <a:lnTo>
                  <a:pt x="606264" y="1"/>
                </a:lnTo>
                <a:lnTo>
                  <a:pt x="7090032" y="1"/>
                </a:lnTo>
                <a:lnTo>
                  <a:pt x="7090032" y="1212528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003">
            <a:schemeClr val="dk2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37824" tIns="106681" rIns="199136" bIns="10668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2800" b="1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Dirección de proyectos</a:t>
            </a:r>
            <a:endParaRPr lang="es-BO" sz="2800" b="1" kern="12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1623174" y="1630857"/>
            <a:ext cx="1212529" cy="1212529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9 Forma libre"/>
          <p:cNvSpPr/>
          <p:nvPr/>
        </p:nvSpPr>
        <p:spPr>
          <a:xfrm>
            <a:off x="2234495" y="3205335"/>
            <a:ext cx="5433848" cy="1212530"/>
          </a:xfrm>
          <a:custGeom>
            <a:avLst/>
            <a:gdLst>
              <a:gd name="connsiteX0" fmla="*/ 0 w 7090032"/>
              <a:gd name="connsiteY0" fmla="*/ 0 h 1212529"/>
              <a:gd name="connsiteX1" fmla="*/ 6483768 w 7090032"/>
              <a:gd name="connsiteY1" fmla="*/ 0 h 1212529"/>
              <a:gd name="connsiteX2" fmla="*/ 7090032 w 7090032"/>
              <a:gd name="connsiteY2" fmla="*/ 606265 h 1212529"/>
              <a:gd name="connsiteX3" fmla="*/ 6483768 w 7090032"/>
              <a:gd name="connsiteY3" fmla="*/ 1212529 h 1212529"/>
              <a:gd name="connsiteX4" fmla="*/ 0 w 7090032"/>
              <a:gd name="connsiteY4" fmla="*/ 1212529 h 1212529"/>
              <a:gd name="connsiteX5" fmla="*/ 0 w 7090032"/>
              <a:gd name="connsiteY5" fmla="*/ 0 h 121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90032" h="1212529">
                <a:moveTo>
                  <a:pt x="7090032" y="1212528"/>
                </a:moveTo>
                <a:lnTo>
                  <a:pt x="606264" y="1212528"/>
                </a:lnTo>
                <a:lnTo>
                  <a:pt x="0" y="606264"/>
                </a:lnTo>
                <a:lnTo>
                  <a:pt x="606264" y="1"/>
                </a:lnTo>
                <a:lnTo>
                  <a:pt x="7090032" y="1"/>
                </a:lnTo>
                <a:lnTo>
                  <a:pt x="7090032" y="1212528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003">
            <a:schemeClr val="dk2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37823" tIns="106681" rIns="199136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2800" b="1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Gobernanza</a:t>
            </a:r>
            <a:r>
              <a:rPr lang="es-BO" sz="28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s-BO" sz="2800" b="1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a nivel</a:t>
            </a:r>
          </a:p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2800" b="1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de proyectos</a:t>
            </a:r>
            <a:endParaRPr lang="es-BO" sz="2800" b="1" kern="12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623174" y="3205336"/>
            <a:ext cx="1212529" cy="1212529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11 Forma libre"/>
          <p:cNvSpPr/>
          <p:nvPr/>
        </p:nvSpPr>
        <p:spPr>
          <a:xfrm>
            <a:off x="2234495" y="4779813"/>
            <a:ext cx="5433849" cy="1212530"/>
          </a:xfrm>
          <a:custGeom>
            <a:avLst/>
            <a:gdLst>
              <a:gd name="connsiteX0" fmla="*/ 0 w 7090032"/>
              <a:gd name="connsiteY0" fmla="*/ 0 h 1212529"/>
              <a:gd name="connsiteX1" fmla="*/ 6483768 w 7090032"/>
              <a:gd name="connsiteY1" fmla="*/ 0 h 1212529"/>
              <a:gd name="connsiteX2" fmla="*/ 7090032 w 7090032"/>
              <a:gd name="connsiteY2" fmla="*/ 606265 h 1212529"/>
              <a:gd name="connsiteX3" fmla="*/ 6483768 w 7090032"/>
              <a:gd name="connsiteY3" fmla="*/ 1212529 h 1212529"/>
              <a:gd name="connsiteX4" fmla="*/ 0 w 7090032"/>
              <a:gd name="connsiteY4" fmla="*/ 1212529 h 1212529"/>
              <a:gd name="connsiteX5" fmla="*/ 0 w 7090032"/>
              <a:gd name="connsiteY5" fmla="*/ 0 h 121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90032" h="1212529">
                <a:moveTo>
                  <a:pt x="7090032" y="1212528"/>
                </a:moveTo>
                <a:lnTo>
                  <a:pt x="606264" y="1212528"/>
                </a:lnTo>
                <a:lnTo>
                  <a:pt x="0" y="606264"/>
                </a:lnTo>
                <a:lnTo>
                  <a:pt x="606264" y="1"/>
                </a:lnTo>
                <a:lnTo>
                  <a:pt x="7090032" y="1"/>
                </a:lnTo>
                <a:lnTo>
                  <a:pt x="7090032" y="1212528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003">
            <a:schemeClr val="dk2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37824" tIns="106681" rIns="199137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2800" b="1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Complejidad</a:t>
            </a:r>
            <a:endParaRPr lang="es-BO" sz="2800" b="1" kern="12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623174" y="4779814"/>
            <a:ext cx="1212529" cy="1212529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r="-6000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33805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5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400"/>
                            </p:stCondLst>
                            <p:childTnLst>
                              <p:par>
                                <p:cTn id="4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5187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– ALCANCE DE LA GUÍA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sp>
        <p:nvSpPr>
          <p:cNvPr id="17" name="16 Forma libre"/>
          <p:cNvSpPr/>
          <p:nvPr/>
        </p:nvSpPr>
        <p:spPr>
          <a:xfrm rot="16200000">
            <a:off x="-965866" y="3335240"/>
            <a:ext cx="4881734" cy="922409"/>
          </a:xfrm>
          <a:custGeom>
            <a:avLst/>
            <a:gdLst>
              <a:gd name="connsiteX0" fmla="*/ 0 w 5820271"/>
              <a:gd name="connsiteY0" fmla="*/ 92241 h 922409"/>
              <a:gd name="connsiteX1" fmla="*/ 92241 w 5820271"/>
              <a:gd name="connsiteY1" fmla="*/ 0 h 922409"/>
              <a:gd name="connsiteX2" fmla="*/ 5728030 w 5820271"/>
              <a:gd name="connsiteY2" fmla="*/ 0 h 922409"/>
              <a:gd name="connsiteX3" fmla="*/ 5820271 w 5820271"/>
              <a:gd name="connsiteY3" fmla="*/ 92241 h 922409"/>
              <a:gd name="connsiteX4" fmla="*/ 5820271 w 5820271"/>
              <a:gd name="connsiteY4" fmla="*/ 830168 h 922409"/>
              <a:gd name="connsiteX5" fmla="*/ 5728030 w 5820271"/>
              <a:gd name="connsiteY5" fmla="*/ 922409 h 922409"/>
              <a:gd name="connsiteX6" fmla="*/ 92241 w 5820271"/>
              <a:gd name="connsiteY6" fmla="*/ 922409 h 922409"/>
              <a:gd name="connsiteX7" fmla="*/ 0 w 5820271"/>
              <a:gd name="connsiteY7" fmla="*/ 830168 h 922409"/>
              <a:gd name="connsiteX8" fmla="*/ 0 w 5820271"/>
              <a:gd name="connsiteY8" fmla="*/ 92241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20271" h="922409">
                <a:moveTo>
                  <a:pt x="0" y="92241"/>
                </a:moveTo>
                <a:cubicBezTo>
                  <a:pt x="0" y="41298"/>
                  <a:pt x="41298" y="0"/>
                  <a:pt x="92241" y="0"/>
                </a:cubicBezTo>
                <a:lnTo>
                  <a:pt x="5728030" y="0"/>
                </a:lnTo>
                <a:cubicBezTo>
                  <a:pt x="5778973" y="0"/>
                  <a:pt x="5820271" y="41298"/>
                  <a:pt x="5820271" y="92241"/>
                </a:cubicBezTo>
                <a:lnTo>
                  <a:pt x="5820271" y="830168"/>
                </a:lnTo>
                <a:cubicBezTo>
                  <a:pt x="5820271" y="881111"/>
                  <a:pt x="5778973" y="922409"/>
                  <a:pt x="5728030" y="922409"/>
                </a:cubicBezTo>
                <a:lnTo>
                  <a:pt x="92241" y="922409"/>
                </a:lnTo>
                <a:cubicBezTo>
                  <a:pt x="41298" y="922409"/>
                  <a:pt x="0" y="881111"/>
                  <a:pt x="0" y="830168"/>
                </a:cubicBezTo>
                <a:lnTo>
                  <a:pt x="0" y="9224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116" tIns="52416" rIns="65116" bIns="52416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20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Guía práctica sobre  gobernanza  de portafolios, programas y proyectos </a:t>
            </a:r>
            <a:endParaRPr lang="es-BO" sz="2000" b="1" kern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064098" y="1844824"/>
            <a:ext cx="922409" cy="922409"/>
          </a:xfrm>
          <a:prstGeom prst="roundRect">
            <a:avLst>
              <a:gd name="adj" fmla="val 16670"/>
            </a:avLst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  <a:ln w="28575">
            <a:solidFill>
              <a:srgbClr val="7030A0"/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18 Forma libre"/>
          <p:cNvSpPr/>
          <p:nvPr/>
        </p:nvSpPr>
        <p:spPr>
          <a:xfrm>
            <a:off x="3041851" y="1844824"/>
            <a:ext cx="4842517" cy="922409"/>
          </a:xfrm>
          <a:custGeom>
            <a:avLst/>
            <a:gdLst>
              <a:gd name="connsiteX0" fmla="*/ 0 w 4842517"/>
              <a:gd name="connsiteY0" fmla="*/ 153766 h 922409"/>
              <a:gd name="connsiteX1" fmla="*/ 153766 w 4842517"/>
              <a:gd name="connsiteY1" fmla="*/ 0 h 922409"/>
              <a:gd name="connsiteX2" fmla="*/ 4688751 w 4842517"/>
              <a:gd name="connsiteY2" fmla="*/ 0 h 922409"/>
              <a:gd name="connsiteX3" fmla="*/ 4842517 w 4842517"/>
              <a:gd name="connsiteY3" fmla="*/ 153766 h 922409"/>
              <a:gd name="connsiteX4" fmla="*/ 4842517 w 4842517"/>
              <a:gd name="connsiteY4" fmla="*/ 768643 h 922409"/>
              <a:gd name="connsiteX5" fmla="*/ 4688751 w 4842517"/>
              <a:gd name="connsiteY5" fmla="*/ 922409 h 922409"/>
              <a:gd name="connsiteX6" fmla="*/ 153766 w 4842517"/>
              <a:gd name="connsiteY6" fmla="*/ 922409 h 922409"/>
              <a:gd name="connsiteX7" fmla="*/ 0 w 4842517"/>
              <a:gd name="connsiteY7" fmla="*/ 768643 h 922409"/>
              <a:gd name="connsiteX8" fmla="*/ 0 w 4842517"/>
              <a:gd name="connsiteY8" fmla="*/ 153766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517" h="922409">
                <a:moveTo>
                  <a:pt x="0" y="153766"/>
                </a:moveTo>
                <a:cubicBezTo>
                  <a:pt x="0" y="68843"/>
                  <a:pt x="68843" y="0"/>
                  <a:pt x="153766" y="0"/>
                </a:cubicBezTo>
                <a:lnTo>
                  <a:pt x="4688751" y="0"/>
                </a:lnTo>
                <a:cubicBezTo>
                  <a:pt x="4773674" y="0"/>
                  <a:pt x="4842517" y="68843"/>
                  <a:pt x="4842517" y="153766"/>
                </a:cubicBezTo>
                <a:lnTo>
                  <a:pt x="4842517" y="768643"/>
                </a:lnTo>
                <a:cubicBezTo>
                  <a:pt x="4842517" y="853566"/>
                  <a:pt x="4773674" y="922409"/>
                  <a:pt x="4688751" y="922409"/>
                </a:cubicBezTo>
                <a:lnTo>
                  <a:pt x="153766" y="922409"/>
                </a:lnTo>
                <a:cubicBezTo>
                  <a:pt x="68843" y="922409"/>
                  <a:pt x="0" y="853566"/>
                  <a:pt x="0" y="768643"/>
                </a:cubicBezTo>
                <a:lnTo>
                  <a:pt x="0" y="15376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 de dirección </a:t>
            </a:r>
            <a:endParaRPr lang="es-BO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proyectos </a:t>
            </a:r>
            <a:r>
              <a:rPr lang="es-B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organizacionales (</a:t>
            </a:r>
            <a:r>
              <a:rPr lang="es-BO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OPMG</a:t>
            </a:r>
            <a:r>
              <a:rPr lang="es-B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B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2064098" y="2877922"/>
            <a:ext cx="922409" cy="922409"/>
          </a:xfrm>
          <a:prstGeom prst="roundRect">
            <a:avLst>
              <a:gd name="adj" fmla="val 16670"/>
            </a:avLst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000" r="-18000"/>
            </a:stretch>
          </a:blipFill>
          <a:ln w="28575">
            <a:solidFill>
              <a:srgbClr val="3333CC"/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20 Forma libre"/>
          <p:cNvSpPr/>
          <p:nvPr/>
        </p:nvSpPr>
        <p:spPr>
          <a:xfrm>
            <a:off x="3041851" y="2877922"/>
            <a:ext cx="4842517" cy="922409"/>
          </a:xfrm>
          <a:custGeom>
            <a:avLst/>
            <a:gdLst>
              <a:gd name="connsiteX0" fmla="*/ 0 w 4842517"/>
              <a:gd name="connsiteY0" fmla="*/ 153766 h 922409"/>
              <a:gd name="connsiteX1" fmla="*/ 153766 w 4842517"/>
              <a:gd name="connsiteY1" fmla="*/ 0 h 922409"/>
              <a:gd name="connsiteX2" fmla="*/ 4688751 w 4842517"/>
              <a:gd name="connsiteY2" fmla="*/ 0 h 922409"/>
              <a:gd name="connsiteX3" fmla="*/ 4842517 w 4842517"/>
              <a:gd name="connsiteY3" fmla="*/ 153766 h 922409"/>
              <a:gd name="connsiteX4" fmla="*/ 4842517 w 4842517"/>
              <a:gd name="connsiteY4" fmla="*/ 768643 h 922409"/>
              <a:gd name="connsiteX5" fmla="*/ 4688751 w 4842517"/>
              <a:gd name="connsiteY5" fmla="*/ 922409 h 922409"/>
              <a:gd name="connsiteX6" fmla="*/ 153766 w 4842517"/>
              <a:gd name="connsiteY6" fmla="*/ 922409 h 922409"/>
              <a:gd name="connsiteX7" fmla="*/ 0 w 4842517"/>
              <a:gd name="connsiteY7" fmla="*/ 768643 h 922409"/>
              <a:gd name="connsiteX8" fmla="*/ 0 w 4842517"/>
              <a:gd name="connsiteY8" fmla="*/ 153766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517" h="922409">
                <a:moveTo>
                  <a:pt x="0" y="153766"/>
                </a:moveTo>
                <a:cubicBezTo>
                  <a:pt x="0" y="68843"/>
                  <a:pt x="68843" y="0"/>
                  <a:pt x="153766" y="0"/>
                </a:cubicBezTo>
                <a:lnTo>
                  <a:pt x="4688751" y="0"/>
                </a:lnTo>
                <a:cubicBezTo>
                  <a:pt x="4773674" y="0"/>
                  <a:pt x="4842517" y="68843"/>
                  <a:pt x="4842517" y="153766"/>
                </a:cubicBezTo>
                <a:lnTo>
                  <a:pt x="4842517" y="768643"/>
                </a:lnTo>
                <a:cubicBezTo>
                  <a:pt x="4842517" y="853566"/>
                  <a:pt x="4773674" y="922409"/>
                  <a:pt x="4688751" y="922409"/>
                </a:cubicBezTo>
                <a:lnTo>
                  <a:pt x="153766" y="922409"/>
                </a:lnTo>
                <a:cubicBezTo>
                  <a:pt x="68843" y="922409"/>
                  <a:pt x="0" y="853566"/>
                  <a:pt x="0" y="768643"/>
                </a:cubicBezTo>
                <a:lnTo>
                  <a:pt x="0" y="15376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2232385"/>
              <a:satOff val="13449"/>
              <a:lumOff val="1078"/>
              <a:alphaOff val="0"/>
            </a:schemeClr>
          </a:fillRef>
          <a:effectRef idx="2">
            <a:schemeClr val="accent4">
              <a:hueOff val="-2232385"/>
              <a:satOff val="13449"/>
              <a:lumOff val="107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5320" tIns="15240" rIns="655320" bIns="1524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 a nivel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portafolios</a:t>
            </a:r>
          </a:p>
        </p:txBody>
      </p:sp>
      <p:sp>
        <p:nvSpPr>
          <p:cNvPr id="22" name="21 Rectángulo redondeado"/>
          <p:cNvSpPr/>
          <p:nvPr/>
        </p:nvSpPr>
        <p:spPr>
          <a:xfrm>
            <a:off x="2064098" y="3911020"/>
            <a:ext cx="922409" cy="922409"/>
          </a:xfrm>
          <a:prstGeom prst="roundRect">
            <a:avLst>
              <a:gd name="adj" fmla="val 16670"/>
            </a:avLst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  <a:ln w="28575">
            <a:solidFill>
              <a:srgbClr val="0070C0"/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22 Forma libre"/>
          <p:cNvSpPr/>
          <p:nvPr/>
        </p:nvSpPr>
        <p:spPr>
          <a:xfrm>
            <a:off x="3041851" y="3911020"/>
            <a:ext cx="4842517" cy="922409"/>
          </a:xfrm>
          <a:custGeom>
            <a:avLst/>
            <a:gdLst>
              <a:gd name="connsiteX0" fmla="*/ 0 w 4842517"/>
              <a:gd name="connsiteY0" fmla="*/ 153766 h 922409"/>
              <a:gd name="connsiteX1" fmla="*/ 153766 w 4842517"/>
              <a:gd name="connsiteY1" fmla="*/ 0 h 922409"/>
              <a:gd name="connsiteX2" fmla="*/ 4688751 w 4842517"/>
              <a:gd name="connsiteY2" fmla="*/ 0 h 922409"/>
              <a:gd name="connsiteX3" fmla="*/ 4842517 w 4842517"/>
              <a:gd name="connsiteY3" fmla="*/ 153766 h 922409"/>
              <a:gd name="connsiteX4" fmla="*/ 4842517 w 4842517"/>
              <a:gd name="connsiteY4" fmla="*/ 768643 h 922409"/>
              <a:gd name="connsiteX5" fmla="*/ 4688751 w 4842517"/>
              <a:gd name="connsiteY5" fmla="*/ 922409 h 922409"/>
              <a:gd name="connsiteX6" fmla="*/ 153766 w 4842517"/>
              <a:gd name="connsiteY6" fmla="*/ 922409 h 922409"/>
              <a:gd name="connsiteX7" fmla="*/ 0 w 4842517"/>
              <a:gd name="connsiteY7" fmla="*/ 768643 h 922409"/>
              <a:gd name="connsiteX8" fmla="*/ 0 w 4842517"/>
              <a:gd name="connsiteY8" fmla="*/ 153766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517" h="922409">
                <a:moveTo>
                  <a:pt x="0" y="153766"/>
                </a:moveTo>
                <a:cubicBezTo>
                  <a:pt x="0" y="68843"/>
                  <a:pt x="68843" y="0"/>
                  <a:pt x="153766" y="0"/>
                </a:cubicBezTo>
                <a:lnTo>
                  <a:pt x="4688751" y="0"/>
                </a:lnTo>
                <a:cubicBezTo>
                  <a:pt x="4773674" y="0"/>
                  <a:pt x="4842517" y="68843"/>
                  <a:pt x="4842517" y="153766"/>
                </a:cubicBezTo>
                <a:lnTo>
                  <a:pt x="4842517" y="768643"/>
                </a:lnTo>
                <a:cubicBezTo>
                  <a:pt x="4842517" y="853566"/>
                  <a:pt x="4773674" y="922409"/>
                  <a:pt x="4688751" y="922409"/>
                </a:cubicBezTo>
                <a:lnTo>
                  <a:pt x="153766" y="922409"/>
                </a:lnTo>
                <a:cubicBezTo>
                  <a:pt x="68843" y="922409"/>
                  <a:pt x="0" y="853566"/>
                  <a:pt x="0" y="768643"/>
                </a:cubicBezTo>
                <a:lnTo>
                  <a:pt x="0" y="15376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8679" tIns="15240" rIns="868681" bIns="1524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 a nivel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programas</a:t>
            </a:r>
          </a:p>
        </p:txBody>
      </p:sp>
      <p:sp>
        <p:nvSpPr>
          <p:cNvPr id="24" name="23 Rectángulo redondeado"/>
          <p:cNvSpPr/>
          <p:nvPr/>
        </p:nvSpPr>
        <p:spPr>
          <a:xfrm>
            <a:off x="2064098" y="4944119"/>
            <a:ext cx="922409" cy="922409"/>
          </a:xfrm>
          <a:prstGeom prst="roundRect">
            <a:avLst>
              <a:gd name="adj" fmla="val 16670"/>
            </a:avLst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  <a:ln w="28575">
            <a:solidFill>
              <a:srgbClr val="00B0F0"/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24 Forma libre"/>
          <p:cNvSpPr/>
          <p:nvPr/>
        </p:nvSpPr>
        <p:spPr>
          <a:xfrm>
            <a:off x="3041851" y="4944119"/>
            <a:ext cx="4842517" cy="922409"/>
          </a:xfrm>
          <a:custGeom>
            <a:avLst/>
            <a:gdLst>
              <a:gd name="connsiteX0" fmla="*/ 0 w 4842517"/>
              <a:gd name="connsiteY0" fmla="*/ 153766 h 922409"/>
              <a:gd name="connsiteX1" fmla="*/ 153766 w 4842517"/>
              <a:gd name="connsiteY1" fmla="*/ 0 h 922409"/>
              <a:gd name="connsiteX2" fmla="*/ 4688751 w 4842517"/>
              <a:gd name="connsiteY2" fmla="*/ 0 h 922409"/>
              <a:gd name="connsiteX3" fmla="*/ 4842517 w 4842517"/>
              <a:gd name="connsiteY3" fmla="*/ 153766 h 922409"/>
              <a:gd name="connsiteX4" fmla="*/ 4842517 w 4842517"/>
              <a:gd name="connsiteY4" fmla="*/ 768643 h 922409"/>
              <a:gd name="connsiteX5" fmla="*/ 4688751 w 4842517"/>
              <a:gd name="connsiteY5" fmla="*/ 922409 h 922409"/>
              <a:gd name="connsiteX6" fmla="*/ 153766 w 4842517"/>
              <a:gd name="connsiteY6" fmla="*/ 922409 h 922409"/>
              <a:gd name="connsiteX7" fmla="*/ 0 w 4842517"/>
              <a:gd name="connsiteY7" fmla="*/ 768643 h 922409"/>
              <a:gd name="connsiteX8" fmla="*/ 0 w 4842517"/>
              <a:gd name="connsiteY8" fmla="*/ 153766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517" h="922409">
                <a:moveTo>
                  <a:pt x="0" y="153766"/>
                </a:moveTo>
                <a:cubicBezTo>
                  <a:pt x="0" y="68843"/>
                  <a:pt x="68843" y="0"/>
                  <a:pt x="153766" y="0"/>
                </a:cubicBezTo>
                <a:lnTo>
                  <a:pt x="4688751" y="0"/>
                </a:lnTo>
                <a:cubicBezTo>
                  <a:pt x="4773674" y="0"/>
                  <a:pt x="4842517" y="68843"/>
                  <a:pt x="4842517" y="153766"/>
                </a:cubicBezTo>
                <a:lnTo>
                  <a:pt x="4842517" y="768643"/>
                </a:lnTo>
                <a:cubicBezTo>
                  <a:pt x="4842517" y="853566"/>
                  <a:pt x="4773674" y="922409"/>
                  <a:pt x="4688751" y="922409"/>
                </a:cubicBezTo>
                <a:lnTo>
                  <a:pt x="153766" y="922409"/>
                </a:lnTo>
                <a:cubicBezTo>
                  <a:pt x="68843" y="922409"/>
                  <a:pt x="0" y="853566"/>
                  <a:pt x="0" y="768643"/>
                </a:cubicBezTo>
                <a:lnTo>
                  <a:pt x="0" y="15376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4464770"/>
              <a:satOff val="26899"/>
              <a:lumOff val="2156"/>
              <a:alphaOff val="0"/>
            </a:schemeClr>
          </a:fillRef>
          <a:effectRef idx="2">
            <a:schemeClr val="accent4">
              <a:hueOff val="-4464770"/>
              <a:satOff val="26899"/>
              <a:lumOff val="215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2040" tIns="15240" rIns="1082039" bIns="1524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 a nivel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proyectos</a:t>
            </a:r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389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5187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GOBERNANZA – ALCANCE DE LA GUÍA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[2]</a:t>
            </a:r>
            <a:endParaRPr lang="es-BO" sz="1200" dirty="0"/>
          </a:p>
        </p:txBody>
      </p:sp>
      <p:sp>
        <p:nvSpPr>
          <p:cNvPr id="17" name="16 Forma libre"/>
          <p:cNvSpPr/>
          <p:nvPr/>
        </p:nvSpPr>
        <p:spPr>
          <a:xfrm rot="16200000">
            <a:off x="-965866" y="3335240"/>
            <a:ext cx="4881734" cy="922409"/>
          </a:xfrm>
          <a:custGeom>
            <a:avLst/>
            <a:gdLst>
              <a:gd name="connsiteX0" fmla="*/ 0 w 5820271"/>
              <a:gd name="connsiteY0" fmla="*/ 92241 h 922409"/>
              <a:gd name="connsiteX1" fmla="*/ 92241 w 5820271"/>
              <a:gd name="connsiteY1" fmla="*/ 0 h 922409"/>
              <a:gd name="connsiteX2" fmla="*/ 5728030 w 5820271"/>
              <a:gd name="connsiteY2" fmla="*/ 0 h 922409"/>
              <a:gd name="connsiteX3" fmla="*/ 5820271 w 5820271"/>
              <a:gd name="connsiteY3" fmla="*/ 92241 h 922409"/>
              <a:gd name="connsiteX4" fmla="*/ 5820271 w 5820271"/>
              <a:gd name="connsiteY4" fmla="*/ 830168 h 922409"/>
              <a:gd name="connsiteX5" fmla="*/ 5728030 w 5820271"/>
              <a:gd name="connsiteY5" fmla="*/ 922409 h 922409"/>
              <a:gd name="connsiteX6" fmla="*/ 92241 w 5820271"/>
              <a:gd name="connsiteY6" fmla="*/ 922409 h 922409"/>
              <a:gd name="connsiteX7" fmla="*/ 0 w 5820271"/>
              <a:gd name="connsiteY7" fmla="*/ 830168 h 922409"/>
              <a:gd name="connsiteX8" fmla="*/ 0 w 5820271"/>
              <a:gd name="connsiteY8" fmla="*/ 92241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20271" h="922409">
                <a:moveTo>
                  <a:pt x="0" y="92241"/>
                </a:moveTo>
                <a:cubicBezTo>
                  <a:pt x="0" y="41298"/>
                  <a:pt x="41298" y="0"/>
                  <a:pt x="92241" y="0"/>
                </a:cubicBezTo>
                <a:lnTo>
                  <a:pt x="5728030" y="0"/>
                </a:lnTo>
                <a:cubicBezTo>
                  <a:pt x="5778973" y="0"/>
                  <a:pt x="5820271" y="41298"/>
                  <a:pt x="5820271" y="92241"/>
                </a:cubicBezTo>
                <a:lnTo>
                  <a:pt x="5820271" y="830168"/>
                </a:lnTo>
                <a:cubicBezTo>
                  <a:pt x="5820271" y="881111"/>
                  <a:pt x="5778973" y="922409"/>
                  <a:pt x="5728030" y="922409"/>
                </a:cubicBezTo>
                <a:lnTo>
                  <a:pt x="92241" y="922409"/>
                </a:lnTo>
                <a:cubicBezTo>
                  <a:pt x="41298" y="922409"/>
                  <a:pt x="0" y="881111"/>
                  <a:pt x="0" y="830168"/>
                </a:cubicBezTo>
                <a:lnTo>
                  <a:pt x="0" y="9224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116" tIns="52416" rIns="65116" bIns="52416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sz="20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Guía práctica sobre  gobernanza  de portafolios, programas y proyectos </a:t>
            </a:r>
            <a:endParaRPr lang="es-BO" sz="2000" b="1" kern="1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064098" y="1844824"/>
            <a:ext cx="922409" cy="922409"/>
          </a:xfrm>
          <a:prstGeom prst="roundRect">
            <a:avLst>
              <a:gd name="adj" fmla="val 16670"/>
            </a:avLst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  <a:ln w="285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18 Forma libre"/>
          <p:cNvSpPr/>
          <p:nvPr/>
        </p:nvSpPr>
        <p:spPr>
          <a:xfrm>
            <a:off x="3041851" y="1844824"/>
            <a:ext cx="4842517" cy="922409"/>
          </a:xfrm>
          <a:custGeom>
            <a:avLst/>
            <a:gdLst>
              <a:gd name="connsiteX0" fmla="*/ 0 w 4842517"/>
              <a:gd name="connsiteY0" fmla="*/ 153766 h 922409"/>
              <a:gd name="connsiteX1" fmla="*/ 153766 w 4842517"/>
              <a:gd name="connsiteY1" fmla="*/ 0 h 922409"/>
              <a:gd name="connsiteX2" fmla="*/ 4688751 w 4842517"/>
              <a:gd name="connsiteY2" fmla="*/ 0 h 922409"/>
              <a:gd name="connsiteX3" fmla="*/ 4842517 w 4842517"/>
              <a:gd name="connsiteY3" fmla="*/ 153766 h 922409"/>
              <a:gd name="connsiteX4" fmla="*/ 4842517 w 4842517"/>
              <a:gd name="connsiteY4" fmla="*/ 768643 h 922409"/>
              <a:gd name="connsiteX5" fmla="*/ 4688751 w 4842517"/>
              <a:gd name="connsiteY5" fmla="*/ 922409 h 922409"/>
              <a:gd name="connsiteX6" fmla="*/ 153766 w 4842517"/>
              <a:gd name="connsiteY6" fmla="*/ 922409 h 922409"/>
              <a:gd name="connsiteX7" fmla="*/ 0 w 4842517"/>
              <a:gd name="connsiteY7" fmla="*/ 768643 h 922409"/>
              <a:gd name="connsiteX8" fmla="*/ 0 w 4842517"/>
              <a:gd name="connsiteY8" fmla="*/ 153766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517" h="922409">
                <a:moveTo>
                  <a:pt x="0" y="153766"/>
                </a:moveTo>
                <a:cubicBezTo>
                  <a:pt x="0" y="68843"/>
                  <a:pt x="68843" y="0"/>
                  <a:pt x="153766" y="0"/>
                </a:cubicBezTo>
                <a:lnTo>
                  <a:pt x="4688751" y="0"/>
                </a:lnTo>
                <a:cubicBezTo>
                  <a:pt x="4773674" y="0"/>
                  <a:pt x="4842517" y="68843"/>
                  <a:pt x="4842517" y="153766"/>
                </a:cubicBezTo>
                <a:lnTo>
                  <a:pt x="4842517" y="768643"/>
                </a:lnTo>
                <a:cubicBezTo>
                  <a:pt x="4842517" y="853566"/>
                  <a:pt x="4773674" y="922409"/>
                  <a:pt x="4688751" y="922409"/>
                </a:cubicBezTo>
                <a:lnTo>
                  <a:pt x="153766" y="922409"/>
                </a:lnTo>
                <a:cubicBezTo>
                  <a:pt x="68843" y="922409"/>
                  <a:pt x="0" y="853566"/>
                  <a:pt x="0" y="768643"/>
                </a:cubicBezTo>
                <a:lnTo>
                  <a:pt x="0" y="15376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 de dirección </a:t>
            </a:r>
            <a:endParaRPr lang="es-BO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proyectos </a:t>
            </a:r>
            <a:r>
              <a:rPr lang="es-B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organizacionales (</a:t>
            </a:r>
            <a:r>
              <a:rPr lang="es-BO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OPMG</a:t>
            </a:r>
            <a:r>
              <a:rPr lang="es-B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B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2064098" y="2877922"/>
            <a:ext cx="922409" cy="922409"/>
          </a:xfrm>
          <a:prstGeom prst="roundRect">
            <a:avLst>
              <a:gd name="adj" fmla="val 16670"/>
            </a:avLst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000" r="-18000"/>
            </a:stretch>
          </a:blipFill>
          <a:ln w="285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20 Forma libre"/>
          <p:cNvSpPr/>
          <p:nvPr/>
        </p:nvSpPr>
        <p:spPr>
          <a:xfrm>
            <a:off x="3041851" y="2877922"/>
            <a:ext cx="4842517" cy="922409"/>
          </a:xfrm>
          <a:custGeom>
            <a:avLst/>
            <a:gdLst>
              <a:gd name="connsiteX0" fmla="*/ 0 w 4842517"/>
              <a:gd name="connsiteY0" fmla="*/ 153766 h 922409"/>
              <a:gd name="connsiteX1" fmla="*/ 153766 w 4842517"/>
              <a:gd name="connsiteY1" fmla="*/ 0 h 922409"/>
              <a:gd name="connsiteX2" fmla="*/ 4688751 w 4842517"/>
              <a:gd name="connsiteY2" fmla="*/ 0 h 922409"/>
              <a:gd name="connsiteX3" fmla="*/ 4842517 w 4842517"/>
              <a:gd name="connsiteY3" fmla="*/ 153766 h 922409"/>
              <a:gd name="connsiteX4" fmla="*/ 4842517 w 4842517"/>
              <a:gd name="connsiteY4" fmla="*/ 768643 h 922409"/>
              <a:gd name="connsiteX5" fmla="*/ 4688751 w 4842517"/>
              <a:gd name="connsiteY5" fmla="*/ 922409 h 922409"/>
              <a:gd name="connsiteX6" fmla="*/ 153766 w 4842517"/>
              <a:gd name="connsiteY6" fmla="*/ 922409 h 922409"/>
              <a:gd name="connsiteX7" fmla="*/ 0 w 4842517"/>
              <a:gd name="connsiteY7" fmla="*/ 768643 h 922409"/>
              <a:gd name="connsiteX8" fmla="*/ 0 w 4842517"/>
              <a:gd name="connsiteY8" fmla="*/ 153766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517" h="922409">
                <a:moveTo>
                  <a:pt x="0" y="153766"/>
                </a:moveTo>
                <a:cubicBezTo>
                  <a:pt x="0" y="68843"/>
                  <a:pt x="68843" y="0"/>
                  <a:pt x="153766" y="0"/>
                </a:cubicBezTo>
                <a:lnTo>
                  <a:pt x="4688751" y="0"/>
                </a:lnTo>
                <a:cubicBezTo>
                  <a:pt x="4773674" y="0"/>
                  <a:pt x="4842517" y="68843"/>
                  <a:pt x="4842517" y="153766"/>
                </a:cubicBezTo>
                <a:lnTo>
                  <a:pt x="4842517" y="768643"/>
                </a:lnTo>
                <a:cubicBezTo>
                  <a:pt x="4842517" y="853566"/>
                  <a:pt x="4773674" y="922409"/>
                  <a:pt x="4688751" y="922409"/>
                </a:cubicBezTo>
                <a:lnTo>
                  <a:pt x="153766" y="922409"/>
                </a:lnTo>
                <a:cubicBezTo>
                  <a:pt x="68843" y="922409"/>
                  <a:pt x="0" y="853566"/>
                  <a:pt x="0" y="768643"/>
                </a:cubicBezTo>
                <a:lnTo>
                  <a:pt x="0" y="15376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2232385"/>
              <a:satOff val="13449"/>
              <a:lumOff val="1078"/>
              <a:alphaOff val="0"/>
            </a:schemeClr>
          </a:fillRef>
          <a:effectRef idx="2">
            <a:schemeClr val="accent4">
              <a:hueOff val="-2232385"/>
              <a:satOff val="13449"/>
              <a:lumOff val="107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5320" tIns="15240" rIns="655320" bIns="1524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 a nivel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portafolios</a:t>
            </a:r>
          </a:p>
        </p:txBody>
      </p:sp>
      <p:sp>
        <p:nvSpPr>
          <p:cNvPr id="22" name="21 Rectángulo redondeado"/>
          <p:cNvSpPr/>
          <p:nvPr/>
        </p:nvSpPr>
        <p:spPr>
          <a:xfrm>
            <a:off x="2064098" y="3911020"/>
            <a:ext cx="922409" cy="922409"/>
          </a:xfrm>
          <a:prstGeom prst="roundRect">
            <a:avLst>
              <a:gd name="adj" fmla="val 16670"/>
            </a:avLst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  <a:ln w="285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22 Forma libre"/>
          <p:cNvSpPr/>
          <p:nvPr/>
        </p:nvSpPr>
        <p:spPr>
          <a:xfrm>
            <a:off x="3041851" y="3911020"/>
            <a:ext cx="4842517" cy="922409"/>
          </a:xfrm>
          <a:custGeom>
            <a:avLst/>
            <a:gdLst>
              <a:gd name="connsiteX0" fmla="*/ 0 w 4842517"/>
              <a:gd name="connsiteY0" fmla="*/ 153766 h 922409"/>
              <a:gd name="connsiteX1" fmla="*/ 153766 w 4842517"/>
              <a:gd name="connsiteY1" fmla="*/ 0 h 922409"/>
              <a:gd name="connsiteX2" fmla="*/ 4688751 w 4842517"/>
              <a:gd name="connsiteY2" fmla="*/ 0 h 922409"/>
              <a:gd name="connsiteX3" fmla="*/ 4842517 w 4842517"/>
              <a:gd name="connsiteY3" fmla="*/ 153766 h 922409"/>
              <a:gd name="connsiteX4" fmla="*/ 4842517 w 4842517"/>
              <a:gd name="connsiteY4" fmla="*/ 768643 h 922409"/>
              <a:gd name="connsiteX5" fmla="*/ 4688751 w 4842517"/>
              <a:gd name="connsiteY5" fmla="*/ 922409 h 922409"/>
              <a:gd name="connsiteX6" fmla="*/ 153766 w 4842517"/>
              <a:gd name="connsiteY6" fmla="*/ 922409 h 922409"/>
              <a:gd name="connsiteX7" fmla="*/ 0 w 4842517"/>
              <a:gd name="connsiteY7" fmla="*/ 768643 h 922409"/>
              <a:gd name="connsiteX8" fmla="*/ 0 w 4842517"/>
              <a:gd name="connsiteY8" fmla="*/ 153766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517" h="922409">
                <a:moveTo>
                  <a:pt x="0" y="153766"/>
                </a:moveTo>
                <a:cubicBezTo>
                  <a:pt x="0" y="68843"/>
                  <a:pt x="68843" y="0"/>
                  <a:pt x="153766" y="0"/>
                </a:cubicBezTo>
                <a:lnTo>
                  <a:pt x="4688751" y="0"/>
                </a:lnTo>
                <a:cubicBezTo>
                  <a:pt x="4773674" y="0"/>
                  <a:pt x="4842517" y="68843"/>
                  <a:pt x="4842517" y="153766"/>
                </a:cubicBezTo>
                <a:lnTo>
                  <a:pt x="4842517" y="768643"/>
                </a:lnTo>
                <a:cubicBezTo>
                  <a:pt x="4842517" y="853566"/>
                  <a:pt x="4773674" y="922409"/>
                  <a:pt x="4688751" y="922409"/>
                </a:cubicBezTo>
                <a:lnTo>
                  <a:pt x="153766" y="922409"/>
                </a:lnTo>
                <a:cubicBezTo>
                  <a:pt x="68843" y="922409"/>
                  <a:pt x="0" y="853566"/>
                  <a:pt x="0" y="768643"/>
                </a:cubicBezTo>
                <a:lnTo>
                  <a:pt x="0" y="15376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8679" tIns="15240" rIns="868681" bIns="1524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 a nivel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programas</a:t>
            </a:r>
          </a:p>
        </p:txBody>
      </p:sp>
      <p:sp>
        <p:nvSpPr>
          <p:cNvPr id="24" name="23 Rectángulo redondeado"/>
          <p:cNvSpPr/>
          <p:nvPr/>
        </p:nvSpPr>
        <p:spPr>
          <a:xfrm>
            <a:off x="2064098" y="4944119"/>
            <a:ext cx="922409" cy="922409"/>
          </a:xfrm>
          <a:prstGeom prst="roundRect">
            <a:avLst>
              <a:gd name="adj" fmla="val 16670"/>
            </a:avLst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  <a:ln w="28575">
            <a:solidFill>
              <a:srgbClr val="00B0F0"/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24 Forma libre"/>
          <p:cNvSpPr/>
          <p:nvPr/>
        </p:nvSpPr>
        <p:spPr>
          <a:xfrm>
            <a:off x="3041851" y="4944119"/>
            <a:ext cx="4842517" cy="922409"/>
          </a:xfrm>
          <a:custGeom>
            <a:avLst/>
            <a:gdLst>
              <a:gd name="connsiteX0" fmla="*/ 0 w 4842517"/>
              <a:gd name="connsiteY0" fmla="*/ 153766 h 922409"/>
              <a:gd name="connsiteX1" fmla="*/ 153766 w 4842517"/>
              <a:gd name="connsiteY1" fmla="*/ 0 h 922409"/>
              <a:gd name="connsiteX2" fmla="*/ 4688751 w 4842517"/>
              <a:gd name="connsiteY2" fmla="*/ 0 h 922409"/>
              <a:gd name="connsiteX3" fmla="*/ 4842517 w 4842517"/>
              <a:gd name="connsiteY3" fmla="*/ 153766 h 922409"/>
              <a:gd name="connsiteX4" fmla="*/ 4842517 w 4842517"/>
              <a:gd name="connsiteY4" fmla="*/ 768643 h 922409"/>
              <a:gd name="connsiteX5" fmla="*/ 4688751 w 4842517"/>
              <a:gd name="connsiteY5" fmla="*/ 922409 h 922409"/>
              <a:gd name="connsiteX6" fmla="*/ 153766 w 4842517"/>
              <a:gd name="connsiteY6" fmla="*/ 922409 h 922409"/>
              <a:gd name="connsiteX7" fmla="*/ 0 w 4842517"/>
              <a:gd name="connsiteY7" fmla="*/ 768643 h 922409"/>
              <a:gd name="connsiteX8" fmla="*/ 0 w 4842517"/>
              <a:gd name="connsiteY8" fmla="*/ 153766 h 922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2517" h="922409">
                <a:moveTo>
                  <a:pt x="0" y="153766"/>
                </a:moveTo>
                <a:cubicBezTo>
                  <a:pt x="0" y="68843"/>
                  <a:pt x="68843" y="0"/>
                  <a:pt x="153766" y="0"/>
                </a:cubicBezTo>
                <a:lnTo>
                  <a:pt x="4688751" y="0"/>
                </a:lnTo>
                <a:cubicBezTo>
                  <a:pt x="4773674" y="0"/>
                  <a:pt x="4842517" y="68843"/>
                  <a:pt x="4842517" y="153766"/>
                </a:cubicBezTo>
                <a:lnTo>
                  <a:pt x="4842517" y="768643"/>
                </a:lnTo>
                <a:cubicBezTo>
                  <a:pt x="4842517" y="853566"/>
                  <a:pt x="4773674" y="922409"/>
                  <a:pt x="4688751" y="922409"/>
                </a:cubicBezTo>
                <a:lnTo>
                  <a:pt x="153766" y="922409"/>
                </a:lnTo>
                <a:cubicBezTo>
                  <a:pt x="68843" y="922409"/>
                  <a:pt x="0" y="853566"/>
                  <a:pt x="0" y="768643"/>
                </a:cubicBezTo>
                <a:lnTo>
                  <a:pt x="0" y="15376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4464770"/>
              <a:satOff val="26899"/>
              <a:lumOff val="2156"/>
              <a:alphaOff val="0"/>
            </a:schemeClr>
          </a:fillRef>
          <a:effectRef idx="2">
            <a:schemeClr val="accent4">
              <a:hueOff val="-4464770"/>
              <a:satOff val="26899"/>
              <a:lumOff val="215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2040" tIns="15240" rIns="1082039" bIns="1524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Gobernanza a nivel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B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proyectos</a:t>
            </a:r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015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3581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PREMISAS Y EXPECTATIVA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[1,3]</a:t>
            </a:r>
            <a:endParaRPr lang="es-BO" sz="1200" dirty="0"/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630" y="5421185"/>
            <a:ext cx="1114654" cy="856236"/>
          </a:xfrm>
          <a:prstGeom prst="ellipse">
            <a:avLst/>
          </a:prstGeom>
          <a:solidFill>
            <a:srgbClr val="000099"/>
          </a:solidFill>
          <a:ln>
            <a:noFill/>
          </a:ln>
          <a:effectLst>
            <a:softEdge rad="112500"/>
          </a:effectLst>
        </p:spPr>
      </p:pic>
      <p:pic>
        <p:nvPicPr>
          <p:cNvPr id="15" name="1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452" y="1556792"/>
            <a:ext cx="1954404" cy="25712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1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2025">
            <a:off x="5696836" y="1585983"/>
            <a:ext cx="2016541" cy="26096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7" name="26 CuadroTexto"/>
          <p:cNvSpPr txBox="1"/>
          <p:nvPr/>
        </p:nvSpPr>
        <p:spPr>
          <a:xfrm>
            <a:off x="1187624" y="4414875"/>
            <a:ext cx="2669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Conocimiento de la guía PMBOK</a:t>
            </a:r>
            <a:endParaRPr lang="es-BO" b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3491880" y="2132856"/>
            <a:ext cx="2160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b="1" dirty="0" smtClean="0">
                <a:ln w="1905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Expectativa: establecer la diferencia entre actividades de dirección y gobernanza de proyectos</a:t>
            </a:r>
            <a:endParaRPr lang="es-BO" b="1" dirty="0">
              <a:ln w="1905">
                <a:solidFill>
                  <a:schemeClr val="accent3">
                    <a:lumMod val="75000"/>
                  </a:schemeClr>
                </a:solidFill>
              </a:ln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1187624" y="549746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Experiencia en dirección de proyectos</a:t>
            </a:r>
            <a:endParaRPr lang="es-BO" b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4993415" y="5498836"/>
            <a:ext cx="293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b="1" dirty="0" smtClean="0">
                <a:ln w="190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Conocimiento de procesos  y actividades de gobernanza</a:t>
            </a:r>
            <a:endParaRPr lang="es-BO" b="1" dirty="0">
              <a:ln w="1905">
                <a:solidFill>
                  <a:schemeClr val="accent1">
                    <a:lumMod val="75000"/>
                  </a:schemeClr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4998867" y="4415604"/>
            <a:ext cx="2741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b="1" dirty="0" smtClean="0">
                <a:ln w="190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anose="020B0604020202020204" pitchFamily="34" charset="0"/>
              </a:rPr>
              <a:t>Práctica en aprobación de proyectos</a:t>
            </a:r>
            <a:endParaRPr lang="es-BO" b="1" dirty="0">
              <a:ln w="1905">
                <a:solidFill>
                  <a:schemeClr val="accent1">
                    <a:lumMod val="75000"/>
                  </a:schemeClr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anose="020B0604020202020204" pitchFamily="34" charset="0"/>
            </a:endParaRPr>
          </a:p>
        </p:txBody>
      </p:sp>
      <p:pic>
        <p:nvPicPr>
          <p:cNvPr id="32" name="3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8" y="5269309"/>
            <a:ext cx="955382" cy="9531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32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431808"/>
            <a:ext cx="1224136" cy="7654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33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758" y="4252987"/>
            <a:ext cx="1150781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5" name="3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771" y="1124744"/>
            <a:ext cx="1080120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680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908720"/>
            <a:ext cx="3471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latin typeface="Trebuchet MS" pitchFamily="34" charset="0"/>
              </a:rPr>
              <a:t>A QUIÉN ESTÁ DIRIGIDA?</a:t>
            </a:r>
            <a:endParaRPr lang="es-ES" sz="2400" dirty="0">
              <a:latin typeface="Trebuchet MS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-92036" y="6103925"/>
            <a:ext cx="11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1200" dirty="0" smtClean="0"/>
              <a:t>Ref. [1, 2]</a:t>
            </a:r>
            <a:endParaRPr lang="es-BO" sz="1200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597" y="860406"/>
            <a:ext cx="1038899" cy="134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52" y="3212977"/>
            <a:ext cx="1857952" cy="1080119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7909" r="2521" b="16802"/>
          <a:stretch/>
        </p:blipFill>
        <p:spPr>
          <a:xfrm>
            <a:off x="3057946" y="1322314"/>
            <a:ext cx="3026222" cy="1530622"/>
          </a:xfrm>
          <a:prstGeom prst="rect">
            <a:avLst/>
          </a:prstGeom>
        </p:spPr>
      </p:pic>
      <p:pic>
        <p:nvPicPr>
          <p:cNvPr id="16" name="1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8"/>
          <a:stretch/>
        </p:blipFill>
        <p:spPr>
          <a:xfrm>
            <a:off x="539553" y="2636912"/>
            <a:ext cx="2016224" cy="1909208"/>
          </a:xfrm>
          <a:prstGeom prst="rect">
            <a:avLst/>
          </a:prstGeom>
        </p:spPr>
      </p:pic>
      <p:pic>
        <p:nvPicPr>
          <p:cNvPr id="27" name="26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050" y="4890279"/>
            <a:ext cx="1881054" cy="1419041"/>
          </a:xfrm>
          <a:prstGeom prst="rect">
            <a:avLst/>
          </a:prstGeom>
        </p:spPr>
      </p:pic>
      <p:pic>
        <p:nvPicPr>
          <p:cNvPr id="28" name="27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70"/>
            <a:ext cx="1296144" cy="1296144"/>
          </a:xfrm>
          <a:prstGeom prst="rect">
            <a:avLst/>
          </a:prstGeom>
        </p:spPr>
      </p:pic>
      <p:pic>
        <p:nvPicPr>
          <p:cNvPr id="29" name="28 Imagen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0" r="7565"/>
          <a:stretch/>
        </p:blipFill>
        <p:spPr>
          <a:xfrm>
            <a:off x="6516216" y="1012760"/>
            <a:ext cx="1369268" cy="1624152"/>
          </a:xfrm>
          <a:prstGeom prst="rect">
            <a:avLst/>
          </a:prstGeom>
        </p:spPr>
      </p:pic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1" r="8249" b="11915"/>
          <a:stretch/>
        </p:blipFill>
        <p:spPr>
          <a:xfrm>
            <a:off x="6226387" y="4221088"/>
            <a:ext cx="2234045" cy="2016224"/>
          </a:xfrm>
          <a:prstGeom prst="rect">
            <a:avLst/>
          </a:prstGeom>
        </p:spPr>
      </p:pic>
      <p:pic>
        <p:nvPicPr>
          <p:cNvPr id="31" name="30 Image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509120"/>
            <a:ext cx="1728192" cy="1728192"/>
          </a:xfrm>
          <a:prstGeom prst="rect">
            <a:avLst/>
          </a:prstGeom>
        </p:spPr>
      </p:pic>
      <p:pic>
        <p:nvPicPr>
          <p:cNvPr id="32" name="31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65" y="2780928"/>
            <a:ext cx="1836375" cy="137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61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2212</Words>
  <Application>Microsoft Office PowerPoint</Application>
  <PresentationFormat>Presentación en pantalla (4:3)</PresentationFormat>
  <Paragraphs>426</Paragraphs>
  <Slides>45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Tema de Office</vt:lpstr>
      <vt:lpstr>“Gobernanza de Proyectos vs Dirección de Proyectos: entender para mejorar”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Nicolas</dc:creator>
  <cp:lastModifiedBy>MARCO ANTONIO ARELLANO HERVOSO </cp:lastModifiedBy>
  <cp:revision>80</cp:revision>
  <dcterms:created xsi:type="dcterms:W3CDTF">2014-08-18T00:32:41Z</dcterms:created>
  <dcterms:modified xsi:type="dcterms:W3CDTF">2016-09-21T21:39:30Z</dcterms:modified>
</cp:coreProperties>
</file>