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7" r:id="rId3"/>
    <p:sldMasterId id="2147483664" r:id="rId4"/>
    <p:sldMasterId id="2147483671" r:id="rId5"/>
  </p:sldMasterIdLst>
  <p:notesMasterIdLst>
    <p:notesMasterId r:id="rId23"/>
  </p:notesMasterIdLst>
  <p:sldIdLst>
    <p:sldId id="307" r:id="rId6"/>
    <p:sldId id="280" r:id="rId7"/>
    <p:sldId id="282" r:id="rId8"/>
    <p:sldId id="312" r:id="rId9"/>
    <p:sldId id="264" r:id="rId10"/>
    <p:sldId id="286" r:id="rId11"/>
    <p:sldId id="302" r:id="rId12"/>
    <p:sldId id="315" r:id="rId13"/>
    <p:sldId id="285" r:id="rId14"/>
    <p:sldId id="314" r:id="rId15"/>
    <p:sldId id="294" r:id="rId16"/>
    <p:sldId id="300" r:id="rId17"/>
    <p:sldId id="316" r:id="rId18"/>
    <p:sldId id="306" r:id="rId19"/>
    <p:sldId id="297" r:id="rId20"/>
    <p:sldId id="290" r:id="rId21"/>
    <p:sldId id="277" r:id="rId2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1595" autoAdjust="0"/>
  </p:normalViewPr>
  <p:slideViewPr>
    <p:cSldViewPr>
      <p:cViewPr>
        <p:scale>
          <a:sx n="60" d="100"/>
          <a:sy n="60" d="100"/>
        </p:scale>
        <p:origin x="-1098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E9A8EF-AB98-42FA-9BBF-164A0A851092}" type="datetimeFigureOut">
              <a:rPr lang="en-US" smtClean="0"/>
              <a:t>19/09/2016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71CF11-1A47-4CE1-8C0B-EF740A4F3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181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Que dice el PMI</a:t>
            </a:r>
          </a:p>
          <a:p>
            <a:r>
              <a:rPr lang="es-ES" dirty="0" smtClean="0"/>
              <a:t>-Competencia critica para el ÉXITO de programas y</a:t>
            </a:r>
            <a:r>
              <a:rPr lang="es-ES" baseline="0" dirty="0" smtClean="0"/>
              <a:t> proyectos</a:t>
            </a:r>
          </a:p>
          <a:p>
            <a:r>
              <a:rPr lang="es-ES" baseline="0" dirty="0" smtClean="0"/>
              <a:t>-SOLUCION: lo que el proyecto debe </a:t>
            </a:r>
            <a:r>
              <a:rPr lang="es-ES" baseline="0" dirty="0" err="1" smtClean="0"/>
              <a:t>gerenerar</a:t>
            </a:r>
            <a:r>
              <a:rPr lang="es-ES" baseline="0" dirty="0" smtClean="0"/>
              <a:t> para ser considerado exitoso</a:t>
            </a:r>
          </a:p>
          <a:p>
            <a:r>
              <a:rPr lang="es-ES" dirty="0" smtClean="0"/>
              <a:t>-Objetivos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estrategicos</a:t>
            </a:r>
            <a:r>
              <a:rPr lang="es-ES" baseline="0" dirty="0" smtClean="0"/>
              <a:t> para sobrevivir en un mundo cambiante</a:t>
            </a:r>
          </a:p>
          <a:p>
            <a:r>
              <a:rPr lang="es-ES" baseline="0" dirty="0" smtClean="0"/>
              <a:t>-Objetivos del proyecto, fracasan en alcanzarlos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71CF11-1A47-4CE1-8C0B-EF740A4F391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2267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ChangeArrowheads="1"/>
          </p:cNvSpPr>
          <p:nvPr/>
        </p:nvSpPr>
        <p:spPr bwMode="auto">
          <a:xfrm>
            <a:off x="3886679" y="0"/>
            <a:ext cx="2971321" cy="456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126" tIns="46063" rIns="92126" bIns="46063" anchor="ctr"/>
          <a:lstStyle>
            <a:lvl1pPr>
              <a:defRPr sz="1500" b="1">
                <a:solidFill>
                  <a:srgbClr val="00279F"/>
                </a:solidFill>
                <a:latin typeface="Arial" charset="0"/>
              </a:defRPr>
            </a:lvl1pPr>
            <a:lvl2pPr marL="742950" indent="-285750">
              <a:defRPr sz="1500" b="1">
                <a:solidFill>
                  <a:srgbClr val="00279F"/>
                </a:solidFill>
                <a:latin typeface="Arial" charset="0"/>
              </a:defRPr>
            </a:lvl2pPr>
            <a:lvl3pPr marL="1143000" indent="-228600">
              <a:defRPr sz="1500" b="1">
                <a:solidFill>
                  <a:srgbClr val="00279F"/>
                </a:solidFill>
                <a:latin typeface="Arial" charset="0"/>
              </a:defRPr>
            </a:lvl3pPr>
            <a:lvl4pPr marL="1600200" indent="-228600">
              <a:defRPr sz="1500" b="1">
                <a:solidFill>
                  <a:srgbClr val="00279F"/>
                </a:solidFill>
                <a:latin typeface="Arial" charset="0"/>
              </a:defRPr>
            </a:lvl4pPr>
            <a:lvl5pPr marL="2057400" indent="-228600">
              <a:defRPr sz="1500" b="1">
                <a:solidFill>
                  <a:srgbClr val="00279F"/>
                </a:solidFill>
                <a:latin typeface="Arial" charset="0"/>
              </a:defRPr>
            </a:lvl5pPr>
            <a:lvl6pPr marL="25146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6pPr>
            <a:lvl7pPr marL="29718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7pPr>
            <a:lvl8pPr marL="34290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8pPr>
            <a:lvl9pPr marL="38862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9pPr>
          </a:lstStyle>
          <a:p>
            <a:endParaRPr lang="en-US" altLang="en-US" i="1"/>
          </a:p>
        </p:txBody>
      </p:sp>
      <p:sp>
        <p:nvSpPr>
          <p:cNvPr id="144387" name="Rectangle 3"/>
          <p:cNvSpPr>
            <a:spLocks noChangeArrowheads="1"/>
          </p:cNvSpPr>
          <p:nvPr/>
        </p:nvSpPr>
        <p:spPr bwMode="auto">
          <a:xfrm>
            <a:off x="3886679" y="8687019"/>
            <a:ext cx="2971321" cy="456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192" tIns="0" rIns="19192" bIns="0" anchor="b"/>
          <a:lstStyle>
            <a:lvl1pPr>
              <a:defRPr sz="1500" b="1">
                <a:solidFill>
                  <a:srgbClr val="00279F"/>
                </a:solidFill>
                <a:latin typeface="Arial" charset="0"/>
              </a:defRPr>
            </a:lvl1pPr>
            <a:lvl2pPr marL="742950" indent="-285750">
              <a:defRPr sz="1500" b="1">
                <a:solidFill>
                  <a:srgbClr val="00279F"/>
                </a:solidFill>
                <a:latin typeface="Arial" charset="0"/>
              </a:defRPr>
            </a:lvl2pPr>
            <a:lvl3pPr marL="1143000" indent="-228600">
              <a:defRPr sz="1500" b="1">
                <a:solidFill>
                  <a:srgbClr val="00279F"/>
                </a:solidFill>
                <a:latin typeface="Arial" charset="0"/>
              </a:defRPr>
            </a:lvl3pPr>
            <a:lvl4pPr marL="1600200" indent="-228600">
              <a:defRPr sz="1500" b="1">
                <a:solidFill>
                  <a:srgbClr val="00279F"/>
                </a:solidFill>
                <a:latin typeface="Arial" charset="0"/>
              </a:defRPr>
            </a:lvl4pPr>
            <a:lvl5pPr marL="2057400" indent="-228600">
              <a:defRPr sz="1500" b="1">
                <a:solidFill>
                  <a:srgbClr val="00279F"/>
                </a:solidFill>
                <a:latin typeface="Arial" charset="0"/>
              </a:defRPr>
            </a:lvl5pPr>
            <a:lvl6pPr marL="25146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6pPr>
            <a:lvl7pPr marL="29718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7pPr>
            <a:lvl8pPr marL="34290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8pPr>
            <a:lvl9pPr marL="38862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s-AR" altLang="en-US" sz="1000" b="0" i="1">
                <a:solidFill>
                  <a:schemeClr val="tx1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144388" name="Rectangle 4"/>
          <p:cNvSpPr>
            <a:spLocks noChangeArrowheads="1"/>
          </p:cNvSpPr>
          <p:nvPr/>
        </p:nvSpPr>
        <p:spPr bwMode="auto">
          <a:xfrm>
            <a:off x="0" y="8687019"/>
            <a:ext cx="2971321" cy="456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126" tIns="46063" rIns="92126" bIns="46063" anchor="ctr"/>
          <a:lstStyle>
            <a:lvl1pPr>
              <a:defRPr sz="1500" b="1">
                <a:solidFill>
                  <a:srgbClr val="00279F"/>
                </a:solidFill>
                <a:latin typeface="Arial" charset="0"/>
              </a:defRPr>
            </a:lvl1pPr>
            <a:lvl2pPr marL="742950" indent="-285750">
              <a:defRPr sz="1500" b="1">
                <a:solidFill>
                  <a:srgbClr val="00279F"/>
                </a:solidFill>
                <a:latin typeface="Arial" charset="0"/>
              </a:defRPr>
            </a:lvl2pPr>
            <a:lvl3pPr marL="1143000" indent="-228600">
              <a:defRPr sz="1500" b="1">
                <a:solidFill>
                  <a:srgbClr val="00279F"/>
                </a:solidFill>
                <a:latin typeface="Arial" charset="0"/>
              </a:defRPr>
            </a:lvl3pPr>
            <a:lvl4pPr marL="1600200" indent="-228600">
              <a:defRPr sz="1500" b="1">
                <a:solidFill>
                  <a:srgbClr val="00279F"/>
                </a:solidFill>
                <a:latin typeface="Arial" charset="0"/>
              </a:defRPr>
            </a:lvl4pPr>
            <a:lvl5pPr marL="2057400" indent="-228600">
              <a:defRPr sz="1500" b="1">
                <a:solidFill>
                  <a:srgbClr val="00279F"/>
                </a:solidFill>
                <a:latin typeface="Arial" charset="0"/>
              </a:defRPr>
            </a:lvl5pPr>
            <a:lvl6pPr marL="25146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6pPr>
            <a:lvl7pPr marL="29718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7pPr>
            <a:lvl8pPr marL="34290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8pPr>
            <a:lvl9pPr marL="38862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9pPr>
          </a:lstStyle>
          <a:p>
            <a:endParaRPr lang="en-US" altLang="en-US" i="1"/>
          </a:p>
        </p:txBody>
      </p:sp>
      <p:sp>
        <p:nvSpPr>
          <p:cNvPr id="144389" name="Rectangle 5"/>
          <p:cNvSpPr>
            <a:spLocks noChangeArrowheads="1"/>
          </p:cNvSpPr>
          <p:nvPr/>
        </p:nvSpPr>
        <p:spPr bwMode="auto">
          <a:xfrm>
            <a:off x="0" y="0"/>
            <a:ext cx="2971321" cy="456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126" tIns="46063" rIns="92126" bIns="46063" anchor="ctr"/>
          <a:lstStyle>
            <a:lvl1pPr>
              <a:defRPr sz="1500" b="1">
                <a:solidFill>
                  <a:srgbClr val="00279F"/>
                </a:solidFill>
                <a:latin typeface="Arial" charset="0"/>
              </a:defRPr>
            </a:lvl1pPr>
            <a:lvl2pPr marL="742950" indent="-285750">
              <a:defRPr sz="1500" b="1">
                <a:solidFill>
                  <a:srgbClr val="00279F"/>
                </a:solidFill>
                <a:latin typeface="Arial" charset="0"/>
              </a:defRPr>
            </a:lvl2pPr>
            <a:lvl3pPr marL="1143000" indent="-228600">
              <a:defRPr sz="1500" b="1">
                <a:solidFill>
                  <a:srgbClr val="00279F"/>
                </a:solidFill>
                <a:latin typeface="Arial" charset="0"/>
              </a:defRPr>
            </a:lvl3pPr>
            <a:lvl4pPr marL="1600200" indent="-228600">
              <a:defRPr sz="1500" b="1">
                <a:solidFill>
                  <a:srgbClr val="00279F"/>
                </a:solidFill>
                <a:latin typeface="Arial" charset="0"/>
              </a:defRPr>
            </a:lvl4pPr>
            <a:lvl5pPr marL="2057400" indent="-228600">
              <a:defRPr sz="1500" b="1">
                <a:solidFill>
                  <a:srgbClr val="00279F"/>
                </a:solidFill>
                <a:latin typeface="Arial" charset="0"/>
              </a:defRPr>
            </a:lvl5pPr>
            <a:lvl6pPr marL="25146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6pPr>
            <a:lvl7pPr marL="29718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7pPr>
            <a:lvl8pPr marL="34290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8pPr>
            <a:lvl9pPr marL="38862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9pPr>
          </a:lstStyle>
          <a:p>
            <a:endParaRPr lang="en-US" altLang="en-US" i="1"/>
          </a:p>
        </p:txBody>
      </p:sp>
      <p:sp>
        <p:nvSpPr>
          <p:cNvPr id="144390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44391" name="Rectangle 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62" tIns="44780" rIns="91162" bIns="44780"/>
          <a:lstStyle/>
          <a:p>
            <a:r>
              <a:rPr lang="es-ES_tradnl" altLang="en-US" b="0" dirty="0" smtClean="0"/>
              <a:t>Segundo </a:t>
            </a:r>
            <a:r>
              <a:rPr lang="es-ES_tradnl" altLang="en-US" b="0" dirty="0" err="1" smtClean="0"/>
              <a:t>item</a:t>
            </a:r>
            <a:r>
              <a:rPr lang="es-ES_tradnl" altLang="en-US" b="0" dirty="0" smtClean="0"/>
              <a:t>: requerimientos</a:t>
            </a:r>
          </a:p>
          <a:p>
            <a:r>
              <a:rPr lang="es-ES_tradnl" altLang="en-US" b="0" dirty="0" smtClean="0"/>
              <a:t>Todas soluciones efectivas pero quizá</a:t>
            </a:r>
            <a:r>
              <a:rPr lang="es-ES_tradnl" altLang="en-US" b="0" baseline="0" dirty="0" smtClean="0"/>
              <a:t> ninguna la esperada</a:t>
            </a:r>
          </a:p>
          <a:p>
            <a:r>
              <a:rPr lang="es-ES_tradnl" altLang="en-US" b="0" baseline="0" dirty="0" smtClean="0"/>
              <a:t>Veamos un </a:t>
            </a:r>
            <a:r>
              <a:rPr lang="es-ES_tradnl" altLang="en-US" b="0" baseline="0" dirty="0" err="1" smtClean="0"/>
              <a:t>dramatizacion</a:t>
            </a:r>
            <a:r>
              <a:rPr lang="es-ES_tradnl" altLang="en-US" b="0" baseline="0" dirty="0" smtClean="0"/>
              <a:t> de la vida real…..</a:t>
            </a:r>
            <a:endParaRPr lang="es-ES_tradnl" altLang="en-US" b="0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ChangeArrowheads="1"/>
          </p:cNvSpPr>
          <p:nvPr/>
        </p:nvSpPr>
        <p:spPr bwMode="auto">
          <a:xfrm>
            <a:off x="3886679" y="0"/>
            <a:ext cx="2971321" cy="456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126" tIns="46063" rIns="92126" bIns="46063" anchor="ctr"/>
          <a:lstStyle>
            <a:lvl1pPr>
              <a:defRPr sz="1500" b="1">
                <a:solidFill>
                  <a:srgbClr val="00279F"/>
                </a:solidFill>
                <a:latin typeface="Arial" pitchFamily="34" charset="0"/>
              </a:defRPr>
            </a:lvl1pPr>
            <a:lvl2pPr marL="742950" indent="-285750">
              <a:defRPr sz="1500" b="1">
                <a:solidFill>
                  <a:srgbClr val="00279F"/>
                </a:solidFill>
                <a:latin typeface="Arial" pitchFamily="34" charset="0"/>
              </a:defRPr>
            </a:lvl2pPr>
            <a:lvl3pPr marL="1143000" indent="-228600">
              <a:defRPr sz="1500" b="1">
                <a:solidFill>
                  <a:srgbClr val="00279F"/>
                </a:solidFill>
                <a:latin typeface="Arial" pitchFamily="34" charset="0"/>
              </a:defRPr>
            </a:lvl3pPr>
            <a:lvl4pPr marL="1600200" indent="-228600">
              <a:defRPr sz="1500" b="1">
                <a:solidFill>
                  <a:srgbClr val="00279F"/>
                </a:solidFill>
                <a:latin typeface="Arial" pitchFamily="34" charset="0"/>
              </a:defRPr>
            </a:lvl4pPr>
            <a:lvl5pPr marL="2057400" indent="-228600">
              <a:defRPr sz="1500" b="1">
                <a:solidFill>
                  <a:srgbClr val="00279F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pitchFamily="34" charset="0"/>
              </a:defRPr>
            </a:lvl9pPr>
          </a:lstStyle>
          <a:p>
            <a:endParaRPr lang="en-US" altLang="en-US" i="1"/>
          </a:p>
        </p:txBody>
      </p:sp>
      <p:sp>
        <p:nvSpPr>
          <p:cNvPr id="110595" name="Rectangle 3"/>
          <p:cNvSpPr>
            <a:spLocks noChangeArrowheads="1"/>
          </p:cNvSpPr>
          <p:nvPr/>
        </p:nvSpPr>
        <p:spPr bwMode="auto">
          <a:xfrm>
            <a:off x="3886679" y="8687019"/>
            <a:ext cx="2971321" cy="456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191" tIns="0" rIns="19191" bIns="0" anchor="b"/>
          <a:lstStyle>
            <a:lvl1pPr>
              <a:defRPr sz="1500" b="1">
                <a:solidFill>
                  <a:srgbClr val="00279F"/>
                </a:solidFill>
                <a:latin typeface="Arial" pitchFamily="34" charset="0"/>
              </a:defRPr>
            </a:lvl1pPr>
            <a:lvl2pPr marL="742950" indent="-285750">
              <a:defRPr sz="1500" b="1">
                <a:solidFill>
                  <a:srgbClr val="00279F"/>
                </a:solidFill>
                <a:latin typeface="Arial" pitchFamily="34" charset="0"/>
              </a:defRPr>
            </a:lvl2pPr>
            <a:lvl3pPr marL="1143000" indent="-228600">
              <a:defRPr sz="1500" b="1">
                <a:solidFill>
                  <a:srgbClr val="00279F"/>
                </a:solidFill>
                <a:latin typeface="Arial" pitchFamily="34" charset="0"/>
              </a:defRPr>
            </a:lvl3pPr>
            <a:lvl4pPr marL="1600200" indent="-228600">
              <a:defRPr sz="1500" b="1">
                <a:solidFill>
                  <a:srgbClr val="00279F"/>
                </a:solidFill>
                <a:latin typeface="Arial" pitchFamily="34" charset="0"/>
              </a:defRPr>
            </a:lvl4pPr>
            <a:lvl5pPr marL="2057400" indent="-228600">
              <a:defRPr sz="1500" b="1">
                <a:solidFill>
                  <a:srgbClr val="00279F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s-AR" altLang="en-US" sz="1000" b="0" i="1">
                <a:solidFill>
                  <a:schemeClr val="tx1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110596" name="Rectangle 4"/>
          <p:cNvSpPr>
            <a:spLocks noChangeArrowheads="1"/>
          </p:cNvSpPr>
          <p:nvPr/>
        </p:nvSpPr>
        <p:spPr bwMode="auto">
          <a:xfrm>
            <a:off x="0" y="8687019"/>
            <a:ext cx="2971321" cy="456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126" tIns="46063" rIns="92126" bIns="46063" anchor="ctr"/>
          <a:lstStyle>
            <a:lvl1pPr>
              <a:defRPr sz="1500" b="1">
                <a:solidFill>
                  <a:srgbClr val="00279F"/>
                </a:solidFill>
                <a:latin typeface="Arial" pitchFamily="34" charset="0"/>
              </a:defRPr>
            </a:lvl1pPr>
            <a:lvl2pPr marL="742950" indent="-285750">
              <a:defRPr sz="1500" b="1">
                <a:solidFill>
                  <a:srgbClr val="00279F"/>
                </a:solidFill>
                <a:latin typeface="Arial" pitchFamily="34" charset="0"/>
              </a:defRPr>
            </a:lvl2pPr>
            <a:lvl3pPr marL="1143000" indent="-228600">
              <a:defRPr sz="1500" b="1">
                <a:solidFill>
                  <a:srgbClr val="00279F"/>
                </a:solidFill>
                <a:latin typeface="Arial" pitchFamily="34" charset="0"/>
              </a:defRPr>
            </a:lvl3pPr>
            <a:lvl4pPr marL="1600200" indent="-228600">
              <a:defRPr sz="1500" b="1">
                <a:solidFill>
                  <a:srgbClr val="00279F"/>
                </a:solidFill>
                <a:latin typeface="Arial" pitchFamily="34" charset="0"/>
              </a:defRPr>
            </a:lvl4pPr>
            <a:lvl5pPr marL="2057400" indent="-228600">
              <a:defRPr sz="1500" b="1">
                <a:solidFill>
                  <a:srgbClr val="00279F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pitchFamily="34" charset="0"/>
              </a:defRPr>
            </a:lvl9pPr>
          </a:lstStyle>
          <a:p>
            <a:endParaRPr lang="en-US" altLang="en-US" i="1"/>
          </a:p>
        </p:txBody>
      </p:sp>
      <p:sp>
        <p:nvSpPr>
          <p:cNvPr id="110597" name="Rectangle 5"/>
          <p:cNvSpPr>
            <a:spLocks noChangeArrowheads="1"/>
          </p:cNvSpPr>
          <p:nvPr/>
        </p:nvSpPr>
        <p:spPr bwMode="auto">
          <a:xfrm>
            <a:off x="0" y="0"/>
            <a:ext cx="2971321" cy="456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126" tIns="46063" rIns="92126" bIns="46063" anchor="ctr"/>
          <a:lstStyle>
            <a:lvl1pPr>
              <a:defRPr sz="1500" b="1">
                <a:solidFill>
                  <a:srgbClr val="00279F"/>
                </a:solidFill>
                <a:latin typeface="Arial" pitchFamily="34" charset="0"/>
              </a:defRPr>
            </a:lvl1pPr>
            <a:lvl2pPr marL="742950" indent="-285750">
              <a:defRPr sz="1500" b="1">
                <a:solidFill>
                  <a:srgbClr val="00279F"/>
                </a:solidFill>
                <a:latin typeface="Arial" pitchFamily="34" charset="0"/>
              </a:defRPr>
            </a:lvl2pPr>
            <a:lvl3pPr marL="1143000" indent="-228600">
              <a:defRPr sz="1500" b="1">
                <a:solidFill>
                  <a:srgbClr val="00279F"/>
                </a:solidFill>
                <a:latin typeface="Arial" pitchFamily="34" charset="0"/>
              </a:defRPr>
            </a:lvl3pPr>
            <a:lvl4pPr marL="1600200" indent="-228600">
              <a:defRPr sz="1500" b="1">
                <a:solidFill>
                  <a:srgbClr val="00279F"/>
                </a:solidFill>
                <a:latin typeface="Arial" pitchFamily="34" charset="0"/>
              </a:defRPr>
            </a:lvl4pPr>
            <a:lvl5pPr marL="2057400" indent="-228600">
              <a:defRPr sz="1500" b="1">
                <a:solidFill>
                  <a:srgbClr val="00279F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pitchFamily="34" charset="0"/>
              </a:defRPr>
            </a:lvl9pPr>
          </a:lstStyle>
          <a:p>
            <a:endParaRPr lang="en-US" altLang="en-US" i="1"/>
          </a:p>
        </p:txBody>
      </p:sp>
      <p:sp>
        <p:nvSpPr>
          <p:cNvPr id="110598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10599" name="Rectangle 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57" tIns="44777" rIns="91157" bIns="44777"/>
          <a:lstStyle/>
          <a:p>
            <a:r>
              <a:rPr lang="es-ES" altLang="en-US" dirty="0" smtClean="0"/>
              <a:t>7 min 34 </a:t>
            </a:r>
            <a:r>
              <a:rPr lang="es-ES" altLang="en-US" dirty="0" err="1" smtClean="0"/>
              <a:t>seg</a:t>
            </a:r>
            <a:endParaRPr lang="es-ES" altLang="en-U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ChangeArrowheads="1"/>
          </p:cNvSpPr>
          <p:nvPr/>
        </p:nvSpPr>
        <p:spPr bwMode="auto">
          <a:xfrm>
            <a:off x="3885081" y="0"/>
            <a:ext cx="2972919" cy="458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500" b="1">
                <a:solidFill>
                  <a:srgbClr val="00279F"/>
                </a:solidFill>
                <a:latin typeface="Arial" pitchFamily="34" charset="0"/>
              </a:defRPr>
            </a:lvl1pPr>
            <a:lvl2pPr marL="742950" indent="-285750">
              <a:defRPr sz="1500" b="1">
                <a:solidFill>
                  <a:srgbClr val="00279F"/>
                </a:solidFill>
                <a:latin typeface="Arial" pitchFamily="34" charset="0"/>
              </a:defRPr>
            </a:lvl2pPr>
            <a:lvl3pPr marL="1143000" indent="-228600">
              <a:defRPr sz="1500" b="1">
                <a:solidFill>
                  <a:srgbClr val="00279F"/>
                </a:solidFill>
                <a:latin typeface="Arial" pitchFamily="34" charset="0"/>
              </a:defRPr>
            </a:lvl3pPr>
            <a:lvl4pPr marL="1600200" indent="-228600">
              <a:defRPr sz="1500" b="1">
                <a:solidFill>
                  <a:srgbClr val="00279F"/>
                </a:solidFill>
                <a:latin typeface="Arial" pitchFamily="34" charset="0"/>
              </a:defRPr>
            </a:lvl4pPr>
            <a:lvl5pPr marL="2057400" indent="-228600">
              <a:defRPr sz="1500" b="1">
                <a:solidFill>
                  <a:srgbClr val="00279F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75107" name="Rectangle 3"/>
          <p:cNvSpPr>
            <a:spLocks noChangeArrowheads="1"/>
          </p:cNvSpPr>
          <p:nvPr/>
        </p:nvSpPr>
        <p:spPr bwMode="auto">
          <a:xfrm>
            <a:off x="3885081" y="8685559"/>
            <a:ext cx="2972919" cy="458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193" tIns="0" rIns="19193" bIns="0" anchor="b"/>
          <a:lstStyle>
            <a:lvl1pPr defTabSz="920750">
              <a:defRPr sz="1500" b="1">
                <a:solidFill>
                  <a:srgbClr val="00279F"/>
                </a:solidFill>
                <a:latin typeface="Arial" pitchFamily="34" charset="0"/>
              </a:defRPr>
            </a:lvl1pPr>
            <a:lvl2pPr marL="742950" indent="-285750" defTabSz="920750">
              <a:defRPr sz="1500" b="1">
                <a:solidFill>
                  <a:srgbClr val="00279F"/>
                </a:solidFill>
                <a:latin typeface="Arial" pitchFamily="34" charset="0"/>
              </a:defRPr>
            </a:lvl2pPr>
            <a:lvl3pPr marL="1143000" indent="-228600" defTabSz="920750">
              <a:defRPr sz="1500" b="1">
                <a:solidFill>
                  <a:srgbClr val="00279F"/>
                </a:solidFill>
                <a:latin typeface="Arial" pitchFamily="34" charset="0"/>
              </a:defRPr>
            </a:lvl3pPr>
            <a:lvl4pPr marL="1600200" indent="-228600" defTabSz="920750">
              <a:defRPr sz="1500" b="1">
                <a:solidFill>
                  <a:srgbClr val="00279F"/>
                </a:solidFill>
                <a:latin typeface="Arial" pitchFamily="34" charset="0"/>
              </a:defRPr>
            </a:lvl4pPr>
            <a:lvl5pPr marL="2057400" indent="-228600" defTabSz="920750">
              <a:defRPr sz="1500" b="1">
                <a:solidFill>
                  <a:srgbClr val="00279F"/>
                </a:solidFill>
                <a:latin typeface="Arial" pitchFamily="34" charset="0"/>
              </a:defRPr>
            </a:lvl5pPr>
            <a:lvl6pPr marL="2514600" indent="-228600" algn="r" defTabSz="92075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pitchFamily="34" charset="0"/>
              </a:defRPr>
            </a:lvl6pPr>
            <a:lvl7pPr marL="2971800" indent="-228600" algn="r" defTabSz="92075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pitchFamily="34" charset="0"/>
              </a:defRPr>
            </a:lvl7pPr>
            <a:lvl8pPr marL="3429000" indent="-228600" algn="r" defTabSz="92075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pitchFamily="34" charset="0"/>
              </a:defRPr>
            </a:lvl8pPr>
            <a:lvl9pPr marL="3886200" indent="-228600" algn="r" defTabSz="92075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s-AR" altLang="en-US" sz="1000" b="0" i="1">
                <a:solidFill>
                  <a:schemeClr val="tx1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175108" name="Rectangle 4"/>
          <p:cNvSpPr>
            <a:spLocks noChangeArrowheads="1"/>
          </p:cNvSpPr>
          <p:nvPr/>
        </p:nvSpPr>
        <p:spPr bwMode="auto">
          <a:xfrm>
            <a:off x="0" y="8685559"/>
            <a:ext cx="2972919" cy="458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500" b="1">
                <a:solidFill>
                  <a:srgbClr val="00279F"/>
                </a:solidFill>
                <a:latin typeface="Arial" pitchFamily="34" charset="0"/>
              </a:defRPr>
            </a:lvl1pPr>
            <a:lvl2pPr marL="742950" indent="-285750">
              <a:defRPr sz="1500" b="1">
                <a:solidFill>
                  <a:srgbClr val="00279F"/>
                </a:solidFill>
                <a:latin typeface="Arial" pitchFamily="34" charset="0"/>
              </a:defRPr>
            </a:lvl2pPr>
            <a:lvl3pPr marL="1143000" indent="-228600">
              <a:defRPr sz="1500" b="1">
                <a:solidFill>
                  <a:srgbClr val="00279F"/>
                </a:solidFill>
                <a:latin typeface="Arial" pitchFamily="34" charset="0"/>
              </a:defRPr>
            </a:lvl3pPr>
            <a:lvl4pPr marL="1600200" indent="-228600">
              <a:defRPr sz="1500" b="1">
                <a:solidFill>
                  <a:srgbClr val="00279F"/>
                </a:solidFill>
                <a:latin typeface="Arial" pitchFamily="34" charset="0"/>
              </a:defRPr>
            </a:lvl4pPr>
            <a:lvl5pPr marL="2057400" indent="-228600">
              <a:defRPr sz="1500" b="1">
                <a:solidFill>
                  <a:srgbClr val="00279F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0" y="0"/>
            <a:ext cx="2972919" cy="458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500" b="1">
                <a:solidFill>
                  <a:srgbClr val="00279F"/>
                </a:solidFill>
                <a:latin typeface="Arial" pitchFamily="34" charset="0"/>
              </a:defRPr>
            </a:lvl1pPr>
            <a:lvl2pPr marL="742950" indent="-285750">
              <a:defRPr sz="1500" b="1">
                <a:solidFill>
                  <a:srgbClr val="00279F"/>
                </a:solidFill>
                <a:latin typeface="Arial" pitchFamily="34" charset="0"/>
              </a:defRPr>
            </a:lvl2pPr>
            <a:lvl3pPr marL="1143000" indent="-228600">
              <a:defRPr sz="1500" b="1">
                <a:solidFill>
                  <a:srgbClr val="00279F"/>
                </a:solidFill>
                <a:latin typeface="Arial" pitchFamily="34" charset="0"/>
              </a:defRPr>
            </a:lvl3pPr>
            <a:lvl4pPr marL="1600200" indent="-228600">
              <a:defRPr sz="1500" b="1">
                <a:solidFill>
                  <a:srgbClr val="00279F"/>
                </a:solidFill>
                <a:latin typeface="Arial" pitchFamily="34" charset="0"/>
              </a:defRPr>
            </a:lvl4pPr>
            <a:lvl5pPr marL="2057400" indent="-228600">
              <a:defRPr sz="1500" b="1">
                <a:solidFill>
                  <a:srgbClr val="00279F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75110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7712" cy="3417888"/>
          </a:xfrm>
          <a:ln cap="flat"/>
        </p:spPr>
      </p:sp>
      <p:sp>
        <p:nvSpPr>
          <p:cNvPr id="17511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5359" y="4343510"/>
            <a:ext cx="5027282" cy="4114289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AR" altLang="en-US" dirty="0" smtClean="0"/>
              <a:t>Cobra</a:t>
            </a:r>
            <a:r>
              <a:rPr lang="es-AR" altLang="en-US" baseline="0" dirty="0" smtClean="0"/>
              <a:t> vital importancia clarificar la </a:t>
            </a:r>
            <a:r>
              <a:rPr lang="es-AR" altLang="en-US" baseline="0" dirty="0" err="1" smtClean="0"/>
              <a:t>division</a:t>
            </a:r>
            <a:r>
              <a:rPr lang="es-AR" altLang="en-US" baseline="0" dirty="0" smtClean="0"/>
              <a:t> existente entre </a:t>
            </a:r>
            <a:r>
              <a:rPr lang="es-AR" altLang="en-US" baseline="0" dirty="0" err="1" smtClean="0"/>
              <a:t>requrimientos</a:t>
            </a:r>
            <a:r>
              <a:rPr lang="es-AR" altLang="en-US" baseline="0" dirty="0" smtClean="0"/>
              <a:t> del producto/servicio/resultado y requerimientos del proyecto.</a:t>
            </a:r>
          </a:p>
          <a:p>
            <a:r>
              <a:rPr lang="es-AR" altLang="en-US" baseline="0" dirty="0" smtClean="0"/>
              <a:t>Los requerimientos del producto/servicio/resultado determinan los requerimientos del proyecto</a:t>
            </a:r>
            <a:endParaRPr lang="es-AR" alt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ChangeArrowheads="1"/>
          </p:cNvSpPr>
          <p:nvPr/>
        </p:nvSpPr>
        <p:spPr bwMode="auto">
          <a:xfrm>
            <a:off x="3886679" y="0"/>
            <a:ext cx="2971321" cy="456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126" tIns="46063" rIns="92126" bIns="46063" anchor="ctr"/>
          <a:lstStyle>
            <a:lvl1pPr>
              <a:defRPr sz="1500" b="1">
                <a:solidFill>
                  <a:srgbClr val="00279F"/>
                </a:solidFill>
                <a:latin typeface="Arial" charset="0"/>
              </a:defRPr>
            </a:lvl1pPr>
            <a:lvl2pPr marL="742950" indent="-285750">
              <a:defRPr sz="1500" b="1">
                <a:solidFill>
                  <a:srgbClr val="00279F"/>
                </a:solidFill>
                <a:latin typeface="Arial" charset="0"/>
              </a:defRPr>
            </a:lvl2pPr>
            <a:lvl3pPr marL="1143000" indent="-228600">
              <a:defRPr sz="1500" b="1">
                <a:solidFill>
                  <a:srgbClr val="00279F"/>
                </a:solidFill>
                <a:latin typeface="Arial" charset="0"/>
              </a:defRPr>
            </a:lvl3pPr>
            <a:lvl4pPr marL="1600200" indent="-228600">
              <a:defRPr sz="1500" b="1">
                <a:solidFill>
                  <a:srgbClr val="00279F"/>
                </a:solidFill>
                <a:latin typeface="Arial" charset="0"/>
              </a:defRPr>
            </a:lvl4pPr>
            <a:lvl5pPr marL="2057400" indent="-228600">
              <a:defRPr sz="1500" b="1">
                <a:solidFill>
                  <a:srgbClr val="00279F"/>
                </a:solidFill>
                <a:latin typeface="Arial" charset="0"/>
              </a:defRPr>
            </a:lvl5pPr>
            <a:lvl6pPr marL="25146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6pPr>
            <a:lvl7pPr marL="29718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7pPr>
            <a:lvl8pPr marL="34290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8pPr>
            <a:lvl9pPr marL="38862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9pPr>
          </a:lstStyle>
          <a:p>
            <a:endParaRPr lang="en-US" altLang="en-US" i="1"/>
          </a:p>
        </p:txBody>
      </p:sp>
      <p:sp>
        <p:nvSpPr>
          <p:cNvPr id="173059" name="Rectangle 3"/>
          <p:cNvSpPr>
            <a:spLocks noChangeArrowheads="1"/>
          </p:cNvSpPr>
          <p:nvPr/>
        </p:nvSpPr>
        <p:spPr bwMode="auto">
          <a:xfrm>
            <a:off x="3886679" y="8687019"/>
            <a:ext cx="2971321" cy="456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193" tIns="0" rIns="19193" bIns="0" anchor="b"/>
          <a:lstStyle>
            <a:lvl1pPr>
              <a:defRPr sz="1500" b="1">
                <a:solidFill>
                  <a:srgbClr val="00279F"/>
                </a:solidFill>
                <a:latin typeface="Arial" charset="0"/>
              </a:defRPr>
            </a:lvl1pPr>
            <a:lvl2pPr marL="742950" indent="-285750">
              <a:defRPr sz="1500" b="1">
                <a:solidFill>
                  <a:srgbClr val="00279F"/>
                </a:solidFill>
                <a:latin typeface="Arial" charset="0"/>
              </a:defRPr>
            </a:lvl2pPr>
            <a:lvl3pPr marL="1143000" indent="-228600">
              <a:defRPr sz="1500" b="1">
                <a:solidFill>
                  <a:srgbClr val="00279F"/>
                </a:solidFill>
                <a:latin typeface="Arial" charset="0"/>
              </a:defRPr>
            </a:lvl3pPr>
            <a:lvl4pPr marL="1600200" indent="-228600">
              <a:defRPr sz="1500" b="1">
                <a:solidFill>
                  <a:srgbClr val="00279F"/>
                </a:solidFill>
                <a:latin typeface="Arial" charset="0"/>
              </a:defRPr>
            </a:lvl4pPr>
            <a:lvl5pPr marL="2057400" indent="-228600">
              <a:defRPr sz="1500" b="1">
                <a:solidFill>
                  <a:srgbClr val="00279F"/>
                </a:solidFill>
                <a:latin typeface="Arial" charset="0"/>
              </a:defRPr>
            </a:lvl5pPr>
            <a:lvl6pPr marL="25146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6pPr>
            <a:lvl7pPr marL="29718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7pPr>
            <a:lvl8pPr marL="34290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8pPr>
            <a:lvl9pPr marL="38862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s-AR" altLang="en-US" sz="1000" b="0" i="1">
                <a:solidFill>
                  <a:schemeClr val="tx1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173060" name="Rectangle 4"/>
          <p:cNvSpPr>
            <a:spLocks noChangeArrowheads="1"/>
          </p:cNvSpPr>
          <p:nvPr/>
        </p:nvSpPr>
        <p:spPr bwMode="auto">
          <a:xfrm>
            <a:off x="0" y="8687019"/>
            <a:ext cx="2971321" cy="456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126" tIns="46063" rIns="92126" bIns="46063" anchor="ctr"/>
          <a:lstStyle>
            <a:lvl1pPr>
              <a:defRPr sz="1500" b="1">
                <a:solidFill>
                  <a:srgbClr val="00279F"/>
                </a:solidFill>
                <a:latin typeface="Arial" charset="0"/>
              </a:defRPr>
            </a:lvl1pPr>
            <a:lvl2pPr marL="742950" indent="-285750">
              <a:defRPr sz="1500" b="1">
                <a:solidFill>
                  <a:srgbClr val="00279F"/>
                </a:solidFill>
                <a:latin typeface="Arial" charset="0"/>
              </a:defRPr>
            </a:lvl2pPr>
            <a:lvl3pPr marL="1143000" indent="-228600">
              <a:defRPr sz="1500" b="1">
                <a:solidFill>
                  <a:srgbClr val="00279F"/>
                </a:solidFill>
                <a:latin typeface="Arial" charset="0"/>
              </a:defRPr>
            </a:lvl3pPr>
            <a:lvl4pPr marL="1600200" indent="-228600">
              <a:defRPr sz="1500" b="1">
                <a:solidFill>
                  <a:srgbClr val="00279F"/>
                </a:solidFill>
                <a:latin typeface="Arial" charset="0"/>
              </a:defRPr>
            </a:lvl4pPr>
            <a:lvl5pPr marL="2057400" indent="-228600">
              <a:defRPr sz="1500" b="1">
                <a:solidFill>
                  <a:srgbClr val="00279F"/>
                </a:solidFill>
                <a:latin typeface="Arial" charset="0"/>
              </a:defRPr>
            </a:lvl5pPr>
            <a:lvl6pPr marL="25146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6pPr>
            <a:lvl7pPr marL="29718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7pPr>
            <a:lvl8pPr marL="34290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8pPr>
            <a:lvl9pPr marL="38862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9pPr>
          </a:lstStyle>
          <a:p>
            <a:endParaRPr lang="en-US" altLang="en-US" i="1"/>
          </a:p>
        </p:txBody>
      </p:sp>
      <p:sp>
        <p:nvSpPr>
          <p:cNvPr id="173061" name="Rectangle 5"/>
          <p:cNvSpPr>
            <a:spLocks noChangeArrowheads="1"/>
          </p:cNvSpPr>
          <p:nvPr/>
        </p:nvSpPr>
        <p:spPr bwMode="auto">
          <a:xfrm>
            <a:off x="0" y="0"/>
            <a:ext cx="2971321" cy="456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126" tIns="46063" rIns="92126" bIns="46063" anchor="ctr"/>
          <a:lstStyle>
            <a:lvl1pPr>
              <a:defRPr sz="1500" b="1">
                <a:solidFill>
                  <a:srgbClr val="00279F"/>
                </a:solidFill>
                <a:latin typeface="Arial" charset="0"/>
              </a:defRPr>
            </a:lvl1pPr>
            <a:lvl2pPr marL="742950" indent="-285750">
              <a:defRPr sz="1500" b="1">
                <a:solidFill>
                  <a:srgbClr val="00279F"/>
                </a:solidFill>
                <a:latin typeface="Arial" charset="0"/>
              </a:defRPr>
            </a:lvl2pPr>
            <a:lvl3pPr marL="1143000" indent="-228600">
              <a:defRPr sz="1500" b="1">
                <a:solidFill>
                  <a:srgbClr val="00279F"/>
                </a:solidFill>
                <a:latin typeface="Arial" charset="0"/>
              </a:defRPr>
            </a:lvl3pPr>
            <a:lvl4pPr marL="1600200" indent="-228600">
              <a:defRPr sz="1500" b="1">
                <a:solidFill>
                  <a:srgbClr val="00279F"/>
                </a:solidFill>
                <a:latin typeface="Arial" charset="0"/>
              </a:defRPr>
            </a:lvl4pPr>
            <a:lvl5pPr marL="2057400" indent="-228600">
              <a:defRPr sz="1500" b="1">
                <a:solidFill>
                  <a:srgbClr val="00279F"/>
                </a:solidFill>
                <a:latin typeface="Arial" charset="0"/>
              </a:defRPr>
            </a:lvl5pPr>
            <a:lvl6pPr marL="25146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6pPr>
            <a:lvl7pPr marL="29718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7pPr>
            <a:lvl8pPr marL="34290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8pPr>
            <a:lvl9pPr marL="38862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9pPr>
          </a:lstStyle>
          <a:p>
            <a:endParaRPr lang="en-US" altLang="en-US" i="1"/>
          </a:p>
        </p:txBody>
      </p:sp>
      <p:sp>
        <p:nvSpPr>
          <p:cNvPr id="173062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3738"/>
            <a:ext cx="4556125" cy="3416300"/>
          </a:xfrm>
          <a:ln cap="flat"/>
        </p:spPr>
      </p:sp>
      <p:sp>
        <p:nvSpPr>
          <p:cNvPr id="173063" name="Rectangle 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ES" altLang="en-US" b="0" dirty="0" smtClean="0"/>
              <a:t>Es el BA quien trabaja con todos los interesados</a:t>
            </a:r>
            <a:r>
              <a:rPr lang="es-ES" altLang="en-US" b="0" baseline="0" dirty="0" smtClean="0"/>
              <a:t> para lograr el compromiso hacia la </a:t>
            </a:r>
            <a:r>
              <a:rPr lang="es-ES" altLang="en-US" b="0" baseline="0" dirty="0" err="1" smtClean="0"/>
              <a:t>solucion</a:t>
            </a:r>
            <a:endParaRPr lang="es-ES" altLang="en-US" b="0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ChangeArrowheads="1"/>
          </p:cNvSpPr>
          <p:nvPr/>
        </p:nvSpPr>
        <p:spPr bwMode="auto">
          <a:xfrm>
            <a:off x="3886679" y="0"/>
            <a:ext cx="2971321" cy="456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126" tIns="46063" rIns="92126" bIns="46063" anchor="ctr"/>
          <a:lstStyle>
            <a:lvl1pPr>
              <a:defRPr sz="1500" b="1">
                <a:solidFill>
                  <a:srgbClr val="00279F"/>
                </a:solidFill>
                <a:latin typeface="Arial" charset="0"/>
              </a:defRPr>
            </a:lvl1pPr>
            <a:lvl2pPr marL="742950" indent="-285750">
              <a:defRPr sz="1500" b="1">
                <a:solidFill>
                  <a:srgbClr val="00279F"/>
                </a:solidFill>
                <a:latin typeface="Arial" charset="0"/>
              </a:defRPr>
            </a:lvl2pPr>
            <a:lvl3pPr marL="1143000" indent="-228600">
              <a:defRPr sz="1500" b="1">
                <a:solidFill>
                  <a:srgbClr val="00279F"/>
                </a:solidFill>
                <a:latin typeface="Arial" charset="0"/>
              </a:defRPr>
            </a:lvl3pPr>
            <a:lvl4pPr marL="1600200" indent="-228600">
              <a:defRPr sz="1500" b="1">
                <a:solidFill>
                  <a:srgbClr val="00279F"/>
                </a:solidFill>
                <a:latin typeface="Arial" charset="0"/>
              </a:defRPr>
            </a:lvl4pPr>
            <a:lvl5pPr marL="2057400" indent="-228600">
              <a:defRPr sz="1500" b="1">
                <a:solidFill>
                  <a:srgbClr val="00279F"/>
                </a:solidFill>
                <a:latin typeface="Arial" charset="0"/>
              </a:defRPr>
            </a:lvl5pPr>
            <a:lvl6pPr marL="25146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6pPr>
            <a:lvl7pPr marL="29718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7pPr>
            <a:lvl8pPr marL="34290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8pPr>
            <a:lvl9pPr marL="38862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9pPr>
          </a:lstStyle>
          <a:p>
            <a:endParaRPr lang="en-US" altLang="en-US" i="1"/>
          </a:p>
        </p:txBody>
      </p:sp>
      <p:sp>
        <p:nvSpPr>
          <p:cNvPr id="142339" name="Rectangle 3"/>
          <p:cNvSpPr>
            <a:spLocks noChangeArrowheads="1"/>
          </p:cNvSpPr>
          <p:nvPr/>
        </p:nvSpPr>
        <p:spPr bwMode="auto">
          <a:xfrm>
            <a:off x="3886679" y="8687019"/>
            <a:ext cx="2971321" cy="456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192" tIns="0" rIns="19192" bIns="0" anchor="b"/>
          <a:lstStyle>
            <a:lvl1pPr>
              <a:defRPr sz="1500" b="1">
                <a:solidFill>
                  <a:srgbClr val="00279F"/>
                </a:solidFill>
                <a:latin typeface="Arial" charset="0"/>
              </a:defRPr>
            </a:lvl1pPr>
            <a:lvl2pPr marL="742950" indent="-285750">
              <a:defRPr sz="1500" b="1">
                <a:solidFill>
                  <a:srgbClr val="00279F"/>
                </a:solidFill>
                <a:latin typeface="Arial" charset="0"/>
              </a:defRPr>
            </a:lvl2pPr>
            <a:lvl3pPr marL="1143000" indent="-228600">
              <a:defRPr sz="1500" b="1">
                <a:solidFill>
                  <a:srgbClr val="00279F"/>
                </a:solidFill>
                <a:latin typeface="Arial" charset="0"/>
              </a:defRPr>
            </a:lvl3pPr>
            <a:lvl4pPr marL="1600200" indent="-228600">
              <a:defRPr sz="1500" b="1">
                <a:solidFill>
                  <a:srgbClr val="00279F"/>
                </a:solidFill>
                <a:latin typeface="Arial" charset="0"/>
              </a:defRPr>
            </a:lvl4pPr>
            <a:lvl5pPr marL="2057400" indent="-228600">
              <a:defRPr sz="1500" b="1">
                <a:solidFill>
                  <a:srgbClr val="00279F"/>
                </a:solidFill>
                <a:latin typeface="Arial" charset="0"/>
              </a:defRPr>
            </a:lvl5pPr>
            <a:lvl6pPr marL="25146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6pPr>
            <a:lvl7pPr marL="29718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7pPr>
            <a:lvl8pPr marL="34290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8pPr>
            <a:lvl9pPr marL="38862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s-AR" altLang="en-US" sz="1000" b="0" i="1">
                <a:solidFill>
                  <a:schemeClr val="tx1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142340" name="Rectangle 4"/>
          <p:cNvSpPr>
            <a:spLocks noChangeArrowheads="1"/>
          </p:cNvSpPr>
          <p:nvPr/>
        </p:nvSpPr>
        <p:spPr bwMode="auto">
          <a:xfrm>
            <a:off x="0" y="8687019"/>
            <a:ext cx="2971321" cy="456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126" tIns="46063" rIns="92126" bIns="46063" anchor="ctr"/>
          <a:lstStyle>
            <a:lvl1pPr>
              <a:defRPr sz="1500" b="1">
                <a:solidFill>
                  <a:srgbClr val="00279F"/>
                </a:solidFill>
                <a:latin typeface="Arial" charset="0"/>
              </a:defRPr>
            </a:lvl1pPr>
            <a:lvl2pPr marL="742950" indent="-285750">
              <a:defRPr sz="1500" b="1">
                <a:solidFill>
                  <a:srgbClr val="00279F"/>
                </a:solidFill>
                <a:latin typeface="Arial" charset="0"/>
              </a:defRPr>
            </a:lvl2pPr>
            <a:lvl3pPr marL="1143000" indent="-228600">
              <a:defRPr sz="1500" b="1">
                <a:solidFill>
                  <a:srgbClr val="00279F"/>
                </a:solidFill>
                <a:latin typeface="Arial" charset="0"/>
              </a:defRPr>
            </a:lvl3pPr>
            <a:lvl4pPr marL="1600200" indent="-228600">
              <a:defRPr sz="1500" b="1">
                <a:solidFill>
                  <a:srgbClr val="00279F"/>
                </a:solidFill>
                <a:latin typeface="Arial" charset="0"/>
              </a:defRPr>
            </a:lvl4pPr>
            <a:lvl5pPr marL="2057400" indent="-228600">
              <a:defRPr sz="1500" b="1">
                <a:solidFill>
                  <a:srgbClr val="00279F"/>
                </a:solidFill>
                <a:latin typeface="Arial" charset="0"/>
              </a:defRPr>
            </a:lvl5pPr>
            <a:lvl6pPr marL="25146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6pPr>
            <a:lvl7pPr marL="29718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7pPr>
            <a:lvl8pPr marL="34290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8pPr>
            <a:lvl9pPr marL="38862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9pPr>
          </a:lstStyle>
          <a:p>
            <a:endParaRPr lang="en-US" altLang="en-US" i="1"/>
          </a:p>
        </p:txBody>
      </p:sp>
      <p:sp>
        <p:nvSpPr>
          <p:cNvPr id="142341" name="Rectangle 5"/>
          <p:cNvSpPr>
            <a:spLocks noChangeArrowheads="1"/>
          </p:cNvSpPr>
          <p:nvPr/>
        </p:nvSpPr>
        <p:spPr bwMode="auto">
          <a:xfrm>
            <a:off x="0" y="0"/>
            <a:ext cx="2971321" cy="456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126" tIns="46063" rIns="92126" bIns="46063" anchor="ctr"/>
          <a:lstStyle>
            <a:lvl1pPr>
              <a:defRPr sz="1500" b="1">
                <a:solidFill>
                  <a:srgbClr val="00279F"/>
                </a:solidFill>
                <a:latin typeface="Arial" charset="0"/>
              </a:defRPr>
            </a:lvl1pPr>
            <a:lvl2pPr marL="742950" indent="-285750">
              <a:defRPr sz="1500" b="1">
                <a:solidFill>
                  <a:srgbClr val="00279F"/>
                </a:solidFill>
                <a:latin typeface="Arial" charset="0"/>
              </a:defRPr>
            </a:lvl2pPr>
            <a:lvl3pPr marL="1143000" indent="-228600">
              <a:defRPr sz="1500" b="1">
                <a:solidFill>
                  <a:srgbClr val="00279F"/>
                </a:solidFill>
                <a:latin typeface="Arial" charset="0"/>
              </a:defRPr>
            </a:lvl3pPr>
            <a:lvl4pPr marL="1600200" indent="-228600">
              <a:defRPr sz="1500" b="1">
                <a:solidFill>
                  <a:srgbClr val="00279F"/>
                </a:solidFill>
                <a:latin typeface="Arial" charset="0"/>
              </a:defRPr>
            </a:lvl4pPr>
            <a:lvl5pPr marL="2057400" indent="-228600">
              <a:defRPr sz="1500" b="1">
                <a:solidFill>
                  <a:srgbClr val="00279F"/>
                </a:solidFill>
                <a:latin typeface="Arial" charset="0"/>
              </a:defRPr>
            </a:lvl5pPr>
            <a:lvl6pPr marL="25146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6pPr>
            <a:lvl7pPr marL="29718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7pPr>
            <a:lvl8pPr marL="34290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8pPr>
            <a:lvl9pPr marL="38862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9pPr>
          </a:lstStyle>
          <a:p>
            <a:endParaRPr lang="en-US" altLang="en-US" i="1"/>
          </a:p>
        </p:txBody>
      </p:sp>
      <p:sp>
        <p:nvSpPr>
          <p:cNvPr id="142342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42343" name="Rectangle 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62" tIns="44780" rIns="91162" bIns="44780"/>
          <a:lstStyle/>
          <a:p>
            <a:r>
              <a:rPr lang="es-ES_tradnl" altLang="en-US" b="0" dirty="0" smtClean="0"/>
              <a:t>Y enlazando requerimientos</a:t>
            </a:r>
            <a:r>
              <a:rPr lang="es-ES_tradnl" altLang="en-US" b="0" baseline="0" dirty="0" smtClean="0"/>
              <a:t> e interesados, tenemos esta </a:t>
            </a:r>
            <a:r>
              <a:rPr lang="es-ES_tradnl" altLang="en-US" b="0" baseline="0" dirty="0" err="1" smtClean="0"/>
              <a:t>definicion</a:t>
            </a:r>
            <a:r>
              <a:rPr lang="es-ES_tradnl" altLang="en-US" b="0" baseline="0" dirty="0" smtClean="0"/>
              <a:t> informal</a:t>
            </a:r>
          </a:p>
          <a:p>
            <a:r>
              <a:rPr lang="es-ES_tradnl" altLang="en-US" b="0" baseline="0" dirty="0" smtClean="0"/>
              <a:t>Teniendo en cuenta la </a:t>
            </a:r>
            <a:r>
              <a:rPr lang="es-ES_tradnl" altLang="en-US" b="0" baseline="0" dirty="0" err="1" smtClean="0"/>
              <a:t>definicion</a:t>
            </a:r>
            <a:r>
              <a:rPr lang="es-ES_tradnl" altLang="en-US" b="0" baseline="0" dirty="0" smtClean="0"/>
              <a:t> de problema el BA trabaja sobre cualquiera de las 3 componentes</a:t>
            </a:r>
            <a:endParaRPr lang="es-ES_tradnl" altLang="en-US" b="0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Analista</a:t>
            </a:r>
            <a:r>
              <a:rPr lang="es-ES" baseline="0" dirty="0" smtClean="0"/>
              <a:t> de negocio el puente que lleva del estado problema al estado </a:t>
            </a:r>
            <a:r>
              <a:rPr lang="es-ES" baseline="0" dirty="0" err="1" smtClean="0"/>
              <a:t>solucion</a:t>
            </a:r>
            <a:endParaRPr lang="es-ES" baseline="0" dirty="0" smtClean="0"/>
          </a:p>
          <a:p>
            <a:r>
              <a:rPr lang="es-ES" baseline="0" dirty="0" smtClean="0"/>
              <a:t>Entendiendo….para facilitar…..</a:t>
            </a:r>
          </a:p>
          <a:p>
            <a:r>
              <a:rPr lang="es-ES" baseline="0" dirty="0" err="1" smtClean="0"/>
              <a:t>Solucion</a:t>
            </a:r>
            <a:r>
              <a:rPr lang="es-ES" baseline="0" dirty="0" smtClean="0"/>
              <a:t> a que? A la necesidad de </a:t>
            </a:r>
            <a:r>
              <a:rPr lang="es-ES" baseline="0" dirty="0" err="1" smtClean="0"/>
              <a:t>transformacion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71CF11-1A47-4CE1-8C0B-EF740A4F391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1722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ChangeArrowheads="1"/>
          </p:cNvSpPr>
          <p:nvPr/>
        </p:nvSpPr>
        <p:spPr bwMode="auto">
          <a:xfrm>
            <a:off x="3886679" y="0"/>
            <a:ext cx="2971321" cy="455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500" b="1">
                <a:solidFill>
                  <a:srgbClr val="00279F"/>
                </a:solidFill>
                <a:latin typeface="Arial" charset="0"/>
              </a:defRPr>
            </a:lvl1pPr>
            <a:lvl2pPr marL="742950" indent="-285750">
              <a:defRPr sz="1500" b="1">
                <a:solidFill>
                  <a:srgbClr val="00279F"/>
                </a:solidFill>
                <a:latin typeface="Arial" charset="0"/>
              </a:defRPr>
            </a:lvl2pPr>
            <a:lvl3pPr marL="1143000" indent="-228600">
              <a:defRPr sz="1500" b="1">
                <a:solidFill>
                  <a:srgbClr val="00279F"/>
                </a:solidFill>
                <a:latin typeface="Arial" charset="0"/>
              </a:defRPr>
            </a:lvl3pPr>
            <a:lvl4pPr marL="1600200" indent="-228600">
              <a:defRPr sz="1500" b="1">
                <a:solidFill>
                  <a:srgbClr val="00279F"/>
                </a:solidFill>
                <a:latin typeface="Arial" charset="0"/>
              </a:defRPr>
            </a:lvl4pPr>
            <a:lvl5pPr marL="2057400" indent="-228600">
              <a:defRPr sz="1500" b="1">
                <a:solidFill>
                  <a:srgbClr val="00279F"/>
                </a:solidFill>
                <a:latin typeface="Arial" charset="0"/>
              </a:defRPr>
            </a:lvl5pPr>
            <a:lvl6pPr marL="25146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6pPr>
            <a:lvl7pPr marL="29718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7pPr>
            <a:lvl8pPr marL="34290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8pPr>
            <a:lvl9pPr marL="38862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9pPr>
          </a:lstStyle>
          <a:p>
            <a:pPr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C0504D"/>
              </a:buClr>
              <a:buSzPct val="100000"/>
            </a:pPr>
            <a:endParaRPr lang="en-US" altLang="en-US" i="1" smtClean="0">
              <a:latin typeface="Bookshelf Symbol 7" pitchFamily="2" charset="2"/>
            </a:endParaRPr>
          </a:p>
        </p:txBody>
      </p:sp>
      <p:sp>
        <p:nvSpPr>
          <p:cNvPr id="209923" name="Rectangle 3"/>
          <p:cNvSpPr>
            <a:spLocks noChangeArrowheads="1"/>
          </p:cNvSpPr>
          <p:nvPr/>
        </p:nvSpPr>
        <p:spPr bwMode="auto">
          <a:xfrm>
            <a:off x="3886679" y="8688479"/>
            <a:ext cx="2971321" cy="455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177" tIns="0" rIns="19177" bIns="0" anchor="b"/>
          <a:lstStyle>
            <a:lvl1pPr defTabSz="920750">
              <a:defRPr sz="1500" b="1">
                <a:solidFill>
                  <a:srgbClr val="00279F"/>
                </a:solidFill>
                <a:latin typeface="Arial" charset="0"/>
              </a:defRPr>
            </a:lvl1pPr>
            <a:lvl2pPr marL="742950" indent="-285750" defTabSz="920750">
              <a:defRPr sz="1500" b="1">
                <a:solidFill>
                  <a:srgbClr val="00279F"/>
                </a:solidFill>
                <a:latin typeface="Arial" charset="0"/>
              </a:defRPr>
            </a:lvl2pPr>
            <a:lvl3pPr marL="1143000" indent="-228600" defTabSz="920750">
              <a:defRPr sz="1500" b="1">
                <a:solidFill>
                  <a:srgbClr val="00279F"/>
                </a:solidFill>
                <a:latin typeface="Arial" charset="0"/>
              </a:defRPr>
            </a:lvl3pPr>
            <a:lvl4pPr marL="1600200" indent="-228600" defTabSz="920750">
              <a:defRPr sz="1500" b="1">
                <a:solidFill>
                  <a:srgbClr val="00279F"/>
                </a:solidFill>
                <a:latin typeface="Arial" charset="0"/>
              </a:defRPr>
            </a:lvl4pPr>
            <a:lvl5pPr marL="2057400" indent="-228600" defTabSz="920750">
              <a:defRPr sz="1500" b="1">
                <a:solidFill>
                  <a:srgbClr val="00279F"/>
                </a:solidFill>
                <a:latin typeface="Arial" charset="0"/>
              </a:defRPr>
            </a:lvl5pPr>
            <a:lvl6pPr marL="2514600" indent="-228600" algn="r" defTabSz="92075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6pPr>
            <a:lvl7pPr marL="2971800" indent="-228600" algn="r" defTabSz="92075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7pPr>
            <a:lvl8pPr marL="3429000" indent="-228600" algn="r" defTabSz="92075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8pPr>
            <a:lvl9pPr marL="3886200" indent="-228600" algn="r" defTabSz="92075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AR" altLang="en-US" sz="1000" b="0" i="1" smtClean="0">
                <a:solidFill>
                  <a:prstClr val="black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209924" name="Rectangle 4"/>
          <p:cNvSpPr>
            <a:spLocks noChangeArrowheads="1"/>
          </p:cNvSpPr>
          <p:nvPr/>
        </p:nvSpPr>
        <p:spPr bwMode="auto">
          <a:xfrm>
            <a:off x="0" y="8688479"/>
            <a:ext cx="2971321" cy="455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500" b="1">
                <a:solidFill>
                  <a:srgbClr val="00279F"/>
                </a:solidFill>
                <a:latin typeface="Arial" charset="0"/>
              </a:defRPr>
            </a:lvl1pPr>
            <a:lvl2pPr marL="742950" indent="-285750">
              <a:defRPr sz="1500" b="1">
                <a:solidFill>
                  <a:srgbClr val="00279F"/>
                </a:solidFill>
                <a:latin typeface="Arial" charset="0"/>
              </a:defRPr>
            </a:lvl2pPr>
            <a:lvl3pPr marL="1143000" indent="-228600">
              <a:defRPr sz="1500" b="1">
                <a:solidFill>
                  <a:srgbClr val="00279F"/>
                </a:solidFill>
                <a:latin typeface="Arial" charset="0"/>
              </a:defRPr>
            </a:lvl3pPr>
            <a:lvl4pPr marL="1600200" indent="-228600">
              <a:defRPr sz="1500" b="1">
                <a:solidFill>
                  <a:srgbClr val="00279F"/>
                </a:solidFill>
                <a:latin typeface="Arial" charset="0"/>
              </a:defRPr>
            </a:lvl4pPr>
            <a:lvl5pPr marL="2057400" indent="-228600">
              <a:defRPr sz="1500" b="1">
                <a:solidFill>
                  <a:srgbClr val="00279F"/>
                </a:solidFill>
                <a:latin typeface="Arial" charset="0"/>
              </a:defRPr>
            </a:lvl5pPr>
            <a:lvl6pPr marL="25146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6pPr>
            <a:lvl7pPr marL="29718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7pPr>
            <a:lvl8pPr marL="34290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8pPr>
            <a:lvl9pPr marL="38862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9pPr>
          </a:lstStyle>
          <a:p>
            <a:pPr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C0504D"/>
              </a:buClr>
              <a:buSzPct val="100000"/>
            </a:pPr>
            <a:endParaRPr lang="en-US" altLang="en-US" i="1" smtClean="0">
              <a:latin typeface="Bookshelf Symbol 7" pitchFamily="2" charset="2"/>
            </a:endParaRPr>
          </a:p>
        </p:txBody>
      </p:sp>
      <p:sp>
        <p:nvSpPr>
          <p:cNvPr id="209925" name="Rectangle 5"/>
          <p:cNvSpPr>
            <a:spLocks noChangeArrowheads="1"/>
          </p:cNvSpPr>
          <p:nvPr/>
        </p:nvSpPr>
        <p:spPr bwMode="auto">
          <a:xfrm>
            <a:off x="0" y="0"/>
            <a:ext cx="2971321" cy="455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500" b="1">
                <a:solidFill>
                  <a:srgbClr val="00279F"/>
                </a:solidFill>
                <a:latin typeface="Arial" charset="0"/>
              </a:defRPr>
            </a:lvl1pPr>
            <a:lvl2pPr marL="742950" indent="-285750">
              <a:defRPr sz="1500" b="1">
                <a:solidFill>
                  <a:srgbClr val="00279F"/>
                </a:solidFill>
                <a:latin typeface="Arial" charset="0"/>
              </a:defRPr>
            </a:lvl2pPr>
            <a:lvl3pPr marL="1143000" indent="-228600">
              <a:defRPr sz="1500" b="1">
                <a:solidFill>
                  <a:srgbClr val="00279F"/>
                </a:solidFill>
                <a:latin typeface="Arial" charset="0"/>
              </a:defRPr>
            </a:lvl3pPr>
            <a:lvl4pPr marL="1600200" indent="-228600">
              <a:defRPr sz="1500" b="1">
                <a:solidFill>
                  <a:srgbClr val="00279F"/>
                </a:solidFill>
                <a:latin typeface="Arial" charset="0"/>
              </a:defRPr>
            </a:lvl4pPr>
            <a:lvl5pPr marL="2057400" indent="-228600">
              <a:defRPr sz="1500" b="1">
                <a:solidFill>
                  <a:srgbClr val="00279F"/>
                </a:solidFill>
                <a:latin typeface="Arial" charset="0"/>
              </a:defRPr>
            </a:lvl5pPr>
            <a:lvl6pPr marL="25146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6pPr>
            <a:lvl7pPr marL="29718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7pPr>
            <a:lvl8pPr marL="34290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8pPr>
            <a:lvl9pPr marL="38862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>
                <a:solidFill>
                  <a:srgbClr val="00279F"/>
                </a:solidFill>
                <a:latin typeface="Arial" charset="0"/>
              </a:defRPr>
            </a:lvl9pPr>
          </a:lstStyle>
          <a:p>
            <a:pPr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C0504D"/>
              </a:buClr>
              <a:buSzPct val="100000"/>
            </a:pPr>
            <a:endParaRPr lang="en-US" altLang="en-US" i="1" smtClean="0">
              <a:latin typeface="Bookshelf Symbol 7" pitchFamily="2" charset="2"/>
            </a:endParaRPr>
          </a:p>
        </p:txBody>
      </p:sp>
      <p:sp>
        <p:nvSpPr>
          <p:cNvPr id="209926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3738"/>
            <a:ext cx="4556125" cy="3416300"/>
          </a:xfrm>
          <a:ln cap="flat"/>
        </p:spPr>
      </p:sp>
      <p:sp>
        <p:nvSpPr>
          <p:cNvPr id="20992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3761" y="4342050"/>
            <a:ext cx="5030478" cy="4114289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084" tIns="44742" rIns="91084" bIns="44742"/>
          <a:lstStyle/>
          <a:p>
            <a:r>
              <a:rPr lang="es-ES" altLang="en-US" dirty="0" smtClean="0"/>
              <a:t>La necesidad de </a:t>
            </a:r>
            <a:r>
              <a:rPr lang="es-ES" altLang="en-US" dirty="0" err="1" smtClean="0"/>
              <a:t>transformacion</a:t>
            </a:r>
            <a:r>
              <a:rPr lang="es-ES" altLang="en-US" dirty="0" smtClean="0"/>
              <a:t> aparece cuando los cambios en el ambiente aparecen</a:t>
            </a:r>
          </a:p>
          <a:p>
            <a:r>
              <a:rPr lang="es-ES" altLang="en-US" baseline="0" dirty="0" smtClean="0"/>
              <a:t>La </a:t>
            </a:r>
            <a:r>
              <a:rPr lang="es-ES" altLang="en-US" baseline="0" dirty="0" err="1" smtClean="0"/>
              <a:t>transformacion</a:t>
            </a:r>
            <a:r>
              <a:rPr lang="es-ES" altLang="en-US" baseline="0" dirty="0" smtClean="0"/>
              <a:t> implica modificar la estructura y relaciones de la organización, es decir, la arquitectura</a:t>
            </a:r>
          </a:p>
          <a:p>
            <a:r>
              <a:rPr lang="es-ES" altLang="en-US" baseline="0" dirty="0" smtClean="0"/>
              <a:t>Aparecen conceptos como agile desde hace muchos años (aclarar el concepto agile aquí)</a:t>
            </a:r>
          </a:p>
          <a:p>
            <a:r>
              <a:rPr lang="es-ES" altLang="en-US" baseline="0" dirty="0" smtClean="0"/>
              <a:t>Lo importante es que la estrategia define la arquitectura</a:t>
            </a:r>
          </a:p>
          <a:p>
            <a:r>
              <a:rPr lang="es-ES" altLang="en-US" baseline="0" dirty="0" smtClean="0"/>
              <a:t>Porque es la estrategia la que define las respuestas de la organización a su entorno, a su ambiente</a:t>
            </a:r>
          </a:p>
          <a:p>
            <a:r>
              <a:rPr lang="es-ES" altLang="en-US" baseline="0" dirty="0" smtClean="0"/>
              <a:t>Pero, como aparece esto? A partir de considerar la organización desde el punto de vista </a:t>
            </a:r>
            <a:r>
              <a:rPr lang="es-ES" altLang="en-US" baseline="0" dirty="0" err="1" smtClean="0"/>
              <a:t>sistemico</a:t>
            </a:r>
            <a:endParaRPr lang="es-ES" altLang="en-US" baseline="0" dirty="0" smtClean="0"/>
          </a:p>
          <a:p>
            <a:endParaRPr lang="es-ES" altLang="en-US" baseline="0" dirty="0" smtClean="0"/>
          </a:p>
          <a:p>
            <a:endParaRPr lang="es-ES" alt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AR" dirty="0" smtClean="0"/>
              <a:t>Explica</a:t>
            </a:r>
            <a:r>
              <a:rPr lang="es-AR" baseline="0" dirty="0" smtClean="0"/>
              <a:t> el concepto de la </a:t>
            </a:r>
            <a:r>
              <a:rPr lang="es-AR" baseline="0" dirty="0" err="1" smtClean="0"/>
              <a:t>teoria</a:t>
            </a:r>
            <a:r>
              <a:rPr lang="es-AR" baseline="0" dirty="0" smtClean="0"/>
              <a:t> general de los sistemas aplicada a las organizaciones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71CF11-1A47-4CE1-8C0B-EF740A4F391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2950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PM y BA roles</a:t>
            </a:r>
            <a:r>
              <a:rPr lang="es-ES" baseline="0" dirty="0" smtClean="0"/>
              <a:t> claves en la </a:t>
            </a:r>
            <a:r>
              <a:rPr lang="es-ES" baseline="0" dirty="0" err="1" smtClean="0"/>
              <a:t>transformacion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71CF11-1A47-4CE1-8C0B-EF740A4F391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6909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Perspectiva completa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71CF11-1A47-4CE1-8C0B-EF740A4F391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720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ChangeArrowheads="1"/>
          </p:cNvSpPr>
          <p:nvPr/>
        </p:nvSpPr>
        <p:spPr bwMode="auto">
          <a:xfrm>
            <a:off x="3886679" y="0"/>
            <a:ext cx="2971321" cy="457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1pPr>
            <a:lvl2pPr marL="742950" indent="-285750"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2pPr>
            <a:lvl3pPr marL="1143000" indent="-228600"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3pPr>
            <a:lvl4pPr marL="1600200" indent="-228600"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4pPr>
            <a:lvl5pPr marL="2057400" indent="-228600"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5pPr>
            <a:lvl6pPr marL="25146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6pPr>
            <a:lvl7pPr marL="29718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7pPr>
            <a:lvl8pPr marL="34290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8pPr>
            <a:lvl9pPr marL="38862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9pPr>
          </a:lstStyle>
          <a:p>
            <a:endParaRPr lang="en-US" altLang="en-US"/>
          </a:p>
        </p:txBody>
      </p:sp>
      <p:sp>
        <p:nvSpPr>
          <p:cNvPr id="134147" name="Rectangle 3"/>
          <p:cNvSpPr>
            <a:spLocks noChangeArrowheads="1"/>
          </p:cNvSpPr>
          <p:nvPr/>
        </p:nvSpPr>
        <p:spPr bwMode="auto">
          <a:xfrm>
            <a:off x="3886679" y="8686509"/>
            <a:ext cx="2971321" cy="457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192" tIns="0" rIns="19192" bIns="0" anchor="b"/>
          <a:lstStyle>
            <a:lvl1pPr defTabSz="920750"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1pPr>
            <a:lvl2pPr marL="742950" indent="-285750" defTabSz="920750"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2pPr>
            <a:lvl3pPr marL="1143000" indent="-228600" defTabSz="920750"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3pPr>
            <a:lvl4pPr marL="1600200" indent="-228600" defTabSz="920750"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4pPr>
            <a:lvl5pPr marL="2057400" indent="-228600" defTabSz="920750"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5pPr>
            <a:lvl6pPr marL="2514600" indent="-228600" algn="r" defTabSz="92075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6pPr>
            <a:lvl7pPr marL="2971800" indent="-228600" algn="r" defTabSz="92075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7pPr>
            <a:lvl8pPr marL="3429000" indent="-228600" algn="r" defTabSz="92075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8pPr>
            <a:lvl9pPr marL="3886200" indent="-228600" algn="r" defTabSz="92075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s-AR" altLang="en-US" sz="1000" b="0">
                <a:solidFill>
                  <a:schemeClr val="tx1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134148" name="Rectangle 4"/>
          <p:cNvSpPr>
            <a:spLocks noChangeArrowheads="1"/>
          </p:cNvSpPr>
          <p:nvPr/>
        </p:nvSpPr>
        <p:spPr bwMode="auto">
          <a:xfrm>
            <a:off x="0" y="8686509"/>
            <a:ext cx="2971321" cy="457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1pPr>
            <a:lvl2pPr marL="742950" indent="-285750"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2pPr>
            <a:lvl3pPr marL="1143000" indent="-228600"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3pPr>
            <a:lvl4pPr marL="1600200" indent="-228600"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4pPr>
            <a:lvl5pPr marL="2057400" indent="-228600"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5pPr>
            <a:lvl6pPr marL="25146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6pPr>
            <a:lvl7pPr marL="29718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7pPr>
            <a:lvl8pPr marL="34290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8pPr>
            <a:lvl9pPr marL="38862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9pPr>
          </a:lstStyle>
          <a:p>
            <a:endParaRPr lang="en-US" altLang="en-US"/>
          </a:p>
        </p:txBody>
      </p:sp>
      <p:sp>
        <p:nvSpPr>
          <p:cNvPr id="134149" name="Rectangle 5"/>
          <p:cNvSpPr>
            <a:spLocks noChangeArrowheads="1"/>
          </p:cNvSpPr>
          <p:nvPr/>
        </p:nvSpPr>
        <p:spPr bwMode="auto">
          <a:xfrm>
            <a:off x="0" y="0"/>
            <a:ext cx="2971321" cy="457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1pPr>
            <a:lvl2pPr marL="742950" indent="-285750"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2pPr>
            <a:lvl3pPr marL="1143000" indent="-228600"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3pPr>
            <a:lvl4pPr marL="1600200" indent="-228600"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4pPr>
            <a:lvl5pPr marL="2057400" indent="-228600"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5pPr>
            <a:lvl6pPr marL="25146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6pPr>
            <a:lvl7pPr marL="29718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7pPr>
            <a:lvl8pPr marL="34290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8pPr>
            <a:lvl9pPr marL="3886200" indent="-228600" algn="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9pPr>
          </a:lstStyle>
          <a:p>
            <a:endParaRPr lang="en-US" altLang="en-US"/>
          </a:p>
        </p:txBody>
      </p:sp>
      <p:sp>
        <p:nvSpPr>
          <p:cNvPr id="134150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34151" name="Rectangle 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62" tIns="44780" rIns="91162" bIns="44780"/>
          <a:lstStyle/>
          <a:p>
            <a:pPr lvl="1" eaLnBrk="1" hangingPunct="1"/>
            <a:r>
              <a:rPr lang="es-ES" altLang="en-US" sz="2400" dirty="0" smtClean="0">
                <a:solidFill>
                  <a:schemeClr val="accent2"/>
                </a:solidFill>
                <a:latin typeface="Arial" pitchFamily="34" charset="0"/>
              </a:rPr>
              <a:t>BA</a:t>
            </a:r>
            <a:r>
              <a:rPr lang="es-ES" altLang="en-US" sz="2400" baseline="0" dirty="0" smtClean="0">
                <a:solidFill>
                  <a:schemeClr val="accent2"/>
                </a:solidFill>
                <a:latin typeface="Arial" pitchFamily="34" charset="0"/>
              </a:rPr>
              <a:t> como rol </a:t>
            </a:r>
            <a:r>
              <a:rPr lang="es-ES" altLang="en-US" sz="2400" baseline="0" dirty="0" err="1" smtClean="0">
                <a:solidFill>
                  <a:schemeClr val="accent2"/>
                </a:solidFill>
                <a:latin typeface="Arial" pitchFamily="34" charset="0"/>
              </a:rPr>
              <a:t>estrategico</a:t>
            </a:r>
            <a:r>
              <a:rPr lang="es-ES" altLang="en-US" sz="2400" baseline="0" dirty="0" smtClean="0">
                <a:solidFill>
                  <a:schemeClr val="accent2"/>
                </a:solidFill>
                <a:latin typeface="Arial" pitchFamily="34" charset="0"/>
              </a:rPr>
              <a:t>. BA </a:t>
            </a:r>
            <a:r>
              <a:rPr lang="es-ES" altLang="en-US" sz="2400" baseline="0" dirty="0" err="1" smtClean="0">
                <a:solidFill>
                  <a:schemeClr val="accent2"/>
                </a:solidFill>
                <a:latin typeface="Arial" pitchFamily="34" charset="0"/>
              </a:rPr>
              <a:t>is</a:t>
            </a:r>
            <a:r>
              <a:rPr lang="es-ES" altLang="en-US" sz="2400" baseline="0" dirty="0" smtClean="0">
                <a:solidFill>
                  <a:schemeClr val="accent2"/>
                </a:solidFill>
                <a:latin typeface="Arial" pitchFamily="34" charset="0"/>
              </a:rPr>
              <a:t> un rol </a:t>
            </a:r>
            <a:r>
              <a:rPr lang="es-ES" altLang="en-US" sz="2400" baseline="0" dirty="0" err="1" smtClean="0">
                <a:solidFill>
                  <a:schemeClr val="accent2"/>
                </a:solidFill>
                <a:latin typeface="Arial" pitchFamily="34" charset="0"/>
              </a:rPr>
              <a:t>estrategico</a:t>
            </a:r>
            <a:endParaRPr lang="es-ES" altLang="en-US" sz="2400" dirty="0" smtClean="0">
              <a:solidFill>
                <a:schemeClr val="accent2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Por esta </a:t>
            </a:r>
            <a:r>
              <a:rPr lang="es-ES" dirty="0" err="1" smtClean="0"/>
              <a:t>razon</a:t>
            </a:r>
            <a:r>
              <a:rPr lang="es-ES" dirty="0" smtClean="0"/>
              <a:t> el PMI ha revisado todos sus </a:t>
            </a:r>
            <a:r>
              <a:rPr lang="es-ES" dirty="0" err="1" smtClean="0"/>
              <a:t>estandares</a:t>
            </a:r>
            <a:r>
              <a:rPr lang="es-ES" dirty="0" smtClean="0"/>
              <a:t> y ha generado nuevos</a:t>
            </a:r>
          </a:p>
          <a:p>
            <a:r>
              <a:rPr lang="es-ES" dirty="0" smtClean="0"/>
              <a:t>En los </a:t>
            </a:r>
            <a:r>
              <a:rPr lang="es-ES" dirty="0" err="1" smtClean="0"/>
              <a:t>estandares</a:t>
            </a:r>
            <a:r>
              <a:rPr lang="es-ES" baseline="0" dirty="0" smtClean="0"/>
              <a:t> marcados, estoy involucrado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71CF11-1A47-4CE1-8C0B-EF740A4F391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8124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463" y="8685878"/>
            <a:ext cx="2972005" cy="456704"/>
          </a:xfrm>
          <a:prstGeom prst="rect">
            <a:avLst/>
          </a:prstGeom>
        </p:spPr>
        <p:txBody>
          <a:bodyPr lIns="88395" tIns="44198" rIns="88395" bIns="44198"/>
          <a:lstStyle/>
          <a:p>
            <a:pPr>
              <a:defRPr/>
            </a:pPr>
            <a:fld id="{1B6D31F8-4F24-4D0E-A667-9EE1177AD9C7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AR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19/09/2016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612560" y="6381328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0875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b="1">
                <a:latin typeface="Arial" pitchFamily="34" charset="0"/>
              </a:defRPr>
            </a:lvl1pPr>
          </a:lstStyle>
          <a:p>
            <a:pPr>
              <a:buClr>
                <a:srgbClr val="C0504D"/>
              </a:buClr>
              <a:defRPr/>
            </a:pPr>
            <a:fld id="{CDD68998-B8C6-4E67-8F07-E2CC9009CA70}" type="datetimeFigureOut">
              <a:rPr lang="es-ES"/>
              <a:pPr>
                <a:buClr>
                  <a:srgbClr val="C0504D"/>
                </a:buClr>
                <a:defRPr/>
              </a:pPr>
              <a:t>19/09/2016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b="1">
                <a:latin typeface="Arial" pitchFamily="34" charset="0"/>
              </a:defRPr>
            </a:lvl1pPr>
          </a:lstStyle>
          <a:p>
            <a:pPr>
              <a:buClr>
                <a:srgbClr val="C0504D"/>
              </a:buCl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b="1">
                <a:latin typeface="Arial" pitchFamily="34" charset="0"/>
              </a:defRPr>
            </a:lvl1pPr>
          </a:lstStyle>
          <a:p>
            <a:pPr>
              <a:buClr>
                <a:srgbClr val="C0504D"/>
              </a:buClr>
              <a:defRPr/>
            </a:pPr>
            <a:fld id="{FFD06CA3-F80A-4BFD-9E60-DD364A28AE1D}" type="slidenum">
              <a:rPr lang="es-ES"/>
              <a:pPr>
                <a:buClr>
                  <a:srgbClr val="C0504D"/>
                </a:buCl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5152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b="1">
                <a:latin typeface="Arial" pitchFamily="34" charset="0"/>
              </a:defRPr>
            </a:lvl1pPr>
          </a:lstStyle>
          <a:p>
            <a:pPr>
              <a:buClr>
                <a:srgbClr val="C0504D"/>
              </a:buClr>
              <a:defRPr/>
            </a:pPr>
            <a:fld id="{77AC8E7B-A5C9-42E4-B96E-5EC9934DEB6B}" type="datetimeFigureOut">
              <a:rPr lang="es-ES"/>
              <a:pPr>
                <a:buClr>
                  <a:srgbClr val="C0504D"/>
                </a:buClr>
                <a:defRPr/>
              </a:pPr>
              <a:t>19/09/2016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b="1">
                <a:latin typeface="Arial" pitchFamily="34" charset="0"/>
              </a:defRPr>
            </a:lvl1pPr>
          </a:lstStyle>
          <a:p>
            <a:pPr>
              <a:buClr>
                <a:srgbClr val="C0504D"/>
              </a:buCl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b="1">
                <a:latin typeface="Arial" pitchFamily="34" charset="0"/>
              </a:defRPr>
            </a:lvl1pPr>
          </a:lstStyle>
          <a:p>
            <a:pPr>
              <a:buClr>
                <a:srgbClr val="C0504D"/>
              </a:buClr>
              <a:defRPr/>
            </a:pPr>
            <a:fld id="{D0E94AE6-C87B-4A66-871B-ABDDB3E30616}" type="slidenum">
              <a:rPr lang="es-ES"/>
              <a:pPr>
                <a:buClr>
                  <a:srgbClr val="C0504D"/>
                </a:buCl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4257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730250" y="1538288"/>
            <a:ext cx="3762375" cy="46656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5025" y="1538288"/>
            <a:ext cx="3762375" cy="46656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7440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9293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1387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268760"/>
            <a:ext cx="7772400" cy="1470025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b="1">
                <a:latin typeface="Arial" pitchFamily="34" charset="0"/>
              </a:defRPr>
            </a:lvl1pPr>
          </a:lstStyle>
          <a:p>
            <a:pPr>
              <a:buClr>
                <a:srgbClr val="C0504D"/>
              </a:buClr>
              <a:defRPr/>
            </a:pPr>
            <a:fld id="{8675676E-4D5C-4943-9797-C9C788867BDE}" type="datetimeFigureOut">
              <a:rPr lang="es-ES"/>
              <a:pPr>
                <a:buClr>
                  <a:srgbClr val="C0504D"/>
                </a:buClr>
                <a:defRPr/>
              </a:pPr>
              <a:t>19/09/2016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b="1">
                <a:latin typeface="Arial" pitchFamily="34" charset="0"/>
              </a:defRPr>
            </a:lvl1pPr>
          </a:lstStyle>
          <a:p>
            <a:pPr>
              <a:buClr>
                <a:srgbClr val="C0504D"/>
              </a:buCl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b="1">
                <a:latin typeface="Arial" pitchFamily="34" charset="0"/>
              </a:defRPr>
            </a:lvl1pPr>
          </a:lstStyle>
          <a:p>
            <a:pPr>
              <a:buClr>
                <a:srgbClr val="C0504D"/>
              </a:buClr>
              <a:defRPr/>
            </a:pPr>
            <a:fld id="{F7AA4BCE-4CB4-42B9-B7BB-C98D39F6E197}" type="slidenum">
              <a:rPr lang="es-ES"/>
              <a:pPr>
                <a:buClr>
                  <a:srgbClr val="C0504D"/>
                </a:buCl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889710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0875"/>
            <a:ext cx="8229600" cy="1143000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635315"/>
            <a:ext cx="8229600" cy="3088940"/>
          </a:xfr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b="1">
                <a:latin typeface="Arial" pitchFamily="34" charset="0"/>
              </a:defRPr>
            </a:lvl1pPr>
          </a:lstStyle>
          <a:p>
            <a:pPr>
              <a:buClr>
                <a:srgbClr val="C0504D"/>
              </a:buClr>
              <a:defRPr/>
            </a:pPr>
            <a:fld id="{A2656BC4-3458-4D41-A33C-E8464741AA76}" type="datetimeFigureOut">
              <a:rPr lang="es-ES"/>
              <a:pPr>
                <a:buClr>
                  <a:srgbClr val="C0504D"/>
                </a:buClr>
                <a:defRPr/>
              </a:pPr>
              <a:t>19/09/2016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b="1">
                <a:latin typeface="Arial" pitchFamily="34" charset="0"/>
              </a:defRPr>
            </a:lvl1pPr>
          </a:lstStyle>
          <a:p>
            <a:pPr>
              <a:buClr>
                <a:srgbClr val="C0504D"/>
              </a:buCl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b="1">
                <a:latin typeface="Arial" pitchFamily="34" charset="0"/>
              </a:defRPr>
            </a:lvl1pPr>
          </a:lstStyle>
          <a:p>
            <a:pPr>
              <a:buClr>
                <a:srgbClr val="C0504D"/>
              </a:buClr>
              <a:defRPr/>
            </a:pPr>
            <a:fld id="{DBE12828-0CB9-4ADC-877A-3C1F04280A79}" type="slidenum">
              <a:rPr lang="es-ES"/>
              <a:pPr>
                <a:buClr>
                  <a:srgbClr val="C0504D"/>
                </a:buCl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76446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0875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b="1">
                <a:latin typeface="Arial" pitchFamily="34" charset="0"/>
              </a:defRPr>
            </a:lvl1pPr>
          </a:lstStyle>
          <a:p>
            <a:pPr>
              <a:buClr>
                <a:srgbClr val="C0504D"/>
              </a:buClr>
              <a:defRPr/>
            </a:pPr>
            <a:fld id="{CDD68998-B8C6-4E67-8F07-E2CC9009CA70}" type="datetimeFigureOut">
              <a:rPr lang="es-ES"/>
              <a:pPr>
                <a:buClr>
                  <a:srgbClr val="C0504D"/>
                </a:buClr>
                <a:defRPr/>
              </a:pPr>
              <a:t>19/09/2016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b="1">
                <a:latin typeface="Arial" pitchFamily="34" charset="0"/>
              </a:defRPr>
            </a:lvl1pPr>
          </a:lstStyle>
          <a:p>
            <a:pPr>
              <a:buClr>
                <a:srgbClr val="C0504D"/>
              </a:buCl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b="1">
                <a:latin typeface="Arial" pitchFamily="34" charset="0"/>
              </a:defRPr>
            </a:lvl1pPr>
          </a:lstStyle>
          <a:p>
            <a:pPr>
              <a:buClr>
                <a:srgbClr val="C0504D"/>
              </a:buClr>
              <a:defRPr/>
            </a:pPr>
            <a:fld id="{FFD06CA3-F80A-4BFD-9E60-DD364A28AE1D}" type="slidenum">
              <a:rPr lang="es-ES"/>
              <a:pPr>
                <a:buClr>
                  <a:srgbClr val="C0504D"/>
                </a:buCl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633038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b="1">
                <a:latin typeface="Arial" pitchFamily="34" charset="0"/>
              </a:defRPr>
            </a:lvl1pPr>
          </a:lstStyle>
          <a:p>
            <a:pPr>
              <a:buClr>
                <a:srgbClr val="C0504D"/>
              </a:buClr>
              <a:defRPr/>
            </a:pPr>
            <a:fld id="{77AC8E7B-A5C9-42E4-B96E-5EC9934DEB6B}" type="datetimeFigureOut">
              <a:rPr lang="es-ES"/>
              <a:pPr>
                <a:buClr>
                  <a:srgbClr val="C0504D"/>
                </a:buClr>
                <a:defRPr/>
              </a:pPr>
              <a:t>19/09/2016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b="1">
                <a:latin typeface="Arial" pitchFamily="34" charset="0"/>
              </a:defRPr>
            </a:lvl1pPr>
          </a:lstStyle>
          <a:p>
            <a:pPr>
              <a:buClr>
                <a:srgbClr val="C0504D"/>
              </a:buCl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b="1">
                <a:latin typeface="Arial" pitchFamily="34" charset="0"/>
              </a:defRPr>
            </a:lvl1pPr>
          </a:lstStyle>
          <a:p>
            <a:pPr>
              <a:buClr>
                <a:srgbClr val="C0504D"/>
              </a:buClr>
              <a:defRPr/>
            </a:pPr>
            <a:fld id="{D0E94AE6-C87B-4A66-871B-ABDDB3E30616}" type="slidenum">
              <a:rPr lang="es-ES"/>
              <a:pPr>
                <a:buClr>
                  <a:srgbClr val="C0504D"/>
                </a:buCl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80367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730250" y="1538288"/>
            <a:ext cx="3762375" cy="46656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5025" y="1538288"/>
            <a:ext cx="3762375" cy="46656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2682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9293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09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19/09/2016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268760"/>
            <a:ext cx="7772400" cy="1470025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b="1">
                <a:latin typeface="Arial" pitchFamily="34" charset="0"/>
              </a:defRPr>
            </a:lvl1pPr>
          </a:lstStyle>
          <a:p>
            <a:pPr>
              <a:buClr>
                <a:srgbClr val="C0504D"/>
              </a:buClr>
              <a:defRPr/>
            </a:pPr>
            <a:fld id="{C30BFA1D-5C4B-499F-93E8-CEC582DE9078}" type="datetimeFigureOut">
              <a:rPr lang="es-ES"/>
              <a:pPr>
                <a:buClr>
                  <a:srgbClr val="C0504D"/>
                </a:buClr>
                <a:defRPr/>
              </a:pPr>
              <a:t>19/09/2016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b="1">
                <a:latin typeface="Arial" pitchFamily="34" charset="0"/>
              </a:defRPr>
            </a:lvl1pPr>
          </a:lstStyle>
          <a:p>
            <a:pPr>
              <a:buClr>
                <a:srgbClr val="C0504D"/>
              </a:buCl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b="1">
                <a:latin typeface="Arial" pitchFamily="34" charset="0"/>
              </a:defRPr>
            </a:lvl1pPr>
          </a:lstStyle>
          <a:p>
            <a:pPr>
              <a:buClr>
                <a:srgbClr val="C0504D"/>
              </a:buClr>
              <a:defRPr/>
            </a:pPr>
            <a:fld id="{1D1EFF53-9F85-4776-9DAA-A9E0C17F379F}" type="slidenum">
              <a:rPr lang="es-ES"/>
              <a:pPr>
                <a:buClr>
                  <a:srgbClr val="C0504D"/>
                </a:buCl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09428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0875"/>
            <a:ext cx="8229600" cy="1143000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635315"/>
            <a:ext cx="8229600" cy="3088940"/>
          </a:xfr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b="1">
                <a:latin typeface="Arial" pitchFamily="34" charset="0"/>
              </a:defRPr>
            </a:lvl1pPr>
          </a:lstStyle>
          <a:p>
            <a:pPr>
              <a:buClr>
                <a:srgbClr val="C0504D"/>
              </a:buClr>
              <a:defRPr/>
            </a:pPr>
            <a:fld id="{ECE58433-2BAA-43C1-8AC2-A9138F7EA49F}" type="datetimeFigureOut">
              <a:rPr lang="es-ES"/>
              <a:pPr>
                <a:buClr>
                  <a:srgbClr val="C0504D"/>
                </a:buClr>
                <a:defRPr/>
              </a:pPr>
              <a:t>19/09/2016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b="1">
                <a:latin typeface="Arial" pitchFamily="34" charset="0"/>
              </a:defRPr>
            </a:lvl1pPr>
          </a:lstStyle>
          <a:p>
            <a:pPr>
              <a:buClr>
                <a:srgbClr val="C0504D"/>
              </a:buCl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b="1">
                <a:latin typeface="Arial" pitchFamily="34" charset="0"/>
              </a:defRPr>
            </a:lvl1pPr>
          </a:lstStyle>
          <a:p>
            <a:pPr>
              <a:buClr>
                <a:srgbClr val="C0504D"/>
              </a:buClr>
              <a:defRPr/>
            </a:pPr>
            <a:fld id="{F4846658-EBC6-4F13-89B4-9236B6A35968}" type="slidenum">
              <a:rPr lang="es-ES"/>
              <a:pPr>
                <a:buClr>
                  <a:srgbClr val="C0504D"/>
                </a:buCl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17590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0875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b="1">
                <a:latin typeface="Arial" pitchFamily="34" charset="0"/>
              </a:defRPr>
            </a:lvl1pPr>
          </a:lstStyle>
          <a:p>
            <a:pPr>
              <a:buClr>
                <a:srgbClr val="C0504D"/>
              </a:buClr>
              <a:defRPr/>
            </a:pPr>
            <a:fld id="{AD801CB9-FD06-4AA6-B0C2-C616D6B2DD10}" type="datetimeFigureOut">
              <a:rPr lang="es-ES"/>
              <a:pPr>
                <a:buClr>
                  <a:srgbClr val="C0504D"/>
                </a:buClr>
                <a:defRPr/>
              </a:pPr>
              <a:t>19/09/2016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b="1">
                <a:latin typeface="Arial" pitchFamily="34" charset="0"/>
              </a:defRPr>
            </a:lvl1pPr>
          </a:lstStyle>
          <a:p>
            <a:pPr>
              <a:buClr>
                <a:srgbClr val="C0504D"/>
              </a:buCl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b="1">
                <a:latin typeface="Arial" pitchFamily="34" charset="0"/>
              </a:defRPr>
            </a:lvl1pPr>
          </a:lstStyle>
          <a:p>
            <a:pPr>
              <a:buClr>
                <a:srgbClr val="C0504D"/>
              </a:buClr>
              <a:defRPr/>
            </a:pPr>
            <a:fld id="{76134D53-EF27-41BF-B832-CA44635A1051}" type="slidenum">
              <a:rPr lang="es-ES"/>
              <a:pPr>
                <a:buClr>
                  <a:srgbClr val="C0504D"/>
                </a:buCl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12423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b="1">
                <a:latin typeface="Arial" pitchFamily="34" charset="0"/>
              </a:defRPr>
            </a:lvl1pPr>
          </a:lstStyle>
          <a:p>
            <a:pPr>
              <a:buClr>
                <a:srgbClr val="C0504D"/>
              </a:buClr>
              <a:defRPr/>
            </a:pPr>
            <a:fld id="{DDF0C108-7C9C-4F09-BDAC-3C8A59B95B86}" type="datetimeFigureOut">
              <a:rPr lang="es-ES"/>
              <a:pPr>
                <a:buClr>
                  <a:srgbClr val="C0504D"/>
                </a:buClr>
                <a:defRPr/>
              </a:pPr>
              <a:t>19/09/2016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b="1">
                <a:latin typeface="Arial" pitchFamily="34" charset="0"/>
              </a:defRPr>
            </a:lvl1pPr>
          </a:lstStyle>
          <a:p>
            <a:pPr>
              <a:buClr>
                <a:srgbClr val="C0504D"/>
              </a:buCl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b="1">
                <a:latin typeface="Arial" pitchFamily="34" charset="0"/>
              </a:defRPr>
            </a:lvl1pPr>
          </a:lstStyle>
          <a:p>
            <a:pPr>
              <a:buClr>
                <a:srgbClr val="C0504D"/>
              </a:buClr>
              <a:defRPr/>
            </a:pPr>
            <a:fld id="{79A216E3-76D9-49E8-ACDC-BDD7F5568AC4}" type="slidenum">
              <a:rPr lang="es-ES"/>
              <a:pPr>
                <a:buClr>
                  <a:srgbClr val="C0504D"/>
                </a:buCl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45625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9293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6720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730250" y="1538288"/>
            <a:ext cx="3762375" cy="46656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5025" y="1538288"/>
            <a:ext cx="3762375" cy="46656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324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6540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5624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3909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1501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y objetos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4899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268760"/>
            <a:ext cx="7772400" cy="1470025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b="1">
                <a:latin typeface="Arial" pitchFamily="34" charset="0"/>
              </a:defRPr>
            </a:lvl1pPr>
          </a:lstStyle>
          <a:p>
            <a:pPr>
              <a:buClr>
                <a:srgbClr val="C0504D"/>
              </a:buClr>
              <a:defRPr/>
            </a:pPr>
            <a:fld id="{8675676E-4D5C-4943-9797-C9C788867BDE}" type="datetimeFigureOut">
              <a:rPr lang="es-ES"/>
              <a:pPr>
                <a:buClr>
                  <a:srgbClr val="C0504D"/>
                </a:buClr>
                <a:defRPr/>
              </a:pPr>
              <a:t>19/09/2016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b="1">
                <a:latin typeface="Arial" pitchFamily="34" charset="0"/>
              </a:defRPr>
            </a:lvl1pPr>
          </a:lstStyle>
          <a:p>
            <a:pPr>
              <a:buClr>
                <a:srgbClr val="C0504D"/>
              </a:buCl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b="1">
                <a:latin typeface="Arial" pitchFamily="34" charset="0"/>
              </a:defRPr>
            </a:lvl1pPr>
          </a:lstStyle>
          <a:p>
            <a:pPr>
              <a:buClr>
                <a:srgbClr val="C0504D"/>
              </a:buClr>
              <a:defRPr/>
            </a:pPr>
            <a:fld id="{F7AA4BCE-4CB4-42B9-B7BB-C98D39F6E197}" type="slidenum">
              <a:rPr lang="es-ES"/>
              <a:pPr>
                <a:buClr>
                  <a:srgbClr val="C0504D"/>
                </a:buCl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7948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0875"/>
            <a:ext cx="8229600" cy="1143000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635315"/>
            <a:ext cx="8229600" cy="3088940"/>
          </a:xfr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b="1">
                <a:latin typeface="Arial" pitchFamily="34" charset="0"/>
              </a:defRPr>
            </a:lvl1pPr>
          </a:lstStyle>
          <a:p>
            <a:pPr>
              <a:buClr>
                <a:srgbClr val="C0504D"/>
              </a:buClr>
              <a:defRPr/>
            </a:pPr>
            <a:fld id="{A2656BC4-3458-4D41-A33C-E8464741AA76}" type="datetimeFigureOut">
              <a:rPr lang="es-ES"/>
              <a:pPr>
                <a:buClr>
                  <a:srgbClr val="C0504D"/>
                </a:buClr>
                <a:defRPr/>
              </a:pPr>
              <a:t>19/09/2016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b="1">
                <a:latin typeface="Arial" pitchFamily="34" charset="0"/>
              </a:defRPr>
            </a:lvl1pPr>
          </a:lstStyle>
          <a:p>
            <a:pPr>
              <a:buClr>
                <a:srgbClr val="C0504D"/>
              </a:buCl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b="1">
                <a:latin typeface="Arial" pitchFamily="34" charset="0"/>
              </a:defRPr>
            </a:lvl1pPr>
          </a:lstStyle>
          <a:p>
            <a:pPr>
              <a:buClr>
                <a:srgbClr val="C0504D"/>
              </a:buClr>
              <a:defRPr/>
            </a:pPr>
            <a:fld id="{DBE12828-0CB9-4ADC-877A-3C1F04280A79}" type="slidenum">
              <a:rPr lang="es-ES"/>
              <a:pPr>
                <a:buClr>
                  <a:srgbClr val="C0504D"/>
                </a:buCl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7560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10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16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22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19/09/2016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573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3003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modificar el estilo de título del patrón</a:t>
            </a:r>
          </a:p>
        </p:txBody>
      </p:sp>
      <p:sp>
        <p:nvSpPr>
          <p:cNvPr id="2051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modificar el estilo de texto del patrón</a:t>
            </a:r>
          </a:p>
          <a:p>
            <a:pPr lvl="1"/>
            <a:r>
              <a:rPr lang="es-ES" altLang="en-US" smtClean="0"/>
              <a:t>Segundo nivel</a:t>
            </a:r>
          </a:p>
          <a:p>
            <a:pPr lvl="2"/>
            <a:r>
              <a:rPr lang="es-ES" altLang="en-US" smtClean="0"/>
              <a:t>Tercer nivel</a:t>
            </a:r>
          </a:p>
          <a:p>
            <a:pPr lvl="3"/>
            <a:r>
              <a:rPr lang="es-ES" altLang="en-US" smtClean="0"/>
              <a:t>Cuarto nivel</a:t>
            </a:r>
          </a:p>
          <a:p>
            <a:pPr lvl="4"/>
            <a:r>
              <a:rPr lang="es-ES" altLang="en-U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 sz="1200" b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92F516B3-F714-4851-8ED6-C52BB77AE0BF}" type="datetimeFigureOut">
              <a:rPr lang="es-ES"/>
              <a:pPr>
                <a:defRPr/>
              </a:pPr>
              <a:t>19/09/2016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 sz="1200" b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 sz="1200" b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84023568-FE95-4070-BF38-DC1141FD918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  <p:pic>
        <p:nvPicPr>
          <p:cNvPr id="2055" name="Picture 1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0671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modificar el estilo de título del patrón</a:t>
            </a:r>
          </a:p>
        </p:txBody>
      </p:sp>
      <p:sp>
        <p:nvSpPr>
          <p:cNvPr id="2051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modificar el estilo de texto del patrón</a:t>
            </a:r>
          </a:p>
          <a:p>
            <a:pPr lvl="1"/>
            <a:r>
              <a:rPr lang="es-ES" altLang="en-US" smtClean="0"/>
              <a:t>Segundo nivel</a:t>
            </a:r>
          </a:p>
          <a:p>
            <a:pPr lvl="2"/>
            <a:r>
              <a:rPr lang="es-ES" altLang="en-US" smtClean="0"/>
              <a:t>Tercer nivel</a:t>
            </a:r>
          </a:p>
          <a:p>
            <a:pPr lvl="3"/>
            <a:r>
              <a:rPr lang="es-ES" altLang="en-US" smtClean="0"/>
              <a:t>Cuarto nivel</a:t>
            </a:r>
          </a:p>
          <a:p>
            <a:pPr lvl="4"/>
            <a:r>
              <a:rPr lang="es-ES" altLang="en-U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 sz="1200" b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92F516B3-F714-4851-8ED6-C52BB77AE0BF}" type="datetimeFigureOut">
              <a:rPr lang="es-ES"/>
              <a:pPr>
                <a:defRPr/>
              </a:pPr>
              <a:t>19/09/2016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 sz="1200" b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 sz="1200" b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84023568-FE95-4070-BF38-DC1141FD918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  <p:pic>
        <p:nvPicPr>
          <p:cNvPr id="2055" name="Picture 1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4056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modificar el estilo de título del patrón</a:t>
            </a:r>
          </a:p>
        </p:txBody>
      </p:sp>
      <p:sp>
        <p:nvSpPr>
          <p:cNvPr id="2051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modificar el estilo de texto del patrón</a:t>
            </a:r>
          </a:p>
          <a:p>
            <a:pPr lvl="1"/>
            <a:r>
              <a:rPr lang="es-ES" altLang="en-US" smtClean="0"/>
              <a:t>Segundo nivel</a:t>
            </a:r>
          </a:p>
          <a:p>
            <a:pPr lvl="2"/>
            <a:r>
              <a:rPr lang="es-ES" altLang="en-US" smtClean="0"/>
              <a:t>Tercer nivel</a:t>
            </a:r>
          </a:p>
          <a:p>
            <a:pPr lvl="3"/>
            <a:r>
              <a:rPr lang="es-ES" altLang="en-US" smtClean="0"/>
              <a:t>Cuarto nivel</a:t>
            </a:r>
          </a:p>
          <a:p>
            <a:pPr lvl="4"/>
            <a:r>
              <a:rPr lang="es-ES" altLang="en-U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 sz="1200" b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99F57EC0-3DEB-494B-8DF7-34BECFB56EAF}" type="datetimeFigureOut">
              <a:rPr lang="es-ES"/>
              <a:pPr>
                <a:defRPr/>
              </a:pPr>
              <a:t>19/09/2016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 sz="1200" b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 sz="1200" b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34F2FDF2-5ADA-4580-BD9F-1600575C661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  <p:pic>
        <p:nvPicPr>
          <p:cNvPr id="2055" name="Picture 1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2872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ergio.conte@pepsico.com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sconte@bawarp.com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FILE-BACKUP\30158958\Documents\PMI\PMI%20Tour%202015\Uruguay\TALLER\videos\Requirements%20gathering%20-%20funny%20(Low)~1.wmv" TargetMode="External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g"/><Relationship Id="rId5" Type="http://schemas.openxmlformats.org/officeDocument/2006/relationships/image" Target="../media/image19.wmf"/><Relationship Id="rId4" Type="http://schemas.openxmlformats.org/officeDocument/2006/relationships/image" Target="../media/image6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4.wmf"/><Relationship Id="rId4" Type="http://schemas.openxmlformats.org/officeDocument/2006/relationships/oleObject" Target="../embeddings/oleObject2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wmf"/><Relationship Id="rId5" Type="http://schemas.openxmlformats.org/officeDocument/2006/relationships/image" Target="../media/image6.wmf"/><Relationship Id="rId4" Type="http://schemas.openxmlformats.org/officeDocument/2006/relationships/image" Target="../media/image4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wmf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wmf"/><Relationship Id="rId5" Type="http://schemas.openxmlformats.org/officeDocument/2006/relationships/image" Target="../media/image6.wmf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4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1.png"/><Relationship Id="rId12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11" Type="http://schemas.openxmlformats.org/officeDocument/2006/relationships/image" Target="../media/image23.emf"/><Relationship Id="rId5" Type="http://schemas.openxmlformats.org/officeDocument/2006/relationships/image" Target="../media/image20.png"/><Relationship Id="rId15" Type="http://schemas.openxmlformats.org/officeDocument/2006/relationships/image" Target="../media/image19.wmf"/><Relationship Id="rId10" Type="http://schemas.openxmlformats.org/officeDocument/2006/relationships/image" Target="../media/image8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7.wmf"/><Relationship Id="rId1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g"/><Relationship Id="rId3" Type="http://schemas.openxmlformats.org/officeDocument/2006/relationships/image" Target="../media/image7.wmf"/><Relationship Id="rId7" Type="http://schemas.openxmlformats.org/officeDocument/2006/relationships/image" Target="../media/image2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31.jpg"/><Relationship Id="rId5" Type="http://schemas.openxmlformats.org/officeDocument/2006/relationships/image" Target="../media/image26.emf"/><Relationship Id="rId10" Type="http://schemas.openxmlformats.org/officeDocument/2006/relationships/image" Target="../media/image30.jpg"/><Relationship Id="rId4" Type="http://schemas.openxmlformats.org/officeDocument/2006/relationships/image" Target="../media/image8.wmf"/><Relationship Id="rId9" Type="http://schemas.openxmlformats.org/officeDocument/2006/relationships/image" Target="../media/image29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g"/><Relationship Id="rId13" Type="http://schemas.openxmlformats.org/officeDocument/2006/relationships/image" Target="../media/image37.jpg"/><Relationship Id="rId3" Type="http://schemas.openxmlformats.org/officeDocument/2006/relationships/image" Target="../media/image32.jpg"/><Relationship Id="rId7" Type="http://schemas.openxmlformats.org/officeDocument/2006/relationships/image" Target="../media/image29.jpg"/><Relationship Id="rId12" Type="http://schemas.openxmlformats.org/officeDocument/2006/relationships/image" Target="../media/image3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g"/><Relationship Id="rId11" Type="http://schemas.openxmlformats.org/officeDocument/2006/relationships/image" Target="../media/image35.jpg"/><Relationship Id="rId5" Type="http://schemas.openxmlformats.org/officeDocument/2006/relationships/image" Target="../media/image27.jpg"/><Relationship Id="rId15" Type="http://schemas.openxmlformats.org/officeDocument/2006/relationships/image" Target="../media/image39.jpeg"/><Relationship Id="rId10" Type="http://schemas.openxmlformats.org/officeDocument/2006/relationships/image" Target="../media/image31.jpg"/><Relationship Id="rId4" Type="http://schemas.openxmlformats.org/officeDocument/2006/relationships/image" Target="../media/image33.jpg"/><Relationship Id="rId9" Type="http://schemas.openxmlformats.org/officeDocument/2006/relationships/image" Target="../media/image30.jpg"/><Relationship Id="rId14" Type="http://schemas.openxmlformats.org/officeDocument/2006/relationships/image" Target="../media/image3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UY" altLang="en-US" sz="3200" b="1" dirty="0">
                <a:solidFill>
                  <a:schemeClr val="bg1"/>
                </a:solidFill>
              </a:rPr>
              <a:t>Analista de Negocio: más allá de la frontera del proyecto</a:t>
            </a:r>
            <a:br>
              <a:rPr lang="es-UY" altLang="en-US" sz="3200" b="1" dirty="0">
                <a:solidFill>
                  <a:schemeClr val="bg1"/>
                </a:solidFill>
              </a:rPr>
            </a:br>
            <a:r>
              <a:rPr lang="es-UY" altLang="en-US" sz="2200" b="1" dirty="0">
                <a:solidFill>
                  <a:schemeClr val="bg1"/>
                </a:solidFill>
              </a:rPr>
              <a:t>La visión del PMI®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/>
          <a:p>
            <a:pPr marL="0" lvl="0" indent="0" eaLnBrk="0" fontAlgn="base" hangingPunct="0">
              <a:spcAft>
                <a:spcPct val="0"/>
              </a:spcAft>
              <a:buNone/>
              <a:defRPr/>
            </a:pPr>
            <a:r>
              <a:rPr lang="en-US" altLang="en-US" sz="1500" b="1" kern="0" dirty="0">
                <a:solidFill>
                  <a:schemeClr val="bg1"/>
                </a:solidFill>
                <a:latin typeface="Arial"/>
              </a:rPr>
              <a:t>Sergio Luis Conte</a:t>
            </a:r>
            <a:endParaRPr lang="en-US" altLang="en-US" sz="1500" kern="0" dirty="0">
              <a:solidFill>
                <a:schemeClr val="bg1"/>
              </a:solidFill>
              <a:latin typeface="Arial"/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  <a:defRPr/>
            </a:pPr>
            <a:r>
              <a:rPr lang="en-US" altLang="en-US" sz="1500" kern="0" dirty="0" err="1">
                <a:solidFill>
                  <a:schemeClr val="bg1"/>
                </a:solidFill>
                <a:latin typeface="Arial"/>
              </a:rPr>
              <a:t>Ph.D</a:t>
            </a:r>
            <a:r>
              <a:rPr lang="en-US" altLang="en-US" sz="1500" kern="0" dirty="0">
                <a:solidFill>
                  <a:schemeClr val="bg1"/>
                </a:solidFill>
                <a:latin typeface="Arial"/>
              </a:rPr>
              <a:t> in </a:t>
            </a:r>
            <a:r>
              <a:rPr lang="en-US" altLang="en-US" sz="1500" kern="0" dirty="0" err="1">
                <a:solidFill>
                  <a:schemeClr val="bg1"/>
                </a:solidFill>
                <a:latin typeface="Arial"/>
              </a:rPr>
              <a:t>Softwre</a:t>
            </a:r>
            <a:r>
              <a:rPr lang="en-US" altLang="en-US" sz="1500" kern="0" dirty="0">
                <a:solidFill>
                  <a:schemeClr val="bg1"/>
                </a:solidFill>
                <a:latin typeface="Arial"/>
              </a:rPr>
              <a:t> Engineering </a:t>
            </a:r>
          </a:p>
          <a:p>
            <a:pPr marL="0" lvl="0" indent="0" eaLnBrk="0" fontAlgn="base" hangingPunct="0">
              <a:spcAft>
                <a:spcPct val="0"/>
              </a:spcAft>
              <a:buNone/>
              <a:defRPr/>
            </a:pPr>
            <a:r>
              <a:rPr lang="en-US" altLang="en-US" sz="1500" kern="0" dirty="0">
                <a:solidFill>
                  <a:schemeClr val="bg1"/>
                </a:solidFill>
                <a:latin typeface="Arial"/>
              </a:rPr>
              <a:t>PMP, PMI-ACP, PMI-PBA, CBAP, DSDM AP&amp;C</a:t>
            </a:r>
          </a:p>
          <a:p>
            <a:pPr marL="0" lvl="0" indent="0" eaLnBrk="0" fontAlgn="base" hangingPunct="0">
              <a:spcAft>
                <a:spcPct val="0"/>
              </a:spcAft>
              <a:buNone/>
              <a:defRPr/>
            </a:pPr>
            <a:r>
              <a:rPr lang="en-US" altLang="en-US" sz="1300" kern="0" dirty="0" err="1">
                <a:solidFill>
                  <a:schemeClr val="bg1"/>
                </a:solidFill>
                <a:latin typeface="Arial"/>
              </a:rPr>
              <a:t>PepsiCO</a:t>
            </a:r>
            <a:r>
              <a:rPr lang="en-US" altLang="en-US" sz="1300" kern="0" dirty="0">
                <a:solidFill>
                  <a:schemeClr val="bg1"/>
                </a:solidFill>
                <a:latin typeface="Arial"/>
              </a:rPr>
              <a:t>, Program Senior Supervisor, GPMG</a:t>
            </a:r>
          </a:p>
          <a:p>
            <a:pPr marL="0" lvl="0" indent="0" eaLnBrk="0" fontAlgn="base" hangingPunct="0">
              <a:spcAft>
                <a:spcPct val="0"/>
              </a:spcAft>
              <a:buNone/>
              <a:defRPr/>
            </a:pPr>
            <a:r>
              <a:rPr lang="es-MX" altLang="en-US" sz="1300" kern="0" dirty="0" err="1">
                <a:solidFill>
                  <a:schemeClr val="bg1"/>
                </a:solidFill>
                <a:latin typeface="Arial"/>
              </a:rPr>
              <a:t>BAwarp</a:t>
            </a:r>
            <a:r>
              <a:rPr lang="es-MX" altLang="en-US" sz="1300" kern="0" dirty="0">
                <a:solidFill>
                  <a:schemeClr val="bg1"/>
                </a:solidFill>
                <a:latin typeface="Arial"/>
              </a:rPr>
              <a:t>, Business Analysis </a:t>
            </a:r>
            <a:r>
              <a:rPr lang="es-MX" altLang="en-US" sz="1300" kern="0" dirty="0" err="1">
                <a:solidFill>
                  <a:schemeClr val="bg1"/>
                </a:solidFill>
                <a:latin typeface="Arial"/>
              </a:rPr>
              <a:t>Practice</a:t>
            </a:r>
            <a:r>
              <a:rPr lang="es-MX" altLang="en-US" sz="1300" kern="0" dirty="0">
                <a:solidFill>
                  <a:schemeClr val="bg1"/>
                </a:solidFill>
                <a:latin typeface="Arial"/>
              </a:rPr>
              <a:t> Director</a:t>
            </a:r>
          </a:p>
          <a:p>
            <a:pPr marL="0" lvl="0" indent="0" eaLnBrk="0" fontAlgn="base" hangingPunct="0">
              <a:spcAft>
                <a:spcPct val="0"/>
              </a:spcAft>
              <a:buNone/>
              <a:defRPr/>
            </a:pPr>
            <a:r>
              <a:rPr lang="es-MX" altLang="en-US" sz="1500" kern="0" dirty="0">
                <a:solidFill>
                  <a:schemeClr val="bg1"/>
                </a:solidFill>
                <a:latin typeface="Arial"/>
                <a:hlinkClick r:id="rId3"/>
              </a:rPr>
              <a:t>Sergio.conte@pepsico.com</a:t>
            </a:r>
            <a:endParaRPr lang="es-MX" altLang="en-US" sz="1500" kern="0" dirty="0">
              <a:solidFill>
                <a:schemeClr val="bg1"/>
              </a:solidFill>
              <a:latin typeface="Arial"/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  <a:defRPr/>
            </a:pPr>
            <a:r>
              <a:rPr lang="es-MX" altLang="en-US" sz="1500" kern="0" dirty="0">
                <a:solidFill>
                  <a:schemeClr val="bg1"/>
                </a:solidFill>
                <a:latin typeface="Arial"/>
                <a:hlinkClick r:id="rId4"/>
              </a:rPr>
              <a:t>sconte@bawarp.com</a:t>
            </a:r>
            <a:endParaRPr lang="es-MX" altLang="en-US" sz="1500" kern="0" dirty="0">
              <a:solidFill>
                <a:schemeClr val="bg1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1159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86816" y="548680"/>
            <a:ext cx="8229600" cy="450050"/>
          </a:xfrm>
        </p:spPr>
        <p:txBody>
          <a:bodyPr>
            <a:noAutofit/>
          </a:bodyPr>
          <a:lstStyle/>
          <a:p>
            <a:pPr algn="l" eaLnBrk="1" hangingPunct="1"/>
            <a:r>
              <a:rPr lang="en-US" sz="2400" b="1" dirty="0" err="1" smtClean="0">
                <a:solidFill>
                  <a:schemeClr val="bg1"/>
                </a:solidFill>
              </a:rPr>
              <a:t>Resumiendo</a:t>
            </a:r>
            <a:endParaRPr lang="en-US" sz="2400" b="1" dirty="0" smtClean="0">
              <a:solidFill>
                <a:schemeClr val="bg1"/>
              </a:solidFill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287338" y="1268760"/>
            <a:ext cx="2016125" cy="792163"/>
          </a:xfrm>
          <a:prstGeom prst="rect">
            <a:avLst/>
          </a:prstGeom>
          <a:gradFill rotWithShape="1">
            <a:gsLst>
              <a:gs pos="0">
                <a:srgbClr val="9BD7D7"/>
              </a:gs>
              <a:gs pos="100000">
                <a:srgbClr val="009999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rIns="18000" anchor="ctr" anchorCtr="1"/>
          <a:lstStyle>
            <a:lvl1pPr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en-GB" altLang="en-US" sz="2800" dirty="0" smtClean="0">
                <a:solidFill>
                  <a:schemeClr val="tx1"/>
                </a:solidFill>
              </a:rPr>
              <a:t>TGS</a:t>
            </a:r>
            <a:endParaRPr lang="en-GB" altLang="en-US" sz="2800" b="0" dirty="0">
              <a:solidFill>
                <a:schemeClr val="tx1"/>
              </a:solidFill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287338" y="3023956"/>
            <a:ext cx="2016125" cy="792162"/>
          </a:xfrm>
          <a:prstGeom prst="rect">
            <a:avLst/>
          </a:prstGeom>
          <a:gradFill rotWithShape="1">
            <a:gsLst>
              <a:gs pos="0">
                <a:srgbClr val="99CC00"/>
              </a:gs>
              <a:gs pos="100000">
                <a:srgbClr val="475E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" rIns="18000" anchor="ctr" anchorCtr="1"/>
          <a:lstStyle>
            <a:lvl1pPr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GB" altLang="en-US" sz="2400" dirty="0" err="1" smtClean="0">
                <a:solidFill>
                  <a:schemeClr val="tx1"/>
                </a:solidFill>
              </a:rPr>
              <a:t>Arquitectura</a:t>
            </a:r>
            <a:endParaRPr lang="en-GB" altLang="en-US" sz="2400" dirty="0">
              <a:solidFill>
                <a:schemeClr val="tx1"/>
              </a:solidFill>
            </a:endParaRP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06515" y="4824156"/>
            <a:ext cx="2120900" cy="792162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C9A1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" rIns="18000" anchor="ctr" anchorCtr="1"/>
          <a:lstStyle>
            <a:lvl1pPr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GB" altLang="en-US" sz="2000" dirty="0" err="1" smtClean="0">
                <a:solidFill>
                  <a:schemeClr val="tx1"/>
                </a:solidFill>
              </a:rPr>
              <a:t>Transformación</a:t>
            </a:r>
            <a:endParaRPr lang="en-GB" altLang="en-US" sz="2000" b="0" dirty="0">
              <a:solidFill>
                <a:schemeClr val="tx1"/>
              </a:solidFill>
            </a:endParaRPr>
          </a:p>
        </p:txBody>
      </p:sp>
      <p:sp>
        <p:nvSpPr>
          <p:cNvPr id="25" name="Line 14"/>
          <p:cNvSpPr>
            <a:spLocks noChangeShapeType="1"/>
          </p:cNvSpPr>
          <p:nvPr/>
        </p:nvSpPr>
        <p:spPr bwMode="auto">
          <a:xfrm>
            <a:off x="2576511" y="2573905"/>
            <a:ext cx="5955929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32" name="Line 22"/>
          <p:cNvSpPr>
            <a:spLocks noChangeShapeType="1"/>
          </p:cNvSpPr>
          <p:nvPr/>
        </p:nvSpPr>
        <p:spPr bwMode="auto">
          <a:xfrm>
            <a:off x="2473324" y="6237312"/>
            <a:ext cx="605911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2442369" y="2213865"/>
            <a:ext cx="61839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</a:pPr>
            <a:r>
              <a:rPr lang="en-GB" altLang="en-US" sz="1600" i="1" dirty="0" smtClean="0">
                <a:solidFill>
                  <a:schemeClr val="tx1"/>
                </a:solidFill>
              </a:rPr>
              <a:t>TGS: </a:t>
            </a:r>
            <a:r>
              <a:rPr lang="en-GB" altLang="en-US" sz="1600" i="1" dirty="0" err="1" smtClean="0">
                <a:solidFill>
                  <a:schemeClr val="tx1"/>
                </a:solidFill>
              </a:rPr>
              <a:t>Teoría</a:t>
            </a:r>
            <a:r>
              <a:rPr lang="en-GB" altLang="en-US" sz="1600" i="1" dirty="0" smtClean="0">
                <a:solidFill>
                  <a:schemeClr val="tx1"/>
                </a:solidFill>
              </a:rPr>
              <a:t> General de </a:t>
            </a:r>
            <a:r>
              <a:rPr lang="en-GB" altLang="en-US" sz="1600" i="1" dirty="0" err="1" smtClean="0">
                <a:solidFill>
                  <a:schemeClr val="tx1"/>
                </a:solidFill>
              </a:rPr>
              <a:t>los</a:t>
            </a:r>
            <a:r>
              <a:rPr lang="en-GB" altLang="en-US" sz="1600" i="1" dirty="0" smtClean="0">
                <a:solidFill>
                  <a:schemeClr val="tx1"/>
                </a:solidFill>
              </a:rPr>
              <a:t> </a:t>
            </a:r>
            <a:r>
              <a:rPr lang="en-GB" altLang="en-US" sz="1600" i="1" dirty="0" err="1" smtClean="0">
                <a:solidFill>
                  <a:schemeClr val="tx1"/>
                </a:solidFill>
              </a:rPr>
              <a:t>Sistemas</a:t>
            </a:r>
            <a:endParaRPr lang="en-GB" altLang="en-US" sz="1600" i="1" dirty="0">
              <a:solidFill>
                <a:schemeClr val="tx1"/>
              </a:solidFill>
            </a:endParaRPr>
          </a:p>
        </p:txBody>
      </p:sp>
      <p:sp>
        <p:nvSpPr>
          <p:cNvPr id="33" name="AutoShape 13"/>
          <p:cNvSpPr>
            <a:spLocks noChangeArrowheads="1"/>
          </p:cNvSpPr>
          <p:nvPr/>
        </p:nvSpPr>
        <p:spPr bwMode="auto">
          <a:xfrm>
            <a:off x="701570" y="2152291"/>
            <a:ext cx="1125125" cy="763727"/>
          </a:xfrm>
          <a:prstGeom prst="downArrow">
            <a:avLst>
              <a:gd name="adj1" fmla="val 50000"/>
              <a:gd name="adj2" fmla="val 50366"/>
            </a:avLst>
          </a:prstGeom>
          <a:solidFill>
            <a:srgbClr val="FF00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endParaRPr lang="es-AR" altLang="en-US"/>
          </a:p>
        </p:txBody>
      </p:sp>
      <p:sp>
        <p:nvSpPr>
          <p:cNvPr id="34" name="Line 14"/>
          <p:cNvSpPr>
            <a:spLocks noChangeShapeType="1"/>
          </p:cNvSpPr>
          <p:nvPr/>
        </p:nvSpPr>
        <p:spPr bwMode="auto">
          <a:xfrm>
            <a:off x="2591780" y="4284095"/>
            <a:ext cx="594066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20" name="AutoShape 13"/>
          <p:cNvSpPr>
            <a:spLocks noChangeArrowheads="1"/>
          </p:cNvSpPr>
          <p:nvPr/>
        </p:nvSpPr>
        <p:spPr bwMode="auto">
          <a:xfrm>
            <a:off x="691480" y="3952491"/>
            <a:ext cx="1125125" cy="763727"/>
          </a:xfrm>
          <a:prstGeom prst="downArrow">
            <a:avLst>
              <a:gd name="adj1" fmla="val 50000"/>
              <a:gd name="adj2" fmla="val 50366"/>
            </a:avLst>
          </a:prstGeom>
          <a:solidFill>
            <a:srgbClr val="FF00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279F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endParaRPr lang="es-AR" altLang="en-US"/>
          </a:p>
        </p:txBody>
      </p:sp>
      <p:sp>
        <p:nvSpPr>
          <p:cNvPr id="22" name="Text Box 28"/>
          <p:cNvSpPr txBox="1">
            <a:spLocks noChangeArrowheads="1"/>
          </p:cNvSpPr>
          <p:nvPr/>
        </p:nvSpPr>
        <p:spPr bwMode="auto">
          <a:xfrm>
            <a:off x="2483769" y="1004535"/>
            <a:ext cx="604867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/>
            <a:r>
              <a:rPr lang="es-ES" altLang="en-US" dirty="0">
                <a:latin typeface="Tahoma" pitchFamily="34" charset="0"/>
                <a:cs typeface="Tahoma" pitchFamily="34" charset="0"/>
              </a:rPr>
              <a:t>La necesidad de supervivencia obliga a las Organizaciones a poner </a:t>
            </a:r>
            <a:r>
              <a:rPr lang="es-ES" altLang="en-US" b="1" i="1" dirty="0">
                <a:latin typeface="Tahoma" pitchFamily="34" charset="0"/>
                <a:cs typeface="Tahoma" pitchFamily="34" charset="0"/>
              </a:rPr>
              <a:t>foco</a:t>
            </a:r>
            <a:r>
              <a:rPr lang="es-ES" altLang="en-US" i="1" dirty="0">
                <a:latin typeface="Tahoma" pitchFamily="34" charset="0"/>
                <a:cs typeface="Tahoma" pitchFamily="34" charset="0"/>
              </a:rPr>
              <a:t> </a:t>
            </a:r>
            <a:r>
              <a:rPr lang="es-ES" altLang="en-US" dirty="0">
                <a:latin typeface="Tahoma" pitchFamily="34" charset="0"/>
                <a:cs typeface="Tahoma" pitchFamily="34" charset="0"/>
              </a:rPr>
              <a:t>en su medio ambiente para adaptarse a los </a:t>
            </a:r>
            <a:r>
              <a:rPr lang="es-ES" altLang="en-US" dirty="0" smtClean="0">
                <a:latin typeface="Tahoma" pitchFamily="34" charset="0"/>
                <a:cs typeface="Tahoma" pitchFamily="34" charset="0"/>
              </a:rPr>
              <a:t>cambios.</a:t>
            </a:r>
            <a:endParaRPr lang="es-ES" altLang="en-US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3" name="Text Box 29"/>
          <p:cNvSpPr txBox="1">
            <a:spLocks noChangeArrowheads="1"/>
          </p:cNvSpPr>
          <p:nvPr/>
        </p:nvSpPr>
        <p:spPr bwMode="auto">
          <a:xfrm>
            <a:off x="2483768" y="2804914"/>
            <a:ext cx="563512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/>
            <a:r>
              <a:rPr lang="es-ES" altLang="en-US" dirty="0">
                <a:latin typeface="Tahoma" pitchFamily="34" charset="0"/>
                <a:cs typeface="Tahoma" pitchFamily="34" charset="0"/>
              </a:rPr>
              <a:t>La adaptación se logra manteniendo </a:t>
            </a:r>
            <a:r>
              <a:rPr lang="es-ES" altLang="en-US" b="1" i="1" dirty="0">
                <a:latin typeface="Tahoma" pitchFamily="34" charset="0"/>
                <a:cs typeface="Tahoma" pitchFamily="34" charset="0"/>
              </a:rPr>
              <a:t>arquitecturas </a:t>
            </a:r>
            <a:r>
              <a:rPr lang="es-ES" altLang="en-US" dirty="0" smtClean="0">
                <a:latin typeface="Tahoma" pitchFamily="34" charset="0"/>
                <a:cs typeface="Tahoma" pitchFamily="34" charset="0"/>
              </a:rPr>
              <a:t>empresariales </a:t>
            </a:r>
            <a:r>
              <a:rPr lang="es-ES" altLang="en-US" dirty="0">
                <a:latin typeface="Tahoma" pitchFamily="34" charset="0"/>
                <a:cs typeface="Tahoma" pitchFamily="34" charset="0"/>
              </a:rPr>
              <a:t>flexibles y </a:t>
            </a:r>
            <a:r>
              <a:rPr lang="es-ES" altLang="en-US" dirty="0" smtClean="0">
                <a:latin typeface="Tahoma" pitchFamily="34" charset="0"/>
                <a:cs typeface="Tahoma" pitchFamily="34" charset="0"/>
              </a:rPr>
              <a:t>adaptables definidas por la estrategia.</a:t>
            </a:r>
            <a:endParaRPr lang="es-ES" altLang="en-US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4" name="Text Box 29"/>
          <p:cNvSpPr txBox="1">
            <a:spLocks noChangeArrowheads="1"/>
          </p:cNvSpPr>
          <p:nvPr/>
        </p:nvSpPr>
        <p:spPr bwMode="auto">
          <a:xfrm>
            <a:off x="2483768" y="4437112"/>
            <a:ext cx="5635129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/>
            <a:r>
              <a:rPr lang="es-ES" altLang="en-US" dirty="0">
                <a:latin typeface="Tahoma" pitchFamily="34" charset="0"/>
                <a:cs typeface="Tahoma" pitchFamily="34" charset="0"/>
              </a:rPr>
              <a:t>La </a:t>
            </a:r>
            <a:r>
              <a:rPr lang="es-ES" altLang="en-US" dirty="0" smtClean="0">
                <a:latin typeface="Tahoma" pitchFamily="34" charset="0"/>
                <a:cs typeface="Tahoma" pitchFamily="34" charset="0"/>
              </a:rPr>
              <a:t>necesidad de transformación genera la situación problema a resolver creando la </a:t>
            </a:r>
            <a:r>
              <a:rPr lang="es-ES" altLang="en-US" b="1" i="1" dirty="0" smtClean="0">
                <a:latin typeface="Tahoma" pitchFamily="34" charset="0"/>
                <a:cs typeface="Tahoma" pitchFamily="34" charset="0"/>
              </a:rPr>
              <a:t>solución </a:t>
            </a:r>
            <a:r>
              <a:rPr lang="es-ES" altLang="en-US" dirty="0" smtClean="0">
                <a:latin typeface="Tahoma" pitchFamily="34" charset="0"/>
                <a:cs typeface="Tahoma" pitchFamily="34" charset="0"/>
              </a:rPr>
              <a:t>que permita alcanzar los objetivos estratégicos.</a:t>
            </a:r>
            <a:endParaRPr lang="es-ES" altLang="en-US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483768" y="3945541"/>
            <a:ext cx="61839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</a:pPr>
            <a:r>
              <a:rPr lang="en-GB" altLang="en-US" sz="1600" i="1" dirty="0" smtClean="0">
                <a:solidFill>
                  <a:schemeClr val="tx1"/>
                </a:solidFill>
              </a:rPr>
              <a:t>La </a:t>
            </a:r>
            <a:r>
              <a:rPr lang="en-GB" altLang="en-US" sz="1600" i="1" dirty="0" err="1" smtClean="0">
                <a:solidFill>
                  <a:schemeClr val="tx1"/>
                </a:solidFill>
              </a:rPr>
              <a:t>organización</a:t>
            </a:r>
            <a:r>
              <a:rPr lang="en-GB" altLang="en-US" sz="1600" i="1" dirty="0" smtClean="0">
                <a:solidFill>
                  <a:schemeClr val="tx1"/>
                </a:solidFill>
              </a:rPr>
              <a:t> </a:t>
            </a:r>
            <a:r>
              <a:rPr lang="en-GB" altLang="en-US" sz="1600" i="1" dirty="0" err="1" smtClean="0">
                <a:solidFill>
                  <a:schemeClr val="tx1"/>
                </a:solidFill>
              </a:rPr>
              <a:t>como</a:t>
            </a:r>
            <a:r>
              <a:rPr lang="en-GB" altLang="en-US" sz="1600" i="1" dirty="0" smtClean="0">
                <a:solidFill>
                  <a:schemeClr val="tx1"/>
                </a:solidFill>
              </a:rPr>
              <a:t> </a:t>
            </a:r>
            <a:r>
              <a:rPr lang="en-GB" altLang="en-US" sz="1600" i="1" dirty="0" err="1" smtClean="0">
                <a:solidFill>
                  <a:schemeClr val="tx1"/>
                </a:solidFill>
              </a:rPr>
              <a:t>sistema</a:t>
            </a:r>
            <a:r>
              <a:rPr lang="en-GB" altLang="en-US" sz="1600" i="1" dirty="0" smtClean="0">
                <a:solidFill>
                  <a:schemeClr val="tx1"/>
                </a:solidFill>
              </a:rPr>
              <a:t> </a:t>
            </a:r>
            <a:r>
              <a:rPr lang="en-GB" altLang="en-US" sz="1600" i="1" dirty="0" err="1" smtClean="0">
                <a:solidFill>
                  <a:schemeClr val="tx1"/>
                </a:solidFill>
              </a:rPr>
              <a:t>abierto</a:t>
            </a:r>
            <a:r>
              <a:rPr lang="en-GB" altLang="en-US" sz="1600" i="1" dirty="0" smtClean="0">
                <a:solidFill>
                  <a:schemeClr val="tx1"/>
                </a:solidFill>
              </a:rPr>
              <a:t> y adaptable</a:t>
            </a:r>
            <a:endParaRPr lang="en-GB" altLang="en-US" sz="1600" i="1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492484" y="5915961"/>
            <a:ext cx="61839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</a:pPr>
            <a:r>
              <a:rPr lang="en-GB" altLang="en-US" sz="1600" i="1" dirty="0" err="1" smtClean="0"/>
              <a:t>Objetivos</a:t>
            </a:r>
            <a:r>
              <a:rPr lang="en-GB" altLang="en-US" sz="1600" i="1" dirty="0" smtClean="0"/>
              <a:t> </a:t>
            </a:r>
            <a:r>
              <a:rPr lang="en-GB" altLang="en-US" sz="1600" i="1" dirty="0" err="1" smtClean="0"/>
              <a:t>estratégicos</a:t>
            </a:r>
            <a:r>
              <a:rPr lang="en-GB" altLang="en-US" sz="1600" i="1" dirty="0" smtClean="0"/>
              <a:t> de </a:t>
            </a:r>
            <a:r>
              <a:rPr lang="en-GB" altLang="en-US" sz="1600" i="1" dirty="0" err="1" smtClean="0"/>
              <a:t>mínima</a:t>
            </a:r>
            <a:r>
              <a:rPr lang="en-GB" altLang="en-US" sz="1600" i="1" dirty="0" smtClean="0"/>
              <a:t>: </a:t>
            </a:r>
            <a:r>
              <a:rPr lang="en-GB" altLang="en-US" sz="1600" i="1" dirty="0" err="1" smtClean="0"/>
              <a:t>sobrevivir</a:t>
            </a:r>
            <a:r>
              <a:rPr lang="en-GB" altLang="en-US" sz="1600" i="1" dirty="0" smtClean="0"/>
              <a:t>, </a:t>
            </a:r>
            <a:r>
              <a:rPr lang="en-GB" altLang="en-US" sz="1600" i="1" dirty="0" err="1" smtClean="0"/>
              <a:t>crecer</a:t>
            </a:r>
            <a:r>
              <a:rPr lang="en-GB" altLang="en-US" sz="1600" i="1" dirty="0" smtClean="0"/>
              <a:t> y </a:t>
            </a:r>
            <a:r>
              <a:rPr lang="en-GB" altLang="en-US" sz="1600" i="1" dirty="0" err="1" smtClean="0"/>
              <a:t>desarrollarse</a:t>
            </a:r>
            <a:endParaRPr lang="en-GB" altLang="en-US" sz="16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730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17" grpId="0" animBg="1"/>
      <p:bldP spid="25" grpId="0" animBg="1"/>
      <p:bldP spid="32" grpId="0" animBg="1"/>
      <p:bldP spid="2" grpId="0"/>
      <p:bldP spid="33" grpId="0" animBg="1"/>
      <p:bldP spid="34" grpId="0" animBg="1"/>
      <p:bldP spid="20" grpId="0" animBg="1"/>
      <p:bldP spid="22" grpId="0"/>
      <p:bldP spid="23" grpId="0"/>
      <p:bldP spid="24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8727" name="Rectangle 7"/>
          <p:cNvSpPr>
            <a:spLocks noChangeArrowheads="1"/>
          </p:cNvSpPr>
          <p:nvPr/>
        </p:nvSpPr>
        <p:spPr bwMode="auto">
          <a:xfrm>
            <a:off x="4860032" y="1124744"/>
            <a:ext cx="4104456" cy="1998551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4" tIns="45717" rIns="91434" bIns="45717"/>
          <a:lstStyle>
            <a:lvl1pPr algn="l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SzTx/>
              <a:buFontTx/>
              <a:buNone/>
            </a:pPr>
            <a:r>
              <a:rPr lang="es-ES" altLang="en-US" sz="2400" dirty="0" smtClean="0">
                <a:latin typeface="Arial" charset="0"/>
              </a:rPr>
              <a:t>Crear un hábitat para proteger a un pequeño grupo de seres humanos de los elementos de un ambiente hostil</a:t>
            </a:r>
            <a:endParaRPr lang="es-ES" altLang="en-US" sz="2400" dirty="0">
              <a:latin typeface="Arial" charset="0"/>
            </a:endParaRPr>
          </a:p>
        </p:txBody>
      </p:sp>
      <p:sp>
        <p:nvSpPr>
          <p:cNvPr id="10" name="Rectangle 18"/>
          <p:cNvSpPr>
            <a:spLocks noGrp="1" noChangeArrowheads="1"/>
          </p:cNvSpPr>
          <p:nvPr>
            <p:ph type="title"/>
          </p:nvPr>
        </p:nvSpPr>
        <p:spPr>
          <a:xfrm>
            <a:off x="107504" y="188640"/>
            <a:ext cx="8453078" cy="1143000"/>
          </a:xfrm>
        </p:spPr>
        <p:txBody>
          <a:bodyPr>
            <a:noAutofit/>
          </a:bodyPr>
          <a:lstStyle/>
          <a:p>
            <a:pPr algn="l"/>
            <a:r>
              <a:rPr lang="es-AR" altLang="en-US" sz="3200" b="1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Necesidades, Requerimientos</a:t>
            </a:r>
            <a:endParaRPr lang="es-AR" altLang="en-US" sz="3200" b="1" i="1" dirty="0" smtClean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9" name="Rectangle 25"/>
          <p:cNvSpPr>
            <a:spLocks noChangeArrowheads="1"/>
          </p:cNvSpPr>
          <p:nvPr/>
        </p:nvSpPr>
        <p:spPr bwMode="auto">
          <a:xfrm>
            <a:off x="251520" y="1129968"/>
            <a:ext cx="4373562" cy="193899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spAutoFit/>
          </a:bodyPr>
          <a:lstStyle>
            <a:lvl1pPr algn="l" defTabSz="7620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defTabSz="76200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defTabSz="7620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defTabSz="7620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defTabSz="7620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n-US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arte de transformar necesidades en requerimientos  para conceptualizar el problema y definir la solución</a:t>
            </a:r>
            <a:endParaRPr lang="es-ES_tradnl" altLang="en-US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211" y="3306583"/>
            <a:ext cx="2185581" cy="2858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3916" y="3471248"/>
            <a:ext cx="3202260" cy="269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281701"/>
            <a:ext cx="2465725" cy="2883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90111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8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638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38727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quirements gathering - funny (Low)~1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0653"/>
            <a:ext cx="9152509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47825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462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587909"/>
            <a:ext cx="1457497" cy="1759023"/>
          </a:xfrm>
          <a:prstGeom prst="rect">
            <a:avLst/>
          </a:prstGeom>
        </p:spPr>
      </p:pic>
      <p:sp>
        <p:nvSpPr>
          <p:cNvPr id="3704835" name="Rectangle 3"/>
          <p:cNvSpPr>
            <a:spLocks noChangeArrowheads="1"/>
          </p:cNvSpPr>
          <p:nvPr/>
        </p:nvSpPr>
        <p:spPr bwMode="auto">
          <a:xfrm>
            <a:off x="1357313" y="1719263"/>
            <a:ext cx="2628900" cy="3230562"/>
          </a:xfrm>
          <a:prstGeom prst="rect">
            <a:avLst/>
          </a:prstGeom>
          <a:gradFill rotWithShape="0">
            <a:gsLst>
              <a:gs pos="0">
                <a:srgbClr val="CCECFF"/>
              </a:gs>
              <a:gs pos="100000">
                <a:srgbClr val="FFFFFF"/>
              </a:gs>
            </a:gsLst>
            <a:lin ang="189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 lIns="91431" tIns="45716" rIns="91431" bIns="45716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r>
              <a:rPr lang="es-AR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ALCANCE</a:t>
            </a:r>
            <a:endParaRPr lang="es-AR" sz="22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r>
              <a:rPr lang="es-AR" sz="22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DEL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r>
              <a:rPr lang="es-AR" sz="22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PROYECTO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s-AR" sz="2200" b="0" dirty="0">
              <a:solidFill>
                <a:schemeClr val="bg1"/>
              </a:solidFill>
              <a:latin typeface="Arial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r>
              <a:rPr lang="es-AR" sz="2200" b="0" dirty="0">
                <a:solidFill>
                  <a:schemeClr val="tx1"/>
                </a:solidFill>
                <a:latin typeface="Arial" charset="0"/>
              </a:rPr>
              <a:t>El trabajo que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r>
              <a:rPr lang="es-AR" sz="2200" b="0" dirty="0">
                <a:solidFill>
                  <a:schemeClr val="tx1"/>
                </a:solidFill>
                <a:latin typeface="Arial" charset="0"/>
              </a:rPr>
              <a:t>debe hacerse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r>
              <a:rPr lang="es-AR" sz="2200" b="0" dirty="0">
                <a:solidFill>
                  <a:schemeClr val="tx1"/>
                </a:solidFill>
                <a:latin typeface="Arial" charset="0"/>
              </a:rPr>
              <a:t>para cumplir los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r>
              <a:rPr lang="es-AR" sz="2200" b="0" dirty="0">
                <a:solidFill>
                  <a:schemeClr val="tx1"/>
                </a:solidFill>
                <a:latin typeface="Arial" charset="0"/>
              </a:rPr>
              <a:t>requerimientos del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r>
              <a:rPr lang="es-AR" sz="2200" b="0" dirty="0">
                <a:solidFill>
                  <a:schemeClr val="tx1"/>
                </a:solidFill>
                <a:latin typeface="Arial" charset="0"/>
              </a:rPr>
              <a:t>proyecto</a:t>
            </a:r>
          </a:p>
        </p:txBody>
      </p:sp>
      <p:sp>
        <p:nvSpPr>
          <p:cNvPr id="73731" name="Rectangle 4"/>
          <p:cNvSpPr>
            <a:spLocks noChangeArrowheads="1"/>
          </p:cNvSpPr>
          <p:nvPr/>
        </p:nvSpPr>
        <p:spPr bwMode="auto">
          <a:xfrm>
            <a:off x="5111750" y="1719263"/>
            <a:ext cx="2735263" cy="3230562"/>
          </a:xfrm>
          <a:prstGeom prst="rect">
            <a:avLst/>
          </a:prstGeom>
          <a:gradFill rotWithShape="0">
            <a:gsLst>
              <a:gs pos="0">
                <a:srgbClr val="CCECFF"/>
              </a:gs>
              <a:gs pos="100000">
                <a:srgbClr val="FFFFFF"/>
              </a:gs>
            </a:gsLst>
            <a:lin ang="18900000" scaled="1"/>
          </a:gradFill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91431" tIns="45716" rIns="91431" bIns="45716" anchor="ctr"/>
          <a:lstStyle>
            <a:lvl1pPr algn="l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AR" altLang="en-US" sz="2200" dirty="0" smtClean="0">
              <a:latin typeface="Arial" pitchFamily="34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AR" altLang="en-US" sz="2200" dirty="0" smtClean="0">
                <a:latin typeface="Arial" pitchFamily="34" charset="0"/>
              </a:rPr>
              <a:t>ALCANCE</a:t>
            </a:r>
            <a:endParaRPr lang="es-AR" altLang="en-US" sz="2200" dirty="0">
              <a:latin typeface="Arial" pitchFamily="34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AR" altLang="en-US" sz="2200" dirty="0">
                <a:latin typeface="Arial" pitchFamily="34" charset="0"/>
              </a:rPr>
              <a:t>DEL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AR" altLang="en-US" sz="2200" dirty="0" smtClean="0">
                <a:latin typeface="Arial" pitchFamily="34" charset="0"/>
              </a:rPr>
              <a:t>PRODUCTO</a:t>
            </a:r>
            <a:endParaRPr lang="es-AR" altLang="en-US" sz="2200" dirty="0">
              <a:latin typeface="Arial" pitchFamily="34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AR" altLang="en-US" sz="2200" dirty="0">
              <a:latin typeface="Arial" pitchFamily="34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AR" altLang="en-US" sz="2200" b="0" dirty="0">
                <a:latin typeface="Arial" pitchFamily="34" charset="0"/>
              </a:rPr>
              <a:t>Las características y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AR" altLang="en-US" sz="2200" b="0" dirty="0">
                <a:latin typeface="Arial" pitchFamily="34" charset="0"/>
              </a:rPr>
              <a:t>funciones que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AR" altLang="en-US" sz="2200" b="0" dirty="0">
                <a:latin typeface="Arial" pitchFamily="34" charset="0"/>
              </a:rPr>
              <a:t>estarán incluidas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AR" altLang="en-US" sz="2200" b="0" dirty="0">
                <a:latin typeface="Arial" pitchFamily="34" charset="0"/>
              </a:rPr>
              <a:t> en el producto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AR" altLang="en-US" sz="2200" b="0" dirty="0">
                <a:latin typeface="Arial" pitchFamily="34" charset="0"/>
              </a:rPr>
              <a:t>o servicio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AR" altLang="en-US" sz="2200" b="0" dirty="0">
              <a:latin typeface="Arial" pitchFamily="34" charset="0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7586663" y="1662113"/>
            <a:ext cx="1531937" cy="1452562"/>
            <a:chOff x="3285" y="718"/>
            <a:chExt cx="965" cy="1028"/>
          </a:xfrm>
        </p:grpSpPr>
        <p:pic>
          <p:nvPicPr>
            <p:cNvPr id="73740" name="Picture 7" descr="MCj03832480000[1]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5" y="718"/>
              <a:ext cx="965" cy="1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3741" name="Text Box 8"/>
            <p:cNvSpPr txBox="1">
              <a:spLocks noChangeArrowheads="1"/>
            </p:cNvSpPr>
            <p:nvPr/>
          </p:nvSpPr>
          <p:spPr bwMode="auto">
            <a:xfrm>
              <a:off x="3588" y="1358"/>
              <a:ext cx="35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1" tIns="45716" rIns="91431" bIns="45716">
              <a:spAutoFit/>
            </a:bodyPr>
            <a:lstStyle>
              <a:lvl1pPr algn="l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algn="l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algn="l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algn="l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algn="l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000">
                  <a:solidFill>
                    <a:schemeClr val="accent2"/>
                  </a:solidFill>
                  <a:latin typeface="Arial" pitchFamily="34" charset="0"/>
                </a:rPr>
                <a:t>BA</a:t>
              </a:r>
            </a:p>
          </p:txBody>
        </p:sp>
      </p:grpSp>
      <p:sp>
        <p:nvSpPr>
          <p:cNvPr id="3704842" name="Text Box 10"/>
          <p:cNvSpPr txBox="1">
            <a:spLocks noChangeArrowheads="1"/>
          </p:cNvSpPr>
          <p:nvPr/>
        </p:nvSpPr>
        <p:spPr bwMode="auto">
          <a:xfrm>
            <a:off x="5364163" y="1268413"/>
            <a:ext cx="2303462" cy="396875"/>
          </a:xfrm>
          <a:prstGeom prst="rect">
            <a:avLst/>
          </a:prstGeom>
          <a:gradFill rotWithShape="1">
            <a:gsLst>
              <a:gs pos="0">
                <a:srgbClr val="113221"/>
              </a:gs>
              <a:gs pos="100000">
                <a:srgbClr val="33996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algn="l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n-US" sz="2000">
                <a:solidFill>
                  <a:schemeClr val="bg1"/>
                </a:solidFill>
                <a:latin typeface="Arial" pitchFamily="34" charset="0"/>
              </a:rPr>
              <a:t>PRODUCTO</a:t>
            </a:r>
          </a:p>
        </p:txBody>
      </p:sp>
      <p:sp>
        <p:nvSpPr>
          <p:cNvPr id="3704843" name="Text Box 11"/>
          <p:cNvSpPr txBox="1">
            <a:spLocks noChangeArrowheads="1"/>
          </p:cNvSpPr>
          <p:nvPr/>
        </p:nvSpPr>
        <p:spPr bwMode="auto">
          <a:xfrm>
            <a:off x="1458913" y="1268413"/>
            <a:ext cx="2303462" cy="396875"/>
          </a:xfrm>
          <a:prstGeom prst="rect">
            <a:avLst/>
          </a:prstGeom>
          <a:gradFill rotWithShape="1">
            <a:gsLst>
              <a:gs pos="0">
                <a:srgbClr val="113221"/>
              </a:gs>
              <a:gs pos="100000">
                <a:srgbClr val="33996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algn="l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n-US" sz="2000" dirty="0">
                <a:solidFill>
                  <a:schemeClr val="bg1"/>
                </a:solidFill>
                <a:latin typeface="Arial" pitchFamily="34" charset="0"/>
              </a:rPr>
              <a:t>TRABAJO</a:t>
            </a:r>
          </a:p>
        </p:txBody>
      </p:sp>
      <p:sp>
        <p:nvSpPr>
          <p:cNvPr id="3704844" name="Line 12"/>
          <p:cNvSpPr>
            <a:spLocks noChangeShapeType="1"/>
          </p:cNvSpPr>
          <p:nvPr/>
        </p:nvSpPr>
        <p:spPr bwMode="auto">
          <a:xfrm flipH="1">
            <a:off x="3752850" y="1449388"/>
            <a:ext cx="15843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704845" name="Picture 13" descr="CG10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92" y="1681163"/>
            <a:ext cx="1601788" cy="143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3074988" y="5759450"/>
            <a:ext cx="2936875" cy="460375"/>
          </a:xfrm>
          <a:prstGeom prst="rect">
            <a:avLst/>
          </a:prstGeom>
          <a:solidFill>
            <a:srgbClr val="FFFF00"/>
          </a:solidFill>
          <a:ln w="12700" algn="ctr">
            <a:solidFill>
              <a:schemeClr val="folHlink"/>
            </a:solidFill>
            <a:miter lim="800000"/>
            <a:headEnd/>
            <a:tailEnd/>
          </a:ln>
        </p:spPr>
        <p:txBody>
          <a:bodyPr lIns="17998" tIns="45716" rIns="17998" bIns="45716" anchor="ctr" anchorCtr="1">
            <a:spAutoFit/>
          </a:bodyPr>
          <a:lstStyle>
            <a:lvl1pPr algn="l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AR" altLang="en-US" sz="2400">
                <a:latin typeface="Arial" pitchFamily="34" charset="0"/>
              </a:rPr>
              <a:t>SOLUCIÓN</a:t>
            </a:r>
            <a:endParaRPr lang="es-AR" altLang="en-US" sz="1800">
              <a:latin typeface="Arial" pitchFamily="34" charset="0"/>
            </a:endParaRPr>
          </a:p>
        </p:txBody>
      </p:sp>
      <p:sp>
        <p:nvSpPr>
          <p:cNvPr id="16" name="Right Brace 15"/>
          <p:cNvSpPr/>
          <p:nvPr/>
        </p:nvSpPr>
        <p:spPr>
          <a:xfrm rot="5400000">
            <a:off x="4237832" y="3178969"/>
            <a:ext cx="577850" cy="4319587"/>
          </a:xfrm>
          <a:prstGeom prst="rightBrace">
            <a:avLst>
              <a:gd name="adj1" fmla="val 0"/>
              <a:gd name="adj2" fmla="val 50000"/>
            </a:avLst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vert="vert270"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7321" y="4806697"/>
            <a:ext cx="1267123" cy="1641981"/>
          </a:xfrm>
          <a:prstGeom prst="rect">
            <a:avLst/>
          </a:prstGeom>
        </p:spPr>
      </p:pic>
      <p:sp>
        <p:nvSpPr>
          <p:cNvPr id="19" name="Rectangle 17"/>
          <p:cNvSpPr>
            <a:spLocks noChangeArrowheads="1"/>
          </p:cNvSpPr>
          <p:nvPr/>
        </p:nvSpPr>
        <p:spPr bwMode="auto">
          <a:xfrm>
            <a:off x="251520" y="6402822"/>
            <a:ext cx="2535436" cy="338546"/>
          </a:xfrm>
          <a:prstGeom prst="rect">
            <a:avLst/>
          </a:prstGeom>
          <a:ln/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31" tIns="45716" rIns="91431" bIns="45716">
            <a:spAutoFit/>
          </a:bodyPr>
          <a:lstStyle/>
          <a:p>
            <a:pPr algn="ctr">
              <a:buClr>
                <a:schemeClr val="tx1"/>
              </a:buClr>
              <a:buSzPct val="75000"/>
              <a:buFont typeface="Wingdings" pitchFamily="2" charset="2"/>
              <a:buNone/>
              <a:defRPr/>
            </a:pPr>
            <a:r>
              <a:rPr lang="es-ES" sz="1600" b="1" dirty="0" smtClean="0">
                <a:latin typeface="+mn-lt"/>
              </a:rPr>
              <a:t>PMBOK V6  (en desarrollo)</a:t>
            </a:r>
            <a:endParaRPr lang="es-ES" sz="1600" b="1" dirty="0">
              <a:latin typeface="+mn-lt"/>
            </a:endParaRPr>
          </a:p>
        </p:txBody>
      </p:sp>
      <p:sp>
        <p:nvSpPr>
          <p:cNvPr id="22" name="Rectangle 18"/>
          <p:cNvSpPr>
            <a:spLocks noGrp="1" noChangeArrowheads="1"/>
          </p:cNvSpPr>
          <p:nvPr>
            <p:ph type="title"/>
          </p:nvPr>
        </p:nvSpPr>
        <p:spPr>
          <a:xfrm>
            <a:off x="151370" y="615008"/>
            <a:ext cx="8453078" cy="361139"/>
          </a:xfrm>
        </p:spPr>
        <p:txBody>
          <a:bodyPr>
            <a:noAutofit/>
          </a:bodyPr>
          <a:lstStyle/>
          <a:p>
            <a:pPr algn="l"/>
            <a:r>
              <a:rPr lang="es-AR" altLang="en-US" sz="3200" b="1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Clave: Requerimientos</a:t>
            </a:r>
            <a:endParaRPr lang="es-AR" altLang="en-US" sz="3200" b="1" i="1" dirty="0" smtClean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6485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4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704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4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704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4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1" dur="500"/>
                                        <p:tgtEl>
                                          <p:spTgt spid="3704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4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704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04842" grpId="0" animBg="1"/>
      <p:bldP spid="3704843" grpId="0" animBg="1"/>
      <p:bldP spid="3704844" grpId="0" animBg="1"/>
      <p:bldP spid="15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2" name="Rectangle 2"/>
          <p:cNvSpPr>
            <a:spLocks noChangeArrowheads="1"/>
          </p:cNvSpPr>
          <p:nvPr/>
        </p:nvSpPr>
        <p:spPr bwMode="auto">
          <a:xfrm>
            <a:off x="685800" y="6392863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spcBef>
                <a:spcPct val="50000"/>
              </a:spcBef>
              <a:buSzTx/>
              <a:buFontTx/>
              <a:buNone/>
            </a:pPr>
            <a:endParaRPr lang="en-US" altLang="en-US" sz="1500">
              <a:solidFill>
                <a:srgbClr val="00279F"/>
              </a:solidFill>
              <a:latin typeface="Bookshelf Symbol 7" pitchFamily="2" charset="2"/>
            </a:endParaRPr>
          </a:p>
        </p:txBody>
      </p:sp>
      <p:grpSp>
        <p:nvGrpSpPr>
          <p:cNvPr id="83973" name="Group 16"/>
          <p:cNvGrpSpPr>
            <a:grpSpLocks/>
          </p:cNvGrpSpPr>
          <p:nvPr/>
        </p:nvGrpSpPr>
        <p:grpSpPr bwMode="auto">
          <a:xfrm>
            <a:off x="1200150" y="1444625"/>
            <a:ext cx="3430588" cy="1538288"/>
            <a:chOff x="2208" y="2208"/>
            <a:chExt cx="2599" cy="1488"/>
          </a:xfrm>
        </p:grpSpPr>
        <p:sp>
          <p:nvSpPr>
            <p:cNvPr id="83979" name="AutoShape 17"/>
            <p:cNvSpPr>
              <a:spLocks noChangeArrowheads="1"/>
            </p:cNvSpPr>
            <p:nvPr/>
          </p:nvSpPr>
          <p:spPr bwMode="auto">
            <a:xfrm>
              <a:off x="2208" y="2208"/>
              <a:ext cx="1296" cy="1488"/>
            </a:xfrm>
            <a:prstGeom prst="triangle">
              <a:avLst>
                <a:gd name="adj" fmla="val 50000"/>
              </a:avLst>
            </a:prstGeom>
            <a:gradFill rotWithShape="0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algn="l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algn="l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algn="l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algn="l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algn="l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r">
                <a:spcBef>
                  <a:spcPct val="50000"/>
                </a:spcBef>
                <a:buSzTx/>
                <a:buFontTx/>
                <a:buNone/>
              </a:pPr>
              <a:endParaRPr lang="en-US" altLang="en-US" sz="1500">
                <a:solidFill>
                  <a:srgbClr val="00279F"/>
                </a:solidFill>
                <a:latin typeface="Bookshelf Symbol 7" pitchFamily="2" charset="2"/>
              </a:endParaRPr>
            </a:p>
          </p:txBody>
        </p:sp>
        <p:sp>
          <p:nvSpPr>
            <p:cNvPr id="83980" name="AutoShape 18"/>
            <p:cNvSpPr>
              <a:spLocks noChangeArrowheads="1"/>
            </p:cNvSpPr>
            <p:nvPr/>
          </p:nvSpPr>
          <p:spPr bwMode="auto">
            <a:xfrm>
              <a:off x="2438" y="2208"/>
              <a:ext cx="836" cy="960"/>
            </a:xfrm>
            <a:prstGeom prst="triangle">
              <a:avLst>
                <a:gd name="adj" fmla="val 50000"/>
              </a:avLst>
            </a:prstGeom>
            <a:gradFill rotWithShape="0"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algn="l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algn="l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algn="l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algn="l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algn="l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r">
                <a:spcBef>
                  <a:spcPct val="50000"/>
                </a:spcBef>
                <a:buSzTx/>
                <a:buFontTx/>
                <a:buNone/>
              </a:pPr>
              <a:endParaRPr lang="en-US" altLang="en-US" sz="1500">
                <a:solidFill>
                  <a:srgbClr val="00279F"/>
                </a:solidFill>
                <a:latin typeface="Bookshelf Symbol 7" pitchFamily="2" charset="2"/>
              </a:endParaRPr>
            </a:p>
          </p:txBody>
        </p:sp>
        <p:sp>
          <p:nvSpPr>
            <p:cNvPr id="83981" name="AutoShape 19"/>
            <p:cNvSpPr>
              <a:spLocks noChangeArrowheads="1"/>
            </p:cNvSpPr>
            <p:nvPr/>
          </p:nvSpPr>
          <p:spPr bwMode="auto">
            <a:xfrm>
              <a:off x="2647" y="2208"/>
              <a:ext cx="418" cy="480"/>
            </a:xfrm>
            <a:prstGeom prst="triangle">
              <a:avLst>
                <a:gd name="adj" fmla="val 50000"/>
              </a:avLst>
            </a:prstGeom>
            <a:gradFill rotWithShape="0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algn="l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algn="l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algn="l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algn="l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algn="l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r">
                <a:spcBef>
                  <a:spcPct val="50000"/>
                </a:spcBef>
                <a:buSzTx/>
                <a:buFontTx/>
                <a:buNone/>
              </a:pPr>
              <a:endParaRPr lang="en-US" altLang="en-US" sz="1500">
                <a:solidFill>
                  <a:srgbClr val="00279F"/>
                </a:solidFill>
                <a:latin typeface="Bookshelf Symbol 7" pitchFamily="2" charset="2"/>
              </a:endParaRPr>
            </a:p>
          </p:txBody>
        </p:sp>
        <p:sp>
          <p:nvSpPr>
            <p:cNvPr id="83982" name="Rectangle 20"/>
            <p:cNvSpPr>
              <a:spLocks noChangeArrowheads="1"/>
            </p:cNvSpPr>
            <p:nvPr/>
          </p:nvSpPr>
          <p:spPr bwMode="auto">
            <a:xfrm>
              <a:off x="3560" y="3248"/>
              <a:ext cx="1222" cy="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algn="l" defTabSz="76200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algn="l" defTabSz="76200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algn="l" defTabSz="7620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algn="l" defTabSz="7620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algn="l" defTabSz="7620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s-ES_tradnl" altLang="en-US" sz="1600" b="1" dirty="0">
                  <a:latin typeface="Comic Sans MS" pitchFamily="66" charset="0"/>
                </a:rPr>
                <a:t>OPERATIVO</a:t>
              </a:r>
            </a:p>
          </p:txBody>
        </p:sp>
        <p:sp>
          <p:nvSpPr>
            <p:cNvPr id="83983" name="Rectangle 21"/>
            <p:cNvSpPr>
              <a:spLocks noChangeArrowheads="1"/>
            </p:cNvSpPr>
            <p:nvPr/>
          </p:nvSpPr>
          <p:spPr bwMode="auto">
            <a:xfrm>
              <a:off x="3739" y="2765"/>
              <a:ext cx="864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l" defTabSz="76200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algn="l" defTabSz="76200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algn="l" defTabSz="7620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algn="l" defTabSz="7620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algn="l" defTabSz="7620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s-ES_tradnl" altLang="en-US" sz="1600" b="1" dirty="0">
                  <a:latin typeface="Comic Sans MS" pitchFamily="66" charset="0"/>
                </a:rPr>
                <a:t>TÁCTICO</a:t>
              </a:r>
            </a:p>
          </p:txBody>
        </p:sp>
        <p:sp>
          <p:nvSpPr>
            <p:cNvPr id="83984" name="Rectangle 22"/>
            <p:cNvSpPr>
              <a:spLocks noChangeArrowheads="1"/>
            </p:cNvSpPr>
            <p:nvPr/>
          </p:nvSpPr>
          <p:spPr bwMode="auto">
            <a:xfrm>
              <a:off x="3536" y="2239"/>
              <a:ext cx="1271" cy="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l" defTabSz="76200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algn="l" defTabSz="76200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algn="l" defTabSz="7620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algn="l" defTabSz="7620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algn="l" defTabSz="7620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s-ES_tradnl" altLang="en-US" sz="1600" b="1" dirty="0">
                  <a:latin typeface="Comic Sans MS" pitchFamily="66" charset="0"/>
                </a:rPr>
                <a:t>ESTRATÉGICO</a:t>
              </a:r>
            </a:p>
          </p:txBody>
        </p:sp>
      </p:grpSp>
      <p:sp>
        <p:nvSpPr>
          <p:cNvPr id="115" name="Rectangle 25"/>
          <p:cNvSpPr>
            <a:spLocks noChangeArrowheads="1"/>
          </p:cNvSpPr>
          <p:nvPr/>
        </p:nvSpPr>
        <p:spPr bwMode="auto">
          <a:xfrm>
            <a:off x="576263" y="3355975"/>
            <a:ext cx="4373562" cy="1323975"/>
          </a:xfrm>
          <a:prstGeom prst="rect">
            <a:avLst/>
          </a:prstGeom>
          <a:solidFill>
            <a:srgbClr val="FFFF00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algn="l" defTabSz="7620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defTabSz="76200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defTabSz="7620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defTabSz="7620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defTabSz="7620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n-US" sz="2000" b="1" dirty="0">
                <a:latin typeface="Comic Sans MS" pitchFamily="66" charset="0"/>
              </a:rPr>
              <a:t>El Analista de Negocio debe lograr el compromiso de personas que </a:t>
            </a:r>
            <a:r>
              <a:rPr lang="es-ES_tradnl" altLang="en-US" sz="2000" b="1" dirty="0" smtClean="0">
                <a:latin typeface="Comic Sans MS" pitchFamily="66" charset="0"/>
              </a:rPr>
              <a:t>usualmente no </a:t>
            </a:r>
            <a:r>
              <a:rPr lang="es-ES_tradnl" altLang="en-US" sz="2000" b="1" dirty="0">
                <a:latin typeface="Comic Sans MS" pitchFamily="66" charset="0"/>
              </a:rPr>
              <a:t>le reportan ni le reconocen autoridad</a:t>
            </a:r>
            <a:endParaRPr lang="es-ES_tradnl" altLang="en-US" sz="1600" b="1" dirty="0">
              <a:latin typeface="Arial" charset="0"/>
              <a:cs typeface="Arial" charset="0"/>
            </a:endParaRPr>
          </a:p>
        </p:txBody>
      </p:sp>
      <p:sp>
        <p:nvSpPr>
          <p:cNvPr id="119" name="Rectangle 25"/>
          <p:cNvSpPr>
            <a:spLocks noChangeArrowheads="1"/>
          </p:cNvSpPr>
          <p:nvPr/>
        </p:nvSpPr>
        <p:spPr bwMode="auto">
          <a:xfrm>
            <a:off x="598488" y="4916488"/>
            <a:ext cx="4371975" cy="132238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defTabSz="762000"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1pPr>
            <a:lvl2pPr marL="742950" indent="-285750" defTabSz="762000"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2pPr>
            <a:lvl3pPr marL="1143000" indent="-228600" defTabSz="762000"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3pPr>
            <a:lvl4pPr marL="1600200" indent="-228600" defTabSz="762000"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4pPr>
            <a:lvl5pPr marL="2057400" indent="-228600" defTabSz="762000"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5pPr>
            <a:lvl6pPr marL="2514600" indent="-228600" algn="r" defTabSz="7620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6pPr>
            <a:lvl7pPr marL="2971800" indent="-228600" algn="r" defTabSz="7620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7pPr>
            <a:lvl8pPr marL="3429000" indent="-228600" algn="r" defTabSz="7620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8pPr>
            <a:lvl9pPr marL="3886200" indent="-228600" algn="r" defTabSz="7620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r>
              <a:rPr lang="es-ES_tradnl" altLang="en-US" sz="2000" i="0" dirty="0" smtClean="0">
                <a:solidFill>
                  <a:schemeClr val="tx1"/>
                </a:solidFill>
                <a:latin typeface="Comic Sans MS" pitchFamily="66" charset="0"/>
              </a:rPr>
              <a:t>El Analista de Negocio debe lograr que cada persona sienta que será más rica con la solución que sin la solución</a:t>
            </a:r>
            <a:endParaRPr lang="es-ES_tradnl" altLang="en-US" sz="1600" i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8" name="Rectangle 18"/>
          <p:cNvSpPr>
            <a:spLocks noGrp="1" noChangeArrowheads="1"/>
          </p:cNvSpPr>
          <p:nvPr>
            <p:ph type="title"/>
          </p:nvPr>
        </p:nvSpPr>
        <p:spPr>
          <a:xfrm>
            <a:off x="107504" y="188640"/>
            <a:ext cx="8453078" cy="1143000"/>
          </a:xfrm>
        </p:spPr>
        <p:txBody>
          <a:bodyPr>
            <a:noAutofit/>
          </a:bodyPr>
          <a:lstStyle/>
          <a:p>
            <a:pPr algn="l"/>
            <a:r>
              <a:rPr lang="es-AR" altLang="en-US" sz="3600" b="1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Clave: Interesados</a:t>
            </a:r>
            <a:endParaRPr lang="es-AR" altLang="en-US" sz="3600" b="1" i="1" dirty="0" smtClean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121" name="Picture 1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917" y="4293096"/>
            <a:ext cx="1295339" cy="1728895"/>
          </a:xfrm>
          <a:prstGeom prst="rect">
            <a:avLst/>
          </a:prstGeom>
        </p:spPr>
      </p:pic>
      <p:pic>
        <p:nvPicPr>
          <p:cNvPr id="122" name="Picture 1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293096"/>
            <a:ext cx="1296145" cy="1690987"/>
          </a:xfrm>
          <a:prstGeom prst="rect">
            <a:avLst/>
          </a:prstGeom>
        </p:spPr>
      </p:pic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5220072" y="1196752"/>
            <a:ext cx="3625924" cy="267765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algn="l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AR" altLang="en-US" sz="2800" b="0" i="1" dirty="0">
                <a:solidFill>
                  <a:srgbClr val="000000"/>
                </a:solidFill>
              </a:rPr>
              <a:t>Su misión, si decide aceptarla, es asegurar que aquello que cada interesado necesita, desea, quiere es lo que obtiene</a:t>
            </a:r>
            <a:endParaRPr lang="en-US" altLang="en-US" sz="2800" b="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5596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 animBg="1"/>
      <p:bldP spid="119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6"/>
          <p:cNvSpPr txBox="1">
            <a:spLocks noChangeArrowheads="1"/>
          </p:cNvSpPr>
          <p:nvPr/>
        </p:nvSpPr>
        <p:spPr bwMode="auto">
          <a:xfrm>
            <a:off x="395536" y="1093936"/>
            <a:ext cx="6629400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>
              <a:lnSpc>
                <a:spcPct val="100000"/>
              </a:lnSpc>
              <a:spcAft>
                <a:spcPct val="20000"/>
              </a:spcAft>
              <a:buClrTx/>
              <a:buSzTx/>
              <a:buNone/>
            </a:pPr>
            <a:r>
              <a:rPr lang="en-US" altLang="en-US" sz="2400" b="0" dirty="0" err="1" smtClean="0">
                <a:latin typeface="Arial" charset="0"/>
                <a:cs typeface="Arial" charset="0"/>
              </a:rPr>
              <a:t>Requerimiento</a:t>
            </a:r>
            <a:r>
              <a:rPr lang="en-US" altLang="en-US" sz="2400" b="0" dirty="0" smtClean="0">
                <a:latin typeface="Arial" charset="0"/>
                <a:cs typeface="Arial" charset="0"/>
              </a:rPr>
              <a:t> </a:t>
            </a:r>
            <a:r>
              <a:rPr lang="en-US" altLang="en-US" sz="2400" b="0" dirty="0" err="1" smtClean="0">
                <a:latin typeface="Arial" charset="0"/>
                <a:cs typeface="Arial" charset="0"/>
              </a:rPr>
              <a:t>es</a:t>
            </a:r>
            <a:r>
              <a:rPr lang="en-US" altLang="en-US" sz="2400" b="0" dirty="0" smtClean="0">
                <a:latin typeface="Arial" charset="0"/>
                <a:cs typeface="Arial" charset="0"/>
              </a:rPr>
              <a:t> </a:t>
            </a:r>
            <a:r>
              <a:rPr lang="en-US" altLang="en-US" sz="2400" b="0" dirty="0" err="1" smtClean="0">
                <a:latin typeface="Arial" charset="0"/>
                <a:cs typeface="Arial" charset="0"/>
              </a:rPr>
              <a:t>aquello</a:t>
            </a:r>
            <a:r>
              <a:rPr lang="en-US" altLang="en-US" sz="2400" b="0" dirty="0" smtClean="0">
                <a:latin typeface="Arial" charset="0"/>
                <a:cs typeface="Arial" charset="0"/>
              </a:rPr>
              <a:t> que un </a:t>
            </a:r>
            <a:r>
              <a:rPr lang="en-US" altLang="en-US" sz="2400" b="0" dirty="0" err="1" smtClean="0">
                <a:latin typeface="Arial" charset="0"/>
                <a:cs typeface="Arial" charset="0"/>
              </a:rPr>
              <a:t>interesado</a:t>
            </a:r>
            <a:r>
              <a:rPr lang="en-US" altLang="en-US" sz="2400" b="0" dirty="0" smtClean="0">
                <a:latin typeface="Arial" charset="0"/>
                <a:cs typeface="Arial" charset="0"/>
              </a:rPr>
              <a:t>…</a:t>
            </a:r>
            <a:endParaRPr lang="en-US" altLang="en-US" sz="2400" b="0" dirty="0">
              <a:latin typeface="Arial" charset="0"/>
              <a:cs typeface="Arial" charset="0"/>
            </a:endParaRPr>
          </a:p>
          <a:p>
            <a:pPr lvl="2">
              <a:lnSpc>
                <a:spcPct val="100000"/>
              </a:lnSpc>
              <a:buClrTx/>
              <a:buSzTx/>
            </a:pPr>
            <a:endParaRPr lang="en-US" altLang="en-US" dirty="0"/>
          </a:p>
        </p:txBody>
      </p:sp>
      <p:sp>
        <p:nvSpPr>
          <p:cNvPr id="12" name="AutoShape 14"/>
          <p:cNvSpPr>
            <a:spLocks noChangeArrowheads="1"/>
          </p:cNvSpPr>
          <p:nvPr/>
        </p:nvSpPr>
        <p:spPr bwMode="auto">
          <a:xfrm>
            <a:off x="3408611" y="2506587"/>
            <a:ext cx="625475" cy="485775"/>
          </a:xfrm>
          <a:prstGeom prst="rightArrow">
            <a:avLst>
              <a:gd name="adj1" fmla="val 50000"/>
              <a:gd name="adj2" fmla="val 32190"/>
            </a:avLst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spcBef>
                <a:spcPct val="50000"/>
              </a:spcBef>
              <a:buClr>
                <a:srgbClr val="FF0000"/>
              </a:buClr>
              <a:buSzTx/>
              <a:buFontTx/>
              <a:buNone/>
            </a:pPr>
            <a:endParaRPr lang="es-ES" altLang="en-US" sz="1500">
              <a:solidFill>
                <a:srgbClr val="00279F"/>
              </a:solidFill>
              <a:latin typeface="Arial" charset="0"/>
            </a:endParaRP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4178549" y="2101775"/>
            <a:ext cx="4103687" cy="1370012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91420" tIns="45709" rIns="91420" bIns="45709" anchor="ctr"/>
          <a:lstStyle>
            <a:lvl1pPr algn="l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FF0000"/>
              </a:buClr>
              <a:buSzTx/>
              <a:buFontTx/>
              <a:buNone/>
            </a:pPr>
            <a:r>
              <a:rPr lang="en-US" altLang="en-US" sz="2200">
                <a:solidFill>
                  <a:schemeClr val="bg1"/>
                </a:solidFill>
                <a:latin typeface="Arial" charset="0"/>
              </a:rPr>
              <a:t>Convertido en característica</a:t>
            </a:r>
          </a:p>
          <a:p>
            <a:pPr algn="ctr">
              <a:buClr>
                <a:srgbClr val="FF0000"/>
              </a:buClr>
              <a:buSzTx/>
              <a:buFontTx/>
              <a:buNone/>
            </a:pPr>
            <a:r>
              <a:rPr lang="en-US" altLang="en-US" sz="2200">
                <a:solidFill>
                  <a:schemeClr val="bg1"/>
                </a:solidFill>
                <a:latin typeface="Arial" charset="0"/>
              </a:rPr>
              <a:t>asignable a algo    </a:t>
            </a:r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1082924" y="1897012"/>
            <a:ext cx="2159000" cy="2178050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1431" tIns="45716" rIns="91431" bIns="45716" anchor="ctr"/>
          <a:lstStyle>
            <a:lvl1pPr marL="174625" indent="-174625" algn="l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  <a:buClr>
                <a:srgbClr val="0000FF"/>
              </a:buClr>
              <a:buSzTx/>
              <a:buFontTx/>
              <a:buChar char="•"/>
            </a:pPr>
            <a:r>
              <a:rPr lang="es-AR" altLang="en-US" sz="2000" dirty="0">
                <a:solidFill>
                  <a:schemeClr val="bg1"/>
                </a:solidFill>
                <a:latin typeface="Arial" charset="0"/>
              </a:rPr>
              <a:t>Necesita</a:t>
            </a:r>
          </a:p>
          <a:p>
            <a:pPr>
              <a:spcBef>
                <a:spcPct val="50000"/>
              </a:spcBef>
              <a:buClr>
                <a:srgbClr val="0000FF"/>
              </a:buClr>
              <a:buSzTx/>
              <a:buFontTx/>
              <a:buChar char="•"/>
            </a:pPr>
            <a:r>
              <a:rPr lang="es-AR" altLang="en-US" sz="2000" dirty="0">
                <a:solidFill>
                  <a:schemeClr val="bg1"/>
                </a:solidFill>
                <a:latin typeface="Arial" charset="0"/>
              </a:rPr>
              <a:t>Quiere</a:t>
            </a:r>
          </a:p>
          <a:p>
            <a:pPr>
              <a:spcBef>
                <a:spcPct val="50000"/>
              </a:spcBef>
              <a:buClr>
                <a:srgbClr val="0000FF"/>
              </a:buClr>
              <a:buSzTx/>
              <a:buFontTx/>
              <a:buChar char="•"/>
            </a:pPr>
            <a:r>
              <a:rPr lang="es-AR" altLang="en-US" sz="2000" dirty="0">
                <a:solidFill>
                  <a:schemeClr val="bg1"/>
                </a:solidFill>
                <a:latin typeface="Arial" charset="0"/>
              </a:rPr>
              <a:t>Solicita</a:t>
            </a:r>
          </a:p>
          <a:p>
            <a:pPr>
              <a:spcBef>
                <a:spcPct val="50000"/>
              </a:spcBef>
              <a:buClr>
                <a:srgbClr val="0000FF"/>
              </a:buClr>
              <a:buSzTx/>
              <a:buFontTx/>
              <a:buChar char="•"/>
            </a:pPr>
            <a:r>
              <a:rPr lang="es-AR" altLang="en-US" sz="2000" dirty="0">
                <a:solidFill>
                  <a:schemeClr val="bg1"/>
                </a:solidFill>
                <a:latin typeface="Arial" charset="0"/>
              </a:rPr>
              <a:t>Espera</a:t>
            </a:r>
          </a:p>
          <a:p>
            <a:pPr>
              <a:spcBef>
                <a:spcPct val="50000"/>
              </a:spcBef>
              <a:buClr>
                <a:srgbClr val="0000FF"/>
              </a:buClr>
              <a:buSzTx/>
              <a:buFontTx/>
              <a:buChar char="•"/>
            </a:pPr>
            <a:r>
              <a:rPr lang="es-AR" altLang="en-US" sz="2000" dirty="0">
                <a:solidFill>
                  <a:schemeClr val="bg1"/>
                </a:solidFill>
                <a:latin typeface="Arial" charset="0"/>
              </a:rPr>
              <a:t>Puede obtener</a:t>
            </a:r>
            <a:endParaRPr lang="es-ES" altLang="en-US" sz="20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8" name="Rectangle 18"/>
          <p:cNvSpPr>
            <a:spLocks noGrp="1" noChangeArrowheads="1"/>
          </p:cNvSpPr>
          <p:nvPr>
            <p:ph type="title"/>
          </p:nvPr>
        </p:nvSpPr>
        <p:spPr>
          <a:xfrm>
            <a:off x="151370" y="615008"/>
            <a:ext cx="8453078" cy="361139"/>
          </a:xfrm>
        </p:spPr>
        <p:txBody>
          <a:bodyPr>
            <a:noAutofit/>
          </a:bodyPr>
          <a:lstStyle/>
          <a:p>
            <a:pPr algn="l"/>
            <a:r>
              <a:rPr lang="es-AR" altLang="en-US" sz="3200" b="1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Requerimientos e Interesados</a:t>
            </a:r>
            <a:endParaRPr lang="es-AR" altLang="en-US" sz="3200" b="1" i="1" dirty="0" smtClean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</p:txBody>
      </p:sp>
      <p:grpSp>
        <p:nvGrpSpPr>
          <p:cNvPr id="10" name="Group 5"/>
          <p:cNvGrpSpPr>
            <a:grpSpLocks/>
          </p:cNvGrpSpPr>
          <p:nvPr/>
        </p:nvGrpSpPr>
        <p:grpSpPr bwMode="auto">
          <a:xfrm>
            <a:off x="1119610" y="4348633"/>
            <a:ext cx="7021513" cy="1744663"/>
            <a:chOff x="488" y="2883"/>
            <a:chExt cx="4609" cy="1225"/>
          </a:xfrm>
        </p:grpSpPr>
        <p:grpSp>
          <p:nvGrpSpPr>
            <p:cNvPr id="15" name="Group 6"/>
            <p:cNvGrpSpPr>
              <a:grpSpLocks/>
            </p:cNvGrpSpPr>
            <p:nvPr/>
          </p:nvGrpSpPr>
          <p:grpSpPr bwMode="auto">
            <a:xfrm>
              <a:off x="554" y="3055"/>
              <a:ext cx="1441" cy="564"/>
              <a:chOff x="686" y="1999"/>
              <a:chExt cx="1441" cy="564"/>
            </a:xfrm>
          </p:grpSpPr>
          <p:sp>
            <p:nvSpPr>
              <p:cNvPr id="25" name="Freeform 7"/>
              <p:cNvSpPr>
                <a:spLocks/>
              </p:cNvSpPr>
              <p:nvPr/>
            </p:nvSpPr>
            <p:spPr bwMode="auto">
              <a:xfrm>
                <a:off x="1247" y="2049"/>
                <a:ext cx="206" cy="137"/>
              </a:xfrm>
              <a:custGeom>
                <a:avLst/>
                <a:gdLst>
                  <a:gd name="T0" fmla="*/ 146 w 206"/>
                  <a:gd name="T1" fmla="*/ 115 h 137"/>
                  <a:gd name="T2" fmla="*/ 131 w 206"/>
                  <a:gd name="T3" fmla="*/ 109 h 137"/>
                  <a:gd name="T4" fmla="*/ 126 w 206"/>
                  <a:gd name="T5" fmla="*/ 100 h 137"/>
                  <a:gd name="T6" fmla="*/ 123 w 206"/>
                  <a:gd name="T7" fmla="*/ 94 h 137"/>
                  <a:gd name="T8" fmla="*/ 132 w 206"/>
                  <a:gd name="T9" fmla="*/ 91 h 137"/>
                  <a:gd name="T10" fmla="*/ 146 w 206"/>
                  <a:gd name="T11" fmla="*/ 92 h 137"/>
                  <a:gd name="T12" fmla="*/ 149 w 206"/>
                  <a:gd name="T13" fmla="*/ 85 h 137"/>
                  <a:gd name="T14" fmla="*/ 150 w 206"/>
                  <a:gd name="T15" fmla="*/ 80 h 137"/>
                  <a:gd name="T16" fmla="*/ 152 w 206"/>
                  <a:gd name="T17" fmla="*/ 79 h 137"/>
                  <a:gd name="T18" fmla="*/ 152 w 206"/>
                  <a:gd name="T19" fmla="*/ 74 h 137"/>
                  <a:gd name="T20" fmla="*/ 153 w 206"/>
                  <a:gd name="T21" fmla="*/ 71 h 137"/>
                  <a:gd name="T22" fmla="*/ 160 w 206"/>
                  <a:gd name="T23" fmla="*/ 69 h 137"/>
                  <a:gd name="T24" fmla="*/ 163 w 206"/>
                  <a:gd name="T25" fmla="*/ 65 h 137"/>
                  <a:gd name="T26" fmla="*/ 160 w 206"/>
                  <a:gd name="T27" fmla="*/ 62 h 137"/>
                  <a:gd name="T28" fmla="*/ 155 w 206"/>
                  <a:gd name="T29" fmla="*/ 56 h 137"/>
                  <a:gd name="T30" fmla="*/ 152 w 206"/>
                  <a:gd name="T31" fmla="*/ 51 h 137"/>
                  <a:gd name="T32" fmla="*/ 153 w 206"/>
                  <a:gd name="T33" fmla="*/ 50 h 137"/>
                  <a:gd name="T34" fmla="*/ 156 w 206"/>
                  <a:gd name="T35" fmla="*/ 44 h 137"/>
                  <a:gd name="T36" fmla="*/ 153 w 206"/>
                  <a:gd name="T37" fmla="*/ 35 h 137"/>
                  <a:gd name="T38" fmla="*/ 153 w 206"/>
                  <a:gd name="T39" fmla="*/ 18 h 137"/>
                  <a:gd name="T40" fmla="*/ 140 w 206"/>
                  <a:gd name="T41" fmla="*/ 4 h 137"/>
                  <a:gd name="T42" fmla="*/ 113 w 206"/>
                  <a:gd name="T43" fmla="*/ 0 h 137"/>
                  <a:gd name="T44" fmla="*/ 93 w 206"/>
                  <a:gd name="T45" fmla="*/ 6 h 137"/>
                  <a:gd name="T46" fmla="*/ 80 w 206"/>
                  <a:gd name="T47" fmla="*/ 18 h 137"/>
                  <a:gd name="T48" fmla="*/ 72 w 206"/>
                  <a:gd name="T49" fmla="*/ 50 h 137"/>
                  <a:gd name="T50" fmla="*/ 69 w 206"/>
                  <a:gd name="T51" fmla="*/ 68 h 137"/>
                  <a:gd name="T52" fmla="*/ 63 w 206"/>
                  <a:gd name="T53" fmla="*/ 76 h 137"/>
                  <a:gd name="T54" fmla="*/ 60 w 206"/>
                  <a:gd name="T55" fmla="*/ 85 h 137"/>
                  <a:gd name="T56" fmla="*/ 74 w 206"/>
                  <a:gd name="T57" fmla="*/ 89 h 137"/>
                  <a:gd name="T58" fmla="*/ 75 w 206"/>
                  <a:gd name="T59" fmla="*/ 95 h 137"/>
                  <a:gd name="T60" fmla="*/ 60 w 206"/>
                  <a:gd name="T61" fmla="*/ 110 h 137"/>
                  <a:gd name="T62" fmla="*/ 49 w 206"/>
                  <a:gd name="T63" fmla="*/ 95 h 137"/>
                  <a:gd name="T64" fmla="*/ 40 w 206"/>
                  <a:gd name="T65" fmla="*/ 85 h 137"/>
                  <a:gd name="T66" fmla="*/ 28 w 206"/>
                  <a:gd name="T67" fmla="*/ 80 h 137"/>
                  <a:gd name="T68" fmla="*/ 10 w 206"/>
                  <a:gd name="T69" fmla="*/ 83 h 137"/>
                  <a:gd name="T70" fmla="*/ 0 w 206"/>
                  <a:gd name="T71" fmla="*/ 113 h 137"/>
                  <a:gd name="T72" fmla="*/ 4 w 206"/>
                  <a:gd name="T73" fmla="*/ 137 h 137"/>
                  <a:gd name="T74" fmla="*/ 167 w 206"/>
                  <a:gd name="T75" fmla="*/ 125 h 137"/>
                  <a:gd name="T76" fmla="*/ 161 w 206"/>
                  <a:gd name="T77" fmla="*/ 119 h 137"/>
                  <a:gd name="T78" fmla="*/ 155 w 206"/>
                  <a:gd name="T79" fmla="*/ 115 h 13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06"/>
                  <a:gd name="T121" fmla="*/ 0 h 137"/>
                  <a:gd name="T122" fmla="*/ 206 w 206"/>
                  <a:gd name="T123" fmla="*/ 137 h 137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06" h="137">
                    <a:moveTo>
                      <a:pt x="155" y="115"/>
                    </a:moveTo>
                    <a:lnTo>
                      <a:pt x="146" y="115"/>
                    </a:lnTo>
                    <a:lnTo>
                      <a:pt x="138" y="112"/>
                    </a:lnTo>
                    <a:lnTo>
                      <a:pt x="131" y="109"/>
                    </a:lnTo>
                    <a:lnTo>
                      <a:pt x="125" y="107"/>
                    </a:lnTo>
                    <a:lnTo>
                      <a:pt x="126" y="100"/>
                    </a:lnTo>
                    <a:lnTo>
                      <a:pt x="120" y="97"/>
                    </a:lnTo>
                    <a:lnTo>
                      <a:pt x="123" y="94"/>
                    </a:lnTo>
                    <a:lnTo>
                      <a:pt x="126" y="92"/>
                    </a:lnTo>
                    <a:lnTo>
                      <a:pt x="132" y="91"/>
                    </a:lnTo>
                    <a:lnTo>
                      <a:pt x="140" y="92"/>
                    </a:lnTo>
                    <a:lnTo>
                      <a:pt x="146" y="92"/>
                    </a:lnTo>
                    <a:lnTo>
                      <a:pt x="149" y="89"/>
                    </a:lnTo>
                    <a:lnTo>
                      <a:pt x="149" y="85"/>
                    </a:lnTo>
                    <a:lnTo>
                      <a:pt x="149" y="82"/>
                    </a:lnTo>
                    <a:lnTo>
                      <a:pt x="150" y="80"/>
                    </a:lnTo>
                    <a:lnTo>
                      <a:pt x="152" y="80"/>
                    </a:lnTo>
                    <a:lnTo>
                      <a:pt x="152" y="79"/>
                    </a:lnTo>
                    <a:lnTo>
                      <a:pt x="152" y="77"/>
                    </a:lnTo>
                    <a:lnTo>
                      <a:pt x="152" y="74"/>
                    </a:lnTo>
                    <a:lnTo>
                      <a:pt x="152" y="72"/>
                    </a:lnTo>
                    <a:lnTo>
                      <a:pt x="153" y="71"/>
                    </a:lnTo>
                    <a:lnTo>
                      <a:pt x="156" y="71"/>
                    </a:lnTo>
                    <a:lnTo>
                      <a:pt x="160" y="69"/>
                    </a:lnTo>
                    <a:lnTo>
                      <a:pt x="161" y="66"/>
                    </a:lnTo>
                    <a:lnTo>
                      <a:pt x="163" y="65"/>
                    </a:lnTo>
                    <a:lnTo>
                      <a:pt x="161" y="63"/>
                    </a:lnTo>
                    <a:lnTo>
                      <a:pt x="160" y="62"/>
                    </a:lnTo>
                    <a:lnTo>
                      <a:pt x="156" y="59"/>
                    </a:lnTo>
                    <a:lnTo>
                      <a:pt x="155" y="56"/>
                    </a:lnTo>
                    <a:lnTo>
                      <a:pt x="153" y="54"/>
                    </a:lnTo>
                    <a:lnTo>
                      <a:pt x="152" y="51"/>
                    </a:lnTo>
                    <a:lnTo>
                      <a:pt x="153" y="50"/>
                    </a:lnTo>
                    <a:lnTo>
                      <a:pt x="155" y="48"/>
                    </a:lnTo>
                    <a:lnTo>
                      <a:pt x="156" y="44"/>
                    </a:lnTo>
                    <a:lnTo>
                      <a:pt x="155" y="39"/>
                    </a:lnTo>
                    <a:lnTo>
                      <a:pt x="153" y="35"/>
                    </a:lnTo>
                    <a:lnTo>
                      <a:pt x="150" y="30"/>
                    </a:lnTo>
                    <a:lnTo>
                      <a:pt x="153" y="18"/>
                    </a:lnTo>
                    <a:lnTo>
                      <a:pt x="149" y="9"/>
                    </a:lnTo>
                    <a:lnTo>
                      <a:pt x="140" y="4"/>
                    </a:lnTo>
                    <a:lnTo>
                      <a:pt x="126" y="1"/>
                    </a:lnTo>
                    <a:lnTo>
                      <a:pt x="113" y="0"/>
                    </a:lnTo>
                    <a:lnTo>
                      <a:pt x="101" y="1"/>
                    </a:lnTo>
                    <a:lnTo>
                      <a:pt x="93" y="6"/>
                    </a:lnTo>
                    <a:lnTo>
                      <a:pt x="90" y="10"/>
                    </a:lnTo>
                    <a:lnTo>
                      <a:pt x="80" y="18"/>
                    </a:lnTo>
                    <a:lnTo>
                      <a:pt x="75" y="33"/>
                    </a:lnTo>
                    <a:lnTo>
                      <a:pt x="72" y="50"/>
                    </a:lnTo>
                    <a:lnTo>
                      <a:pt x="71" y="62"/>
                    </a:lnTo>
                    <a:lnTo>
                      <a:pt x="69" y="68"/>
                    </a:lnTo>
                    <a:lnTo>
                      <a:pt x="66" y="72"/>
                    </a:lnTo>
                    <a:lnTo>
                      <a:pt x="63" y="76"/>
                    </a:lnTo>
                    <a:lnTo>
                      <a:pt x="59" y="77"/>
                    </a:lnTo>
                    <a:lnTo>
                      <a:pt x="60" y="85"/>
                    </a:lnTo>
                    <a:lnTo>
                      <a:pt x="68" y="88"/>
                    </a:lnTo>
                    <a:lnTo>
                      <a:pt x="74" y="89"/>
                    </a:lnTo>
                    <a:lnTo>
                      <a:pt x="80" y="88"/>
                    </a:lnTo>
                    <a:lnTo>
                      <a:pt x="75" y="95"/>
                    </a:lnTo>
                    <a:lnTo>
                      <a:pt x="66" y="95"/>
                    </a:lnTo>
                    <a:lnTo>
                      <a:pt x="60" y="110"/>
                    </a:lnTo>
                    <a:lnTo>
                      <a:pt x="55" y="103"/>
                    </a:lnTo>
                    <a:lnTo>
                      <a:pt x="49" y="95"/>
                    </a:lnTo>
                    <a:lnTo>
                      <a:pt x="45" y="89"/>
                    </a:lnTo>
                    <a:lnTo>
                      <a:pt x="40" y="85"/>
                    </a:lnTo>
                    <a:lnTo>
                      <a:pt x="36" y="82"/>
                    </a:lnTo>
                    <a:lnTo>
                      <a:pt x="28" y="80"/>
                    </a:lnTo>
                    <a:lnTo>
                      <a:pt x="21" y="80"/>
                    </a:lnTo>
                    <a:lnTo>
                      <a:pt x="10" y="83"/>
                    </a:lnTo>
                    <a:lnTo>
                      <a:pt x="0" y="95"/>
                    </a:lnTo>
                    <a:lnTo>
                      <a:pt x="0" y="113"/>
                    </a:lnTo>
                    <a:lnTo>
                      <a:pt x="3" y="130"/>
                    </a:lnTo>
                    <a:lnTo>
                      <a:pt x="4" y="137"/>
                    </a:lnTo>
                    <a:lnTo>
                      <a:pt x="206" y="137"/>
                    </a:lnTo>
                    <a:lnTo>
                      <a:pt x="167" y="125"/>
                    </a:lnTo>
                    <a:lnTo>
                      <a:pt x="166" y="124"/>
                    </a:lnTo>
                    <a:lnTo>
                      <a:pt x="161" y="119"/>
                    </a:lnTo>
                    <a:lnTo>
                      <a:pt x="158" y="116"/>
                    </a:lnTo>
                    <a:lnTo>
                      <a:pt x="155" y="115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Freeform 8"/>
              <p:cNvSpPr>
                <a:spLocks/>
              </p:cNvSpPr>
              <p:nvPr/>
            </p:nvSpPr>
            <p:spPr bwMode="auto">
              <a:xfrm>
                <a:off x="1734" y="2314"/>
                <a:ext cx="269" cy="133"/>
              </a:xfrm>
              <a:custGeom>
                <a:avLst/>
                <a:gdLst>
                  <a:gd name="T0" fmla="*/ 269 w 269"/>
                  <a:gd name="T1" fmla="*/ 133 h 133"/>
                  <a:gd name="T2" fmla="*/ 266 w 269"/>
                  <a:gd name="T3" fmla="*/ 105 h 133"/>
                  <a:gd name="T4" fmla="*/ 259 w 269"/>
                  <a:gd name="T5" fmla="*/ 81 h 133"/>
                  <a:gd name="T6" fmla="*/ 247 w 269"/>
                  <a:gd name="T7" fmla="*/ 58 h 133"/>
                  <a:gd name="T8" fmla="*/ 230 w 269"/>
                  <a:gd name="T9" fmla="*/ 39 h 133"/>
                  <a:gd name="T10" fmla="*/ 209 w 269"/>
                  <a:gd name="T11" fmla="*/ 22 h 133"/>
                  <a:gd name="T12" fmla="*/ 186 w 269"/>
                  <a:gd name="T13" fmla="*/ 10 h 133"/>
                  <a:gd name="T14" fmla="*/ 161 w 269"/>
                  <a:gd name="T15" fmla="*/ 3 h 133"/>
                  <a:gd name="T16" fmla="*/ 134 w 269"/>
                  <a:gd name="T17" fmla="*/ 0 h 133"/>
                  <a:gd name="T18" fmla="*/ 107 w 269"/>
                  <a:gd name="T19" fmla="*/ 3 h 133"/>
                  <a:gd name="T20" fmla="*/ 81 w 269"/>
                  <a:gd name="T21" fmla="*/ 10 h 133"/>
                  <a:gd name="T22" fmla="*/ 58 w 269"/>
                  <a:gd name="T23" fmla="*/ 22 h 133"/>
                  <a:gd name="T24" fmla="*/ 39 w 269"/>
                  <a:gd name="T25" fmla="*/ 39 h 133"/>
                  <a:gd name="T26" fmla="*/ 22 w 269"/>
                  <a:gd name="T27" fmla="*/ 58 h 133"/>
                  <a:gd name="T28" fmla="*/ 10 w 269"/>
                  <a:gd name="T29" fmla="*/ 81 h 133"/>
                  <a:gd name="T30" fmla="*/ 3 w 269"/>
                  <a:gd name="T31" fmla="*/ 105 h 133"/>
                  <a:gd name="T32" fmla="*/ 0 w 269"/>
                  <a:gd name="T33" fmla="*/ 133 h 133"/>
                  <a:gd name="T34" fmla="*/ 269 w 269"/>
                  <a:gd name="T35" fmla="*/ 133 h 13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69"/>
                  <a:gd name="T55" fmla="*/ 0 h 133"/>
                  <a:gd name="T56" fmla="*/ 269 w 269"/>
                  <a:gd name="T57" fmla="*/ 133 h 133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69" h="133">
                    <a:moveTo>
                      <a:pt x="269" y="133"/>
                    </a:moveTo>
                    <a:lnTo>
                      <a:pt x="266" y="105"/>
                    </a:lnTo>
                    <a:lnTo>
                      <a:pt x="259" y="81"/>
                    </a:lnTo>
                    <a:lnTo>
                      <a:pt x="247" y="58"/>
                    </a:lnTo>
                    <a:lnTo>
                      <a:pt x="230" y="39"/>
                    </a:lnTo>
                    <a:lnTo>
                      <a:pt x="209" y="22"/>
                    </a:lnTo>
                    <a:lnTo>
                      <a:pt x="186" y="10"/>
                    </a:lnTo>
                    <a:lnTo>
                      <a:pt x="161" y="3"/>
                    </a:lnTo>
                    <a:lnTo>
                      <a:pt x="134" y="0"/>
                    </a:lnTo>
                    <a:lnTo>
                      <a:pt x="107" y="3"/>
                    </a:lnTo>
                    <a:lnTo>
                      <a:pt x="81" y="10"/>
                    </a:lnTo>
                    <a:lnTo>
                      <a:pt x="58" y="22"/>
                    </a:lnTo>
                    <a:lnTo>
                      <a:pt x="39" y="39"/>
                    </a:lnTo>
                    <a:lnTo>
                      <a:pt x="22" y="58"/>
                    </a:lnTo>
                    <a:lnTo>
                      <a:pt x="10" y="81"/>
                    </a:lnTo>
                    <a:lnTo>
                      <a:pt x="3" y="105"/>
                    </a:lnTo>
                    <a:lnTo>
                      <a:pt x="0" y="133"/>
                    </a:lnTo>
                    <a:lnTo>
                      <a:pt x="269" y="133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" name="Freeform 9"/>
              <p:cNvSpPr>
                <a:spLocks/>
              </p:cNvSpPr>
              <p:nvPr/>
            </p:nvSpPr>
            <p:spPr bwMode="auto">
              <a:xfrm>
                <a:off x="802" y="2314"/>
                <a:ext cx="270" cy="133"/>
              </a:xfrm>
              <a:custGeom>
                <a:avLst/>
                <a:gdLst>
                  <a:gd name="T0" fmla="*/ 270 w 270"/>
                  <a:gd name="T1" fmla="*/ 133 h 133"/>
                  <a:gd name="T2" fmla="*/ 267 w 270"/>
                  <a:gd name="T3" fmla="*/ 105 h 133"/>
                  <a:gd name="T4" fmla="*/ 259 w 270"/>
                  <a:gd name="T5" fmla="*/ 81 h 133"/>
                  <a:gd name="T6" fmla="*/ 247 w 270"/>
                  <a:gd name="T7" fmla="*/ 58 h 133"/>
                  <a:gd name="T8" fmla="*/ 231 w 270"/>
                  <a:gd name="T9" fmla="*/ 39 h 133"/>
                  <a:gd name="T10" fmla="*/ 211 w 270"/>
                  <a:gd name="T11" fmla="*/ 22 h 133"/>
                  <a:gd name="T12" fmla="*/ 188 w 270"/>
                  <a:gd name="T13" fmla="*/ 10 h 133"/>
                  <a:gd name="T14" fmla="*/ 163 w 270"/>
                  <a:gd name="T15" fmla="*/ 3 h 133"/>
                  <a:gd name="T16" fmla="*/ 136 w 270"/>
                  <a:gd name="T17" fmla="*/ 0 h 133"/>
                  <a:gd name="T18" fmla="*/ 109 w 270"/>
                  <a:gd name="T19" fmla="*/ 3 h 133"/>
                  <a:gd name="T20" fmla="*/ 83 w 270"/>
                  <a:gd name="T21" fmla="*/ 10 h 133"/>
                  <a:gd name="T22" fmla="*/ 60 w 270"/>
                  <a:gd name="T23" fmla="*/ 22 h 133"/>
                  <a:gd name="T24" fmla="*/ 39 w 270"/>
                  <a:gd name="T25" fmla="*/ 39 h 133"/>
                  <a:gd name="T26" fmla="*/ 23 w 270"/>
                  <a:gd name="T27" fmla="*/ 58 h 133"/>
                  <a:gd name="T28" fmla="*/ 11 w 270"/>
                  <a:gd name="T29" fmla="*/ 81 h 133"/>
                  <a:gd name="T30" fmla="*/ 3 w 270"/>
                  <a:gd name="T31" fmla="*/ 105 h 133"/>
                  <a:gd name="T32" fmla="*/ 0 w 270"/>
                  <a:gd name="T33" fmla="*/ 133 h 133"/>
                  <a:gd name="T34" fmla="*/ 270 w 270"/>
                  <a:gd name="T35" fmla="*/ 133 h 13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70"/>
                  <a:gd name="T55" fmla="*/ 0 h 133"/>
                  <a:gd name="T56" fmla="*/ 270 w 270"/>
                  <a:gd name="T57" fmla="*/ 133 h 133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70" h="133">
                    <a:moveTo>
                      <a:pt x="270" y="133"/>
                    </a:moveTo>
                    <a:lnTo>
                      <a:pt x="267" y="105"/>
                    </a:lnTo>
                    <a:lnTo>
                      <a:pt x="259" y="81"/>
                    </a:lnTo>
                    <a:lnTo>
                      <a:pt x="247" y="58"/>
                    </a:lnTo>
                    <a:lnTo>
                      <a:pt x="231" y="39"/>
                    </a:lnTo>
                    <a:lnTo>
                      <a:pt x="211" y="22"/>
                    </a:lnTo>
                    <a:lnTo>
                      <a:pt x="188" y="10"/>
                    </a:lnTo>
                    <a:lnTo>
                      <a:pt x="163" y="3"/>
                    </a:lnTo>
                    <a:lnTo>
                      <a:pt x="136" y="0"/>
                    </a:lnTo>
                    <a:lnTo>
                      <a:pt x="109" y="3"/>
                    </a:lnTo>
                    <a:lnTo>
                      <a:pt x="83" y="10"/>
                    </a:lnTo>
                    <a:lnTo>
                      <a:pt x="60" y="22"/>
                    </a:lnTo>
                    <a:lnTo>
                      <a:pt x="39" y="39"/>
                    </a:lnTo>
                    <a:lnTo>
                      <a:pt x="23" y="58"/>
                    </a:lnTo>
                    <a:lnTo>
                      <a:pt x="11" y="81"/>
                    </a:lnTo>
                    <a:lnTo>
                      <a:pt x="3" y="105"/>
                    </a:lnTo>
                    <a:lnTo>
                      <a:pt x="0" y="133"/>
                    </a:lnTo>
                    <a:lnTo>
                      <a:pt x="270" y="133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Freeform 10"/>
              <p:cNvSpPr>
                <a:spLocks/>
              </p:cNvSpPr>
              <p:nvPr/>
            </p:nvSpPr>
            <p:spPr bwMode="auto">
              <a:xfrm>
                <a:off x="820" y="2332"/>
                <a:ext cx="234" cy="231"/>
              </a:xfrm>
              <a:custGeom>
                <a:avLst/>
                <a:gdLst>
                  <a:gd name="T0" fmla="*/ 118 w 234"/>
                  <a:gd name="T1" fmla="*/ 231 h 231"/>
                  <a:gd name="T2" fmla="*/ 140 w 234"/>
                  <a:gd name="T3" fmla="*/ 228 h 231"/>
                  <a:gd name="T4" fmla="*/ 163 w 234"/>
                  <a:gd name="T5" fmla="*/ 222 h 231"/>
                  <a:gd name="T6" fmla="*/ 183 w 234"/>
                  <a:gd name="T7" fmla="*/ 211 h 231"/>
                  <a:gd name="T8" fmla="*/ 199 w 234"/>
                  <a:gd name="T9" fmla="*/ 198 h 231"/>
                  <a:gd name="T10" fmla="*/ 214 w 234"/>
                  <a:gd name="T11" fmla="*/ 180 h 231"/>
                  <a:gd name="T12" fmla="*/ 225 w 234"/>
                  <a:gd name="T13" fmla="*/ 160 h 231"/>
                  <a:gd name="T14" fmla="*/ 231 w 234"/>
                  <a:gd name="T15" fmla="*/ 139 h 231"/>
                  <a:gd name="T16" fmla="*/ 234 w 234"/>
                  <a:gd name="T17" fmla="*/ 115 h 231"/>
                  <a:gd name="T18" fmla="*/ 231 w 234"/>
                  <a:gd name="T19" fmla="*/ 92 h 231"/>
                  <a:gd name="T20" fmla="*/ 225 w 234"/>
                  <a:gd name="T21" fmla="*/ 71 h 231"/>
                  <a:gd name="T22" fmla="*/ 214 w 234"/>
                  <a:gd name="T23" fmla="*/ 51 h 231"/>
                  <a:gd name="T24" fmla="*/ 199 w 234"/>
                  <a:gd name="T25" fmla="*/ 34 h 231"/>
                  <a:gd name="T26" fmla="*/ 183 w 234"/>
                  <a:gd name="T27" fmla="*/ 19 h 231"/>
                  <a:gd name="T28" fmla="*/ 163 w 234"/>
                  <a:gd name="T29" fmla="*/ 9 h 231"/>
                  <a:gd name="T30" fmla="*/ 140 w 234"/>
                  <a:gd name="T31" fmla="*/ 3 h 231"/>
                  <a:gd name="T32" fmla="*/ 118 w 234"/>
                  <a:gd name="T33" fmla="*/ 0 h 231"/>
                  <a:gd name="T34" fmla="*/ 94 w 234"/>
                  <a:gd name="T35" fmla="*/ 3 h 231"/>
                  <a:gd name="T36" fmla="*/ 73 w 234"/>
                  <a:gd name="T37" fmla="*/ 9 h 231"/>
                  <a:gd name="T38" fmla="*/ 51 w 234"/>
                  <a:gd name="T39" fmla="*/ 19 h 231"/>
                  <a:gd name="T40" fmla="*/ 35 w 234"/>
                  <a:gd name="T41" fmla="*/ 34 h 231"/>
                  <a:gd name="T42" fmla="*/ 20 w 234"/>
                  <a:gd name="T43" fmla="*/ 51 h 231"/>
                  <a:gd name="T44" fmla="*/ 9 w 234"/>
                  <a:gd name="T45" fmla="*/ 71 h 231"/>
                  <a:gd name="T46" fmla="*/ 3 w 234"/>
                  <a:gd name="T47" fmla="*/ 92 h 231"/>
                  <a:gd name="T48" fmla="*/ 0 w 234"/>
                  <a:gd name="T49" fmla="*/ 115 h 231"/>
                  <a:gd name="T50" fmla="*/ 3 w 234"/>
                  <a:gd name="T51" fmla="*/ 139 h 231"/>
                  <a:gd name="T52" fmla="*/ 9 w 234"/>
                  <a:gd name="T53" fmla="*/ 160 h 231"/>
                  <a:gd name="T54" fmla="*/ 20 w 234"/>
                  <a:gd name="T55" fmla="*/ 180 h 231"/>
                  <a:gd name="T56" fmla="*/ 35 w 234"/>
                  <a:gd name="T57" fmla="*/ 198 h 231"/>
                  <a:gd name="T58" fmla="*/ 51 w 234"/>
                  <a:gd name="T59" fmla="*/ 211 h 231"/>
                  <a:gd name="T60" fmla="*/ 73 w 234"/>
                  <a:gd name="T61" fmla="*/ 222 h 231"/>
                  <a:gd name="T62" fmla="*/ 94 w 234"/>
                  <a:gd name="T63" fmla="*/ 228 h 231"/>
                  <a:gd name="T64" fmla="*/ 118 w 234"/>
                  <a:gd name="T65" fmla="*/ 231 h 23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34"/>
                  <a:gd name="T100" fmla="*/ 0 h 231"/>
                  <a:gd name="T101" fmla="*/ 234 w 234"/>
                  <a:gd name="T102" fmla="*/ 231 h 23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34" h="231">
                    <a:moveTo>
                      <a:pt x="118" y="231"/>
                    </a:moveTo>
                    <a:lnTo>
                      <a:pt x="140" y="228"/>
                    </a:lnTo>
                    <a:lnTo>
                      <a:pt x="163" y="222"/>
                    </a:lnTo>
                    <a:lnTo>
                      <a:pt x="183" y="211"/>
                    </a:lnTo>
                    <a:lnTo>
                      <a:pt x="199" y="198"/>
                    </a:lnTo>
                    <a:lnTo>
                      <a:pt x="214" y="180"/>
                    </a:lnTo>
                    <a:lnTo>
                      <a:pt x="225" y="160"/>
                    </a:lnTo>
                    <a:lnTo>
                      <a:pt x="231" y="139"/>
                    </a:lnTo>
                    <a:lnTo>
                      <a:pt x="234" y="115"/>
                    </a:lnTo>
                    <a:lnTo>
                      <a:pt x="231" y="92"/>
                    </a:lnTo>
                    <a:lnTo>
                      <a:pt x="225" y="71"/>
                    </a:lnTo>
                    <a:lnTo>
                      <a:pt x="214" y="51"/>
                    </a:lnTo>
                    <a:lnTo>
                      <a:pt x="199" y="34"/>
                    </a:lnTo>
                    <a:lnTo>
                      <a:pt x="183" y="19"/>
                    </a:lnTo>
                    <a:lnTo>
                      <a:pt x="163" y="9"/>
                    </a:lnTo>
                    <a:lnTo>
                      <a:pt x="140" y="3"/>
                    </a:lnTo>
                    <a:lnTo>
                      <a:pt x="118" y="0"/>
                    </a:lnTo>
                    <a:lnTo>
                      <a:pt x="94" y="3"/>
                    </a:lnTo>
                    <a:lnTo>
                      <a:pt x="73" y="9"/>
                    </a:lnTo>
                    <a:lnTo>
                      <a:pt x="51" y="19"/>
                    </a:lnTo>
                    <a:lnTo>
                      <a:pt x="35" y="34"/>
                    </a:lnTo>
                    <a:lnTo>
                      <a:pt x="20" y="51"/>
                    </a:lnTo>
                    <a:lnTo>
                      <a:pt x="9" y="71"/>
                    </a:lnTo>
                    <a:lnTo>
                      <a:pt x="3" y="92"/>
                    </a:lnTo>
                    <a:lnTo>
                      <a:pt x="0" y="115"/>
                    </a:lnTo>
                    <a:lnTo>
                      <a:pt x="3" y="139"/>
                    </a:lnTo>
                    <a:lnTo>
                      <a:pt x="9" y="160"/>
                    </a:lnTo>
                    <a:lnTo>
                      <a:pt x="20" y="180"/>
                    </a:lnTo>
                    <a:lnTo>
                      <a:pt x="35" y="198"/>
                    </a:lnTo>
                    <a:lnTo>
                      <a:pt x="51" y="211"/>
                    </a:lnTo>
                    <a:lnTo>
                      <a:pt x="73" y="222"/>
                    </a:lnTo>
                    <a:lnTo>
                      <a:pt x="94" y="228"/>
                    </a:lnTo>
                    <a:lnTo>
                      <a:pt x="118" y="23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Freeform 11"/>
              <p:cNvSpPr>
                <a:spLocks/>
              </p:cNvSpPr>
              <p:nvPr/>
            </p:nvSpPr>
            <p:spPr bwMode="auto">
              <a:xfrm>
                <a:off x="1752" y="2332"/>
                <a:ext cx="233" cy="231"/>
              </a:xfrm>
              <a:custGeom>
                <a:avLst/>
                <a:gdLst>
                  <a:gd name="T0" fmla="*/ 116 w 233"/>
                  <a:gd name="T1" fmla="*/ 231 h 231"/>
                  <a:gd name="T2" fmla="*/ 140 w 233"/>
                  <a:gd name="T3" fmla="*/ 228 h 231"/>
                  <a:gd name="T4" fmla="*/ 161 w 233"/>
                  <a:gd name="T5" fmla="*/ 222 h 231"/>
                  <a:gd name="T6" fmla="*/ 182 w 233"/>
                  <a:gd name="T7" fmla="*/ 211 h 231"/>
                  <a:gd name="T8" fmla="*/ 199 w 233"/>
                  <a:gd name="T9" fmla="*/ 198 h 231"/>
                  <a:gd name="T10" fmla="*/ 214 w 233"/>
                  <a:gd name="T11" fmla="*/ 180 h 231"/>
                  <a:gd name="T12" fmla="*/ 224 w 233"/>
                  <a:gd name="T13" fmla="*/ 160 h 231"/>
                  <a:gd name="T14" fmla="*/ 230 w 233"/>
                  <a:gd name="T15" fmla="*/ 139 h 231"/>
                  <a:gd name="T16" fmla="*/ 233 w 233"/>
                  <a:gd name="T17" fmla="*/ 115 h 231"/>
                  <a:gd name="T18" fmla="*/ 230 w 233"/>
                  <a:gd name="T19" fmla="*/ 92 h 231"/>
                  <a:gd name="T20" fmla="*/ 224 w 233"/>
                  <a:gd name="T21" fmla="*/ 71 h 231"/>
                  <a:gd name="T22" fmla="*/ 214 w 233"/>
                  <a:gd name="T23" fmla="*/ 51 h 231"/>
                  <a:gd name="T24" fmla="*/ 199 w 233"/>
                  <a:gd name="T25" fmla="*/ 34 h 231"/>
                  <a:gd name="T26" fmla="*/ 182 w 233"/>
                  <a:gd name="T27" fmla="*/ 19 h 231"/>
                  <a:gd name="T28" fmla="*/ 161 w 233"/>
                  <a:gd name="T29" fmla="*/ 9 h 231"/>
                  <a:gd name="T30" fmla="*/ 140 w 233"/>
                  <a:gd name="T31" fmla="*/ 3 h 231"/>
                  <a:gd name="T32" fmla="*/ 116 w 233"/>
                  <a:gd name="T33" fmla="*/ 0 h 231"/>
                  <a:gd name="T34" fmla="*/ 93 w 233"/>
                  <a:gd name="T35" fmla="*/ 3 h 231"/>
                  <a:gd name="T36" fmla="*/ 71 w 233"/>
                  <a:gd name="T37" fmla="*/ 9 h 231"/>
                  <a:gd name="T38" fmla="*/ 51 w 233"/>
                  <a:gd name="T39" fmla="*/ 19 h 231"/>
                  <a:gd name="T40" fmla="*/ 34 w 233"/>
                  <a:gd name="T41" fmla="*/ 34 h 231"/>
                  <a:gd name="T42" fmla="*/ 19 w 233"/>
                  <a:gd name="T43" fmla="*/ 51 h 231"/>
                  <a:gd name="T44" fmla="*/ 9 w 233"/>
                  <a:gd name="T45" fmla="*/ 71 h 231"/>
                  <a:gd name="T46" fmla="*/ 3 w 233"/>
                  <a:gd name="T47" fmla="*/ 92 h 231"/>
                  <a:gd name="T48" fmla="*/ 0 w 233"/>
                  <a:gd name="T49" fmla="*/ 115 h 231"/>
                  <a:gd name="T50" fmla="*/ 3 w 233"/>
                  <a:gd name="T51" fmla="*/ 139 h 231"/>
                  <a:gd name="T52" fmla="*/ 9 w 233"/>
                  <a:gd name="T53" fmla="*/ 160 h 231"/>
                  <a:gd name="T54" fmla="*/ 19 w 233"/>
                  <a:gd name="T55" fmla="*/ 180 h 231"/>
                  <a:gd name="T56" fmla="*/ 34 w 233"/>
                  <a:gd name="T57" fmla="*/ 198 h 231"/>
                  <a:gd name="T58" fmla="*/ 51 w 233"/>
                  <a:gd name="T59" fmla="*/ 211 h 231"/>
                  <a:gd name="T60" fmla="*/ 71 w 233"/>
                  <a:gd name="T61" fmla="*/ 222 h 231"/>
                  <a:gd name="T62" fmla="*/ 93 w 233"/>
                  <a:gd name="T63" fmla="*/ 228 h 231"/>
                  <a:gd name="T64" fmla="*/ 116 w 233"/>
                  <a:gd name="T65" fmla="*/ 231 h 23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33"/>
                  <a:gd name="T100" fmla="*/ 0 h 231"/>
                  <a:gd name="T101" fmla="*/ 233 w 233"/>
                  <a:gd name="T102" fmla="*/ 231 h 23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33" h="231">
                    <a:moveTo>
                      <a:pt x="116" y="231"/>
                    </a:moveTo>
                    <a:lnTo>
                      <a:pt x="140" y="228"/>
                    </a:lnTo>
                    <a:lnTo>
                      <a:pt x="161" y="222"/>
                    </a:lnTo>
                    <a:lnTo>
                      <a:pt x="182" y="211"/>
                    </a:lnTo>
                    <a:lnTo>
                      <a:pt x="199" y="198"/>
                    </a:lnTo>
                    <a:lnTo>
                      <a:pt x="214" y="180"/>
                    </a:lnTo>
                    <a:lnTo>
                      <a:pt x="224" y="160"/>
                    </a:lnTo>
                    <a:lnTo>
                      <a:pt x="230" y="139"/>
                    </a:lnTo>
                    <a:lnTo>
                      <a:pt x="233" y="115"/>
                    </a:lnTo>
                    <a:lnTo>
                      <a:pt x="230" y="92"/>
                    </a:lnTo>
                    <a:lnTo>
                      <a:pt x="224" y="71"/>
                    </a:lnTo>
                    <a:lnTo>
                      <a:pt x="214" y="51"/>
                    </a:lnTo>
                    <a:lnTo>
                      <a:pt x="199" y="34"/>
                    </a:lnTo>
                    <a:lnTo>
                      <a:pt x="182" y="19"/>
                    </a:lnTo>
                    <a:lnTo>
                      <a:pt x="161" y="9"/>
                    </a:lnTo>
                    <a:lnTo>
                      <a:pt x="140" y="3"/>
                    </a:lnTo>
                    <a:lnTo>
                      <a:pt x="116" y="0"/>
                    </a:lnTo>
                    <a:lnTo>
                      <a:pt x="93" y="3"/>
                    </a:lnTo>
                    <a:lnTo>
                      <a:pt x="71" y="9"/>
                    </a:lnTo>
                    <a:lnTo>
                      <a:pt x="51" y="19"/>
                    </a:lnTo>
                    <a:lnTo>
                      <a:pt x="34" y="34"/>
                    </a:lnTo>
                    <a:lnTo>
                      <a:pt x="19" y="51"/>
                    </a:lnTo>
                    <a:lnTo>
                      <a:pt x="9" y="71"/>
                    </a:lnTo>
                    <a:lnTo>
                      <a:pt x="3" y="92"/>
                    </a:lnTo>
                    <a:lnTo>
                      <a:pt x="0" y="115"/>
                    </a:lnTo>
                    <a:lnTo>
                      <a:pt x="3" y="139"/>
                    </a:lnTo>
                    <a:lnTo>
                      <a:pt x="9" y="160"/>
                    </a:lnTo>
                    <a:lnTo>
                      <a:pt x="19" y="180"/>
                    </a:lnTo>
                    <a:lnTo>
                      <a:pt x="34" y="198"/>
                    </a:lnTo>
                    <a:lnTo>
                      <a:pt x="51" y="211"/>
                    </a:lnTo>
                    <a:lnTo>
                      <a:pt x="71" y="222"/>
                    </a:lnTo>
                    <a:lnTo>
                      <a:pt x="93" y="228"/>
                    </a:lnTo>
                    <a:lnTo>
                      <a:pt x="116" y="23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" name="Freeform 12"/>
              <p:cNvSpPr>
                <a:spLocks/>
              </p:cNvSpPr>
              <p:nvPr/>
            </p:nvSpPr>
            <p:spPr bwMode="auto">
              <a:xfrm>
                <a:off x="859" y="2371"/>
                <a:ext cx="156" cy="154"/>
              </a:xfrm>
              <a:custGeom>
                <a:avLst/>
                <a:gdLst>
                  <a:gd name="T0" fmla="*/ 79 w 156"/>
                  <a:gd name="T1" fmla="*/ 154 h 154"/>
                  <a:gd name="T2" fmla="*/ 94 w 156"/>
                  <a:gd name="T3" fmla="*/ 153 h 154"/>
                  <a:gd name="T4" fmla="*/ 109 w 156"/>
                  <a:gd name="T5" fmla="*/ 148 h 154"/>
                  <a:gd name="T6" fmla="*/ 121 w 156"/>
                  <a:gd name="T7" fmla="*/ 141 h 154"/>
                  <a:gd name="T8" fmla="*/ 133 w 156"/>
                  <a:gd name="T9" fmla="*/ 132 h 154"/>
                  <a:gd name="T10" fmla="*/ 142 w 156"/>
                  <a:gd name="T11" fmla="*/ 119 h 154"/>
                  <a:gd name="T12" fmla="*/ 150 w 156"/>
                  <a:gd name="T13" fmla="*/ 106 h 154"/>
                  <a:gd name="T14" fmla="*/ 154 w 156"/>
                  <a:gd name="T15" fmla="*/ 92 h 154"/>
                  <a:gd name="T16" fmla="*/ 156 w 156"/>
                  <a:gd name="T17" fmla="*/ 76 h 154"/>
                  <a:gd name="T18" fmla="*/ 154 w 156"/>
                  <a:gd name="T19" fmla="*/ 60 h 154"/>
                  <a:gd name="T20" fmla="*/ 150 w 156"/>
                  <a:gd name="T21" fmla="*/ 45 h 154"/>
                  <a:gd name="T22" fmla="*/ 142 w 156"/>
                  <a:gd name="T23" fmla="*/ 33 h 154"/>
                  <a:gd name="T24" fmla="*/ 133 w 156"/>
                  <a:gd name="T25" fmla="*/ 21 h 154"/>
                  <a:gd name="T26" fmla="*/ 121 w 156"/>
                  <a:gd name="T27" fmla="*/ 12 h 154"/>
                  <a:gd name="T28" fmla="*/ 109 w 156"/>
                  <a:gd name="T29" fmla="*/ 6 h 154"/>
                  <a:gd name="T30" fmla="*/ 94 w 156"/>
                  <a:gd name="T31" fmla="*/ 1 h 154"/>
                  <a:gd name="T32" fmla="*/ 79 w 156"/>
                  <a:gd name="T33" fmla="*/ 0 h 154"/>
                  <a:gd name="T34" fmla="*/ 62 w 156"/>
                  <a:gd name="T35" fmla="*/ 1 h 154"/>
                  <a:gd name="T36" fmla="*/ 49 w 156"/>
                  <a:gd name="T37" fmla="*/ 6 h 154"/>
                  <a:gd name="T38" fmla="*/ 35 w 156"/>
                  <a:gd name="T39" fmla="*/ 12 h 154"/>
                  <a:gd name="T40" fmla="*/ 23 w 156"/>
                  <a:gd name="T41" fmla="*/ 21 h 154"/>
                  <a:gd name="T42" fmla="*/ 14 w 156"/>
                  <a:gd name="T43" fmla="*/ 33 h 154"/>
                  <a:gd name="T44" fmla="*/ 6 w 156"/>
                  <a:gd name="T45" fmla="*/ 45 h 154"/>
                  <a:gd name="T46" fmla="*/ 2 w 156"/>
                  <a:gd name="T47" fmla="*/ 60 h 154"/>
                  <a:gd name="T48" fmla="*/ 0 w 156"/>
                  <a:gd name="T49" fmla="*/ 76 h 154"/>
                  <a:gd name="T50" fmla="*/ 2 w 156"/>
                  <a:gd name="T51" fmla="*/ 92 h 154"/>
                  <a:gd name="T52" fmla="*/ 6 w 156"/>
                  <a:gd name="T53" fmla="*/ 106 h 154"/>
                  <a:gd name="T54" fmla="*/ 14 w 156"/>
                  <a:gd name="T55" fmla="*/ 119 h 154"/>
                  <a:gd name="T56" fmla="*/ 23 w 156"/>
                  <a:gd name="T57" fmla="*/ 132 h 154"/>
                  <a:gd name="T58" fmla="*/ 35 w 156"/>
                  <a:gd name="T59" fmla="*/ 141 h 154"/>
                  <a:gd name="T60" fmla="*/ 49 w 156"/>
                  <a:gd name="T61" fmla="*/ 148 h 154"/>
                  <a:gd name="T62" fmla="*/ 62 w 156"/>
                  <a:gd name="T63" fmla="*/ 153 h 154"/>
                  <a:gd name="T64" fmla="*/ 79 w 156"/>
                  <a:gd name="T65" fmla="*/ 154 h 15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56"/>
                  <a:gd name="T100" fmla="*/ 0 h 154"/>
                  <a:gd name="T101" fmla="*/ 156 w 156"/>
                  <a:gd name="T102" fmla="*/ 154 h 15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56" h="154">
                    <a:moveTo>
                      <a:pt x="79" y="154"/>
                    </a:moveTo>
                    <a:lnTo>
                      <a:pt x="94" y="153"/>
                    </a:lnTo>
                    <a:lnTo>
                      <a:pt x="109" y="148"/>
                    </a:lnTo>
                    <a:lnTo>
                      <a:pt x="121" y="141"/>
                    </a:lnTo>
                    <a:lnTo>
                      <a:pt x="133" y="132"/>
                    </a:lnTo>
                    <a:lnTo>
                      <a:pt x="142" y="119"/>
                    </a:lnTo>
                    <a:lnTo>
                      <a:pt x="150" y="106"/>
                    </a:lnTo>
                    <a:lnTo>
                      <a:pt x="154" y="92"/>
                    </a:lnTo>
                    <a:lnTo>
                      <a:pt x="156" y="76"/>
                    </a:lnTo>
                    <a:lnTo>
                      <a:pt x="154" y="60"/>
                    </a:lnTo>
                    <a:lnTo>
                      <a:pt x="150" y="45"/>
                    </a:lnTo>
                    <a:lnTo>
                      <a:pt x="142" y="33"/>
                    </a:lnTo>
                    <a:lnTo>
                      <a:pt x="133" y="21"/>
                    </a:lnTo>
                    <a:lnTo>
                      <a:pt x="121" y="12"/>
                    </a:lnTo>
                    <a:lnTo>
                      <a:pt x="109" y="6"/>
                    </a:lnTo>
                    <a:lnTo>
                      <a:pt x="94" y="1"/>
                    </a:lnTo>
                    <a:lnTo>
                      <a:pt x="79" y="0"/>
                    </a:lnTo>
                    <a:lnTo>
                      <a:pt x="62" y="1"/>
                    </a:lnTo>
                    <a:lnTo>
                      <a:pt x="49" y="6"/>
                    </a:lnTo>
                    <a:lnTo>
                      <a:pt x="35" y="12"/>
                    </a:lnTo>
                    <a:lnTo>
                      <a:pt x="23" y="21"/>
                    </a:lnTo>
                    <a:lnTo>
                      <a:pt x="14" y="33"/>
                    </a:lnTo>
                    <a:lnTo>
                      <a:pt x="6" y="45"/>
                    </a:lnTo>
                    <a:lnTo>
                      <a:pt x="2" y="60"/>
                    </a:lnTo>
                    <a:lnTo>
                      <a:pt x="0" y="76"/>
                    </a:lnTo>
                    <a:lnTo>
                      <a:pt x="2" y="92"/>
                    </a:lnTo>
                    <a:lnTo>
                      <a:pt x="6" y="106"/>
                    </a:lnTo>
                    <a:lnTo>
                      <a:pt x="14" y="119"/>
                    </a:lnTo>
                    <a:lnTo>
                      <a:pt x="23" y="132"/>
                    </a:lnTo>
                    <a:lnTo>
                      <a:pt x="35" y="141"/>
                    </a:lnTo>
                    <a:lnTo>
                      <a:pt x="49" y="148"/>
                    </a:lnTo>
                    <a:lnTo>
                      <a:pt x="62" y="153"/>
                    </a:lnTo>
                    <a:lnTo>
                      <a:pt x="79" y="15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Freeform 13"/>
              <p:cNvSpPr>
                <a:spLocks/>
              </p:cNvSpPr>
              <p:nvPr/>
            </p:nvSpPr>
            <p:spPr bwMode="auto">
              <a:xfrm>
                <a:off x="1791" y="2371"/>
                <a:ext cx="155" cy="154"/>
              </a:xfrm>
              <a:custGeom>
                <a:avLst/>
                <a:gdLst>
                  <a:gd name="T0" fmla="*/ 77 w 155"/>
                  <a:gd name="T1" fmla="*/ 154 h 154"/>
                  <a:gd name="T2" fmla="*/ 93 w 155"/>
                  <a:gd name="T3" fmla="*/ 153 h 154"/>
                  <a:gd name="T4" fmla="*/ 107 w 155"/>
                  <a:gd name="T5" fmla="*/ 148 h 154"/>
                  <a:gd name="T6" fmla="*/ 120 w 155"/>
                  <a:gd name="T7" fmla="*/ 141 h 154"/>
                  <a:gd name="T8" fmla="*/ 133 w 155"/>
                  <a:gd name="T9" fmla="*/ 132 h 154"/>
                  <a:gd name="T10" fmla="*/ 142 w 155"/>
                  <a:gd name="T11" fmla="*/ 119 h 154"/>
                  <a:gd name="T12" fmla="*/ 149 w 155"/>
                  <a:gd name="T13" fmla="*/ 106 h 154"/>
                  <a:gd name="T14" fmla="*/ 154 w 155"/>
                  <a:gd name="T15" fmla="*/ 92 h 154"/>
                  <a:gd name="T16" fmla="*/ 155 w 155"/>
                  <a:gd name="T17" fmla="*/ 76 h 154"/>
                  <a:gd name="T18" fmla="*/ 154 w 155"/>
                  <a:gd name="T19" fmla="*/ 60 h 154"/>
                  <a:gd name="T20" fmla="*/ 149 w 155"/>
                  <a:gd name="T21" fmla="*/ 45 h 154"/>
                  <a:gd name="T22" fmla="*/ 142 w 155"/>
                  <a:gd name="T23" fmla="*/ 33 h 154"/>
                  <a:gd name="T24" fmla="*/ 133 w 155"/>
                  <a:gd name="T25" fmla="*/ 21 h 154"/>
                  <a:gd name="T26" fmla="*/ 120 w 155"/>
                  <a:gd name="T27" fmla="*/ 12 h 154"/>
                  <a:gd name="T28" fmla="*/ 107 w 155"/>
                  <a:gd name="T29" fmla="*/ 6 h 154"/>
                  <a:gd name="T30" fmla="*/ 93 w 155"/>
                  <a:gd name="T31" fmla="*/ 1 h 154"/>
                  <a:gd name="T32" fmla="*/ 77 w 155"/>
                  <a:gd name="T33" fmla="*/ 0 h 154"/>
                  <a:gd name="T34" fmla="*/ 62 w 155"/>
                  <a:gd name="T35" fmla="*/ 1 h 154"/>
                  <a:gd name="T36" fmla="*/ 47 w 155"/>
                  <a:gd name="T37" fmla="*/ 6 h 154"/>
                  <a:gd name="T38" fmla="*/ 35 w 155"/>
                  <a:gd name="T39" fmla="*/ 12 h 154"/>
                  <a:gd name="T40" fmla="*/ 22 w 155"/>
                  <a:gd name="T41" fmla="*/ 21 h 154"/>
                  <a:gd name="T42" fmla="*/ 13 w 155"/>
                  <a:gd name="T43" fmla="*/ 33 h 154"/>
                  <a:gd name="T44" fmla="*/ 6 w 155"/>
                  <a:gd name="T45" fmla="*/ 45 h 154"/>
                  <a:gd name="T46" fmla="*/ 1 w 155"/>
                  <a:gd name="T47" fmla="*/ 60 h 154"/>
                  <a:gd name="T48" fmla="*/ 0 w 155"/>
                  <a:gd name="T49" fmla="*/ 76 h 154"/>
                  <a:gd name="T50" fmla="*/ 1 w 155"/>
                  <a:gd name="T51" fmla="*/ 92 h 154"/>
                  <a:gd name="T52" fmla="*/ 6 w 155"/>
                  <a:gd name="T53" fmla="*/ 106 h 154"/>
                  <a:gd name="T54" fmla="*/ 13 w 155"/>
                  <a:gd name="T55" fmla="*/ 119 h 154"/>
                  <a:gd name="T56" fmla="*/ 22 w 155"/>
                  <a:gd name="T57" fmla="*/ 132 h 154"/>
                  <a:gd name="T58" fmla="*/ 35 w 155"/>
                  <a:gd name="T59" fmla="*/ 141 h 154"/>
                  <a:gd name="T60" fmla="*/ 47 w 155"/>
                  <a:gd name="T61" fmla="*/ 148 h 154"/>
                  <a:gd name="T62" fmla="*/ 62 w 155"/>
                  <a:gd name="T63" fmla="*/ 153 h 154"/>
                  <a:gd name="T64" fmla="*/ 77 w 155"/>
                  <a:gd name="T65" fmla="*/ 154 h 15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55"/>
                  <a:gd name="T100" fmla="*/ 0 h 154"/>
                  <a:gd name="T101" fmla="*/ 155 w 155"/>
                  <a:gd name="T102" fmla="*/ 154 h 15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55" h="154">
                    <a:moveTo>
                      <a:pt x="77" y="154"/>
                    </a:moveTo>
                    <a:lnTo>
                      <a:pt x="93" y="153"/>
                    </a:lnTo>
                    <a:lnTo>
                      <a:pt x="107" y="148"/>
                    </a:lnTo>
                    <a:lnTo>
                      <a:pt x="120" y="141"/>
                    </a:lnTo>
                    <a:lnTo>
                      <a:pt x="133" y="132"/>
                    </a:lnTo>
                    <a:lnTo>
                      <a:pt x="142" y="119"/>
                    </a:lnTo>
                    <a:lnTo>
                      <a:pt x="149" y="106"/>
                    </a:lnTo>
                    <a:lnTo>
                      <a:pt x="154" y="92"/>
                    </a:lnTo>
                    <a:lnTo>
                      <a:pt x="155" y="76"/>
                    </a:lnTo>
                    <a:lnTo>
                      <a:pt x="154" y="60"/>
                    </a:lnTo>
                    <a:lnTo>
                      <a:pt x="149" y="45"/>
                    </a:lnTo>
                    <a:lnTo>
                      <a:pt x="142" y="33"/>
                    </a:lnTo>
                    <a:lnTo>
                      <a:pt x="133" y="21"/>
                    </a:lnTo>
                    <a:lnTo>
                      <a:pt x="120" y="12"/>
                    </a:lnTo>
                    <a:lnTo>
                      <a:pt x="107" y="6"/>
                    </a:lnTo>
                    <a:lnTo>
                      <a:pt x="93" y="1"/>
                    </a:lnTo>
                    <a:lnTo>
                      <a:pt x="77" y="0"/>
                    </a:lnTo>
                    <a:lnTo>
                      <a:pt x="62" y="1"/>
                    </a:lnTo>
                    <a:lnTo>
                      <a:pt x="47" y="6"/>
                    </a:lnTo>
                    <a:lnTo>
                      <a:pt x="35" y="12"/>
                    </a:lnTo>
                    <a:lnTo>
                      <a:pt x="22" y="21"/>
                    </a:lnTo>
                    <a:lnTo>
                      <a:pt x="13" y="33"/>
                    </a:lnTo>
                    <a:lnTo>
                      <a:pt x="6" y="45"/>
                    </a:lnTo>
                    <a:lnTo>
                      <a:pt x="1" y="60"/>
                    </a:lnTo>
                    <a:lnTo>
                      <a:pt x="0" y="76"/>
                    </a:lnTo>
                    <a:lnTo>
                      <a:pt x="1" y="92"/>
                    </a:lnTo>
                    <a:lnTo>
                      <a:pt x="6" y="106"/>
                    </a:lnTo>
                    <a:lnTo>
                      <a:pt x="13" y="119"/>
                    </a:lnTo>
                    <a:lnTo>
                      <a:pt x="22" y="132"/>
                    </a:lnTo>
                    <a:lnTo>
                      <a:pt x="35" y="141"/>
                    </a:lnTo>
                    <a:lnTo>
                      <a:pt x="47" y="148"/>
                    </a:lnTo>
                    <a:lnTo>
                      <a:pt x="62" y="153"/>
                    </a:lnTo>
                    <a:lnTo>
                      <a:pt x="77" y="15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Freeform 14"/>
              <p:cNvSpPr>
                <a:spLocks/>
              </p:cNvSpPr>
              <p:nvPr/>
            </p:nvSpPr>
            <p:spPr bwMode="auto">
              <a:xfrm>
                <a:off x="879" y="2389"/>
                <a:ext cx="116" cy="117"/>
              </a:xfrm>
              <a:custGeom>
                <a:avLst/>
                <a:gdLst>
                  <a:gd name="T0" fmla="*/ 59 w 116"/>
                  <a:gd name="T1" fmla="*/ 117 h 117"/>
                  <a:gd name="T2" fmla="*/ 71 w 116"/>
                  <a:gd name="T3" fmla="*/ 115 h 117"/>
                  <a:gd name="T4" fmla="*/ 81 w 116"/>
                  <a:gd name="T5" fmla="*/ 112 h 117"/>
                  <a:gd name="T6" fmla="*/ 90 w 116"/>
                  <a:gd name="T7" fmla="*/ 106 h 117"/>
                  <a:gd name="T8" fmla="*/ 99 w 116"/>
                  <a:gd name="T9" fmla="*/ 100 h 117"/>
                  <a:gd name="T10" fmla="*/ 107 w 116"/>
                  <a:gd name="T11" fmla="*/ 91 h 117"/>
                  <a:gd name="T12" fmla="*/ 111 w 116"/>
                  <a:gd name="T13" fmla="*/ 80 h 117"/>
                  <a:gd name="T14" fmla="*/ 114 w 116"/>
                  <a:gd name="T15" fmla="*/ 70 h 117"/>
                  <a:gd name="T16" fmla="*/ 116 w 116"/>
                  <a:gd name="T17" fmla="*/ 58 h 117"/>
                  <a:gd name="T18" fmla="*/ 114 w 116"/>
                  <a:gd name="T19" fmla="*/ 45 h 117"/>
                  <a:gd name="T20" fmla="*/ 111 w 116"/>
                  <a:gd name="T21" fmla="*/ 35 h 117"/>
                  <a:gd name="T22" fmla="*/ 107 w 116"/>
                  <a:gd name="T23" fmla="*/ 26 h 117"/>
                  <a:gd name="T24" fmla="*/ 99 w 116"/>
                  <a:gd name="T25" fmla="*/ 17 h 117"/>
                  <a:gd name="T26" fmla="*/ 90 w 116"/>
                  <a:gd name="T27" fmla="*/ 9 h 117"/>
                  <a:gd name="T28" fmla="*/ 81 w 116"/>
                  <a:gd name="T29" fmla="*/ 5 h 117"/>
                  <a:gd name="T30" fmla="*/ 71 w 116"/>
                  <a:gd name="T31" fmla="*/ 2 h 117"/>
                  <a:gd name="T32" fmla="*/ 59 w 116"/>
                  <a:gd name="T33" fmla="*/ 0 h 117"/>
                  <a:gd name="T34" fmla="*/ 47 w 116"/>
                  <a:gd name="T35" fmla="*/ 2 h 117"/>
                  <a:gd name="T36" fmla="*/ 36 w 116"/>
                  <a:gd name="T37" fmla="*/ 5 h 117"/>
                  <a:gd name="T38" fmla="*/ 26 w 116"/>
                  <a:gd name="T39" fmla="*/ 9 h 117"/>
                  <a:gd name="T40" fmla="*/ 17 w 116"/>
                  <a:gd name="T41" fmla="*/ 17 h 117"/>
                  <a:gd name="T42" fmla="*/ 10 w 116"/>
                  <a:gd name="T43" fmla="*/ 26 h 117"/>
                  <a:gd name="T44" fmla="*/ 4 w 116"/>
                  <a:gd name="T45" fmla="*/ 35 h 117"/>
                  <a:gd name="T46" fmla="*/ 1 w 116"/>
                  <a:gd name="T47" fmla="*/ 45 h 117"/>
                  <a:gd name="T48" fmla="*/ 0 w 116"/>
                  <a:gd name="T49" fmla="*/ 58 h 117"/>
                  <a:gd name="T50" fmla="*/ 1 w 116"/>
                  <a:gd name="T51" fmla="*/ 70 h 117"/>
                  <a:gd name="T52" fmla="*/ 4 w 116"/>
                  <a:gd name="T53" fmla="*/ 80 h 117"/>
                  <a:gd name="T54" fmla="*/ 10 w 116"/>
                  <a:gd name="T55" fmla="*/ 91 h 117"/>
                  <a:gd name="T56" fmla="*/ 17 w 116"/>
                  <a:gd name="T57" fmla="*/ 100 h 117"/>
                  <a:gd name="T58" fmla="*/ 26 w 116"/>
                  <a:gd name="T59" fmla="*/ 106 h 117"/>
                  <a:gd name="T60" fmla="*/ 36 w 116"/>
                  <a:gd name="T61" fmla="*/ 112 h 117"/>
                  <a:gd name="T62" fmla="*/ 47 w 116"/>
                  <a:gd name="T63" fmla="*/ 115 h 117"/>
                  <a:gd name="T64" fmla="*/ 59 w 116"/>
                  <a:gd name="T65" fmla="*/ 117 h 11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16"/>
                  <a:gd name="T100" fmla="*/ 0 h 117"/>
                  <a:gd name="T101" fmla="*/ 116 w 116"/>
                  <a:gd name="T102" fmla="*/ 117 h 11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16" h="117">
                    <a:moveTo>
                      <a:pt x="59" y="117"/>
                    </a:moveTo>
                    <a:lnTo>
                      <a:pt x="71" y="115"/>
                    </a:lnTo>
                    <a:lnTo>
                      <a:pt x="81" y="112"/>
                    </a:lnTo>
                    <a:lnTo>
                      <a:pt x="90" y="106"/>
                    </a:lnTo>
                    <a:lnTo>
                      <a:pt x="99" y="100"/>
                    </a:lnTo>
                    <a:lnTo>
                      <a:pt x="107" y="91"/>
                    </a:lnTo>
                    <a:lnTo>
                      <a:pt x="111" y="80"/>
                    </a:lnTo>
                    <a:lnTo>
                      <a:pt x="114" y="70"/>
                    </a:lnTo>
                    <a:lnTo>
                      <a:pt x="116" y="58"/>
                    </a:lnTo>
                    <a:lnTo>
                      <a:pt x="114" y="45"/>
                    </a:lnTo>
                    <a:lnTo>
                      <a:pt x="111" y="35"/>
                    </a:lnTo>
                    <a:lnTo>
                      <a:pt x="107" y="26"/>
                    </a:lnTo>
                    <a:lnTo>
                      <a:pt x="99" y="17"/>
                    </a:lnTo>
                    <a:lnTo>
                      <a:pt x="90" y="9"/>
                    </a:lnTo>
                    <a:lnTo>
                      <a:pt x="81" y="5"/>
                    </a:lnTo>
                    <a:lnTo>
                      <a:pt x="71" y="2"/>
                    </a:lnTo>
                    <a:lnTo>
                      <a:pt x="59" y="0"/>
                    </a:lnTo>
                    <a:lnTo>
                      <a:pt x="47" y="2"/>
                    </a:lnTo>
                    <a:lnTo>
                      <a:pt x="36" y="5"/>
                    </a:lnTo>
                    <a:lnTo>
                      <a:pt x="26" y="9"/>
                    </a:lnTo>
                    <a:lnTo>
                      <a:pt x="17" y="17"/>
                    </a:lnTo>
                    <a:lnTo>
                      <a:pt x="10" y="26"/>
                    </a:lnTo>
                    <a:lnTo>
                      <a:pt x="4" y="35"/>
                    </a:lnTo>
                    <a:lnTo>
                      <a:pt x="1" y="45"/>
                    </a:lnTo>
                    <a:lnTo>
                      <a:pt x="0" y="58"/>
                    </a:lnTo>
                    <a:lnTo>
                      <a:pt x="1" y="70"/>
                    </a:lnTo>
                    <a:lnTo>
                      <a:pt x="4" y="80"/>
                    </a:lnTo>
                    <a:lnTo>
                      <a:pt x="10" y="91"/>
                    </a:lnTo>
                    <a:lnTo>
                      <a:pt x="17" y="100"/>
                    </a:lnTo>
                    <a:lnTo>
                      <a:pt x="26" y="106"/>
                    </a:lnTo>
                    <a:lnTo>
                      <a:pt x="36" y="112"/>
                    </a:lnTo>
                    <a:lnTo>
                      <a:pt x="47" y="115"/>
                    </a:lnTo>
                    <a:lnTo>
                      <a:pt x="59" y="117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Freeform 15"/>
              <p:cNvSpPr>
                <a:spLocks/>
              </p:cNvSpPr>
              <p:nvPr/>
            </p:nvSpPr>
            <p:spPr bwMode="auto">
              <a:xfrm>
                <a:off x="1810" y="2389"/>
                <a:ext cx="117" cy="117"/>
              </a:xfrm>
              <a:custGeom>
                <a:avLst/>
                <a:gdLst>
                  <a:gd name="T0" fmla="*/ 58 w 117"/>
                  <a:gd name="T1" fmla="*/ 117 h 117"/>
                  <a:gd name="T2" fmla="*/ 70 w 117"/>
                  <a:gd name="T3" fmla="*/ 115 h 117"/>
                  <a:gd name="T4" fmla="*/ 80 w 117"/>
                  <a:gd name="T5" fmla="*/ 112 h 117"/>
                  <a:gd name="T6" fmla="*/ 91 w 117"/>
                  <a:gd name="T7" fmla="*/ 106 h 117"/>
                  <a:gd name="T8" fmla="*/ 100 w 117"/>
                  <a:gd name="T9" fmla="*/ 100 h 117"/>
                  <a:gd name="T10" fmla="*/ 106 w 117"/>
                  <a:gd name="T11" fmla="*/ 91 h 117"/>
                  <a:gd name="T12" fmla="*/ 112 w 117"/>
                  <a:gd name="T13" fmla="*/ 80 h 117"/>
                  <a:gd name="T14" fmla="*/ 115 w 117"/>
                  <a:gd name="T15" fmla="*/ 70 h 117"/>
                  <a:gd name="T16" fmla="*/ 117 w 117"/>
                  <a:gd name="T17" fmla="*/ 58 h 117"/>
                  <a:gd name="T18" fmla="*/ 115 w 117"/>
                  <a:gd name="T19" fmla="*/ 45 h 117"/>
                  <a:gd name="T20" fmla="*/ 112 w 117"/>
                  <a:gd name="T21" fmla="*/ 35 h 117"/>
                  <a:gd name="T22" fmla="*/ 106 w 117"/>
                  <a:gd name="T23" fmla="*/ 26 h 117"/>
                  <a:gd name="T24" fmla="*/ 100 w 117"/>
                  <a:gd name="T25" fmla="*/ 17 h 117"/>
                  <a:gd name="T26" fmla="*/ 91 w 117"/>
                  <a:gd name="T27" fmla="*/ 9 h 117"/>
                  <a:gd name="T28" fmla="*/ 80 w 117"/>
                  <a:gd name="T29" fmla="*/ 5 h 117"/>
                  <a:gd name="T30" fmla="*/ 70 w 117"/>
                  <a:gd name="T31" fmla="*/ 2 h 117"/>
                  <a:gd name="T32" fmla="*/ 58 w 117"/>
                  <a:gd name="T33" fmla="*/ 0 h 117"/>
                  <a:gd name="T34" fmla="*/ 46 w 117"/>
                  <a:gd name="T35" fmla="*/ 2 h 117"/>
                  <a:gd name="T36" fmla="*/ 35 w 117"/>
                  <a:gd name="T37" fmla="*/ 5 h 117"/>
                  <a:gd name="T38" fmla="*/ 26 w 117"/>
                  <a:gd name="T39" fmla="*/ 9 h 117"/>
                  <a:gd name="T40" fmla="*/ 17 w 117"/>
                  <a:gd name="T41" fmla="*/ 17 h 117"/>
                  <a:gd name="T42" fmla="*/ 10 w 117"/>
                  <a:gd name="T43" fmla="*/ 26 h 117"/>
                  <a:gd name="T44" fmla="*/ 5 w 117"/>
                  <a:gd name="T45" fmla="*/ 35 h 117"/>
                  <a:gd name="T46" fmla="*/ 2 w 117"/>
                  <a:gd name="T47" fmla="*/ 45 h 117"/>
                  <a:gd name="T48" fmla="*/ 0 w 117"/>
                  <a:gd name="T49" fmla="*/ 58 h 117"/>
                  <a:gd name="T50" fmla="*/ 2 w 117"/>
                  <a:gd name="T51" fmla="*/ 70 h 117"/>
                  <a:gd name="T52" fmla="*/ 5 w 117"/>
                  <a:gd name="T53" fmla="*/ 80 h 117"/>
                  <a:gd name="T54" fmla="*/ 10 w 117"/>
                  <a:gd name="T55" fmla="*/ 91 h 117"/>
                  <a:gd name="T56" fmla="*/ 17 w 117"/>
                  <a:gd name="T57" fmla="*/ 100 h 117"/>
                  <a:gd name="T58" fmla="*/ 26 w 117"/>
                  <a:gd name="T59" fmla="*/ 106 h 117"/>
                  <a:gd name="T60" fmla="*/ 35 w 117"/>
                  <a:gd name="T61" fmla="*/ 112 h 117"/>
                  <a:gd name="T62" fmla="*/ 46 w 117"/>
                  <a:gd name="T63" fmla="*/ 115 h 117"/>
                  <a:gd name="T64" fmla="*/ 58 w 117"/>
                  <a:gd name="T65" fmla="*/ 117 h 11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17"/>
                  <a:gd name="T100" fmla="*/ 0 h 117"/>
                  <a:gd name="T101" fmla="*/ 117 w 117"/>
                  <a:gd name="T102" fmla="*/ 117 h 11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17" h="117">
                    <a:moveTo>
                      <a:pt x="58" y="117"/>
                    </a:moveTo>
                    <a:lnTo>
                      <a:pt x="70" y="115"/>
                    </a:lnTo>
                    <a:lnTo>
                      <a:pt x="80" y="112"/>
                    </a:lnTo>
                    <a:lnTo>
                      <a:pt x="91" y="106"/>
                    </a:lnTo>
                    <a:lnTo>
                      <a:pt x="100" y="100"/>
                    </a:lnTo>
                    <a:lnTo>
                      <a:pt x="106" y="91"/>
                    </a:lnTo>
                    <a:lnTo>
                      <a:pt x="112" y="80"/>
                    </a:lnTo>
                    <a:lnTo>
                      <a:pt x="115" y="70"/>
                    </a:lnTo>
                    <a:lnTo>
                      <a:pt x="117" y="58"/>
                    </a:lnTo>
                    <a:lnTo>
                      <a:pt x="115" y="45"/>
                    </a:lnTo>
                    <a:lnTo>
                      <a:pt x="112" y="35"/>
                    </a:lnTo>
                    <a:lnTo>
                      <a:pt x="106" y="26"/>
                    </a:lnTo>
                    <a:lnTo>
                      <a:pt x="100" y="17"/>
                    </a:lnTo>
                    <a:lnTo>
                      <a:pt x="91" y="9"/>
                    </a:lnTo>
                    <a:lnTo>
                      <a:pt x="80" y="5"/>
                    </a:lnTo>
                    <a:lnTo>
                      <a:pt x="70" y="2"/>
                    </a:lnTo>
                    <a:lnTo>
                      <a:pt x="58" y="0"/>
                    </a:lnTo>
                    <a:lnTo>
                      <a:pt x="46" y="2"/>
                    </a:lnTo>
                    <a:lnTo>
                      <a:pt x="35" y="5"/>
                    </a:lnTo>
                    <a:lnTo>
                      <a:pt x="26" y="9"/>
                    </a:lnTo>
                    <a:lnTo>
                      <a:pt x="17" y="17"/>
                    </a:lnTo>
                    <a:lnTo>
                      <a:pt x="10" y="26"/>
                    </a:lnTo>
                    <a:lnTo>
                      <a:pt x="5" y="35"/>
                    </a:lnTo>
                    <a:lnTo>
                      <a:pt x="2" y="45"/>
                    </a:lnTo>
                    <a:lnTo>
                      <a:pt x="0" y="58"/>
                    </a:lnTo>
                    <a:lnTo>
                      <a:pt x="2" y="70"/>
                    </a:lnTo>
                    <a:lnTo>
                      <a:pt x="5" y="80"/>
                    </a:lnTo>
                    <a:lnTo>
                      <a:pt x="10" y="91"/>
                    </a:lnTo>
                    <a:lnTo>
                      <a:pt x="17" y="100"/>
                    </a:lnTo>
                    <a:lnTo>
                      <a:pt x="26" y="106"/>
                    </a:lnTo>
                    <a:lnTo>
                      <a:pt x="35" y="112"/>
                    </a:lnTo>
                    <a:lnTo>
                      <a:pt x="46" y="115"/>
                    </a:lnTo>
                    <a:lnTo>
                      <a:pt x="58" y="117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Freeform 16"/>
              <p:cNvSpPr>
                <a:spLocks/>
              </p:cNvSpPr>
              <p:nvPr/>
            </p:nvSpPr>
            <p:spPr bwMode="auto">
              <a:xfrm>
                <a:off x="1072" y="2462"/>
                <a:ext cx="660" cy="24"/>
              </a:xfrm>
              <a:custGeom>
                <a:avLst/>
                <a:gdLst>
                  <a:gd name="T0" fmla="*/ 660 w 660"/>
                  <a:gd name="T1" fmla="*/ 24 h 24"/>
                  <a:gd name="T2" fmla="*/ 656 w 660"/>
                  <a:gd name="T3" fmla="*/ 24 h 24"/>
                  <a:gd name="T4" fmla="*/ 636 w 660"/>
                  <a:gd name="T5" fmla="*/ 24 h 24"/>
                  <a:gd name="T6" fmla="*/ 606 w 660"/>
                  <a:gd name="T7" fmla="*/ 24 h 24"/>
                  <a:gd name="T8" fmla="*/ 564 w 660"/>
                  <a:gd name="T9" fmla="*/ 24 h 24"/>
                  <a:gd name="T10" fmla="*/ 514 w 660"/>
                  <a:gd name="T11" fmla="*/ 24 h 24"/>
                  <a:gd name="T12" fmla="*/ 458 w 660"/>
                  <a:gd name="T13" fmla="*/ 24 h 24"/>
                  <a:gd name="T14" fmla="*/ 398 w 660"/>
                  <a:gd name="T15" fmla="*/ 24 h 24"/>
                  <a:gd name="T16" fmla="*/ 336 w 660"/>
                  <a:gd name="T17" fmla="*/ 24 h 24"/>
                  <a:gd name="T18" fmla="*/ 274 w 660"/>
                  <a:gd name="T19" fmla="*/ 24 h 24"/>
                  <a:gd name="T20" fmla="*/ 212 w 660"/>
                  <a:gd name="T21" fmla="*/ 24 h 24"/>
                  <a:gd name="T22" fmla="*/ 157 w 660"/>
                  <a:gd name="T23" fmla="*/ 24 h 24"/>
                  <a:gd name="T24" fmla="*/ 105 w 660"/>
                  <a:gd name="T25" fmla="*/ 24 h 24"/>
                  <a:gd name="T26" fmla="*/ 62 w 660"/>
                  <a:gd name="T27" fmla="*/ 24 h 24"/>
                  <a:gd name="T28" fmla="*/ 29 w 660"/>
                  <a:gd name="T29" fmla="*/ 24 h 24"/>
                  <a:gd name="T30" fmla="*/ 7 w 660"/>
                  <a:gd name="T31" fmla="*/ 24 h 24"/>
                  <a:gd name="T32" fmla="*/ 0 w 660"/>
                  <a:gd name="T33" fmla="*/ 24 h 24"/>
                  <a:gd name="T34" fmla="*/ 0 w 660"/>
                  <a:gd name="T35" fmla="*/ 0 h 24"/>
                  <a:gd name="T36" fmla="*/ 7 w 660"/>
                  <a:gd name="T37" fmla="*/ 0 h 24"/>
                  <a:gd name="T38" fmla="*/ 29 w 660"/>
                  <a:gd name="T39" fmla="*/ 0 h 24"/>
                  <a:gd name="T40" fmla="*/ 62 w 660"/>
                  <a:gd name="T41" fmla="*/ 0 h 24"/>
                  <a:gd name="T42" fmla="*/ 104 w 660"/>
                  <a:gd name="T43" fmla="*/ 0 h 24"/>
                  <a:gd name="T44" fmla="*/ 154 w 660"/>
                  <a:gd name="T45" fmla="*/ 0 h 24"/>
                  <a:gd name="T46" fmla="*/ 209 w 660"/>
                  <a:gd name="T47" fmla="*/ 0 h 24"/>
                  <a:gd name="T48" fmla="*/ 268 w 660"/>
                  <a:gd name="T49" fmla="*/ 0 h 24"/>
                  <a:gd name="T50" fmla="*/ 330 w 660"/>
                  <a:gd name="T51" fmla="*/ 0 h 24"/>
                  <a:gd name="T52" fmla="*/ 392 w 660"/>
                  <a:gd name="T53" fmla="*/ 0 h 24"/>
                  <a:gd name="T54" fmla="*/ 452 w 660"/>
                  <a:gd name="T55" fmla="*/ 0 h 24"/>
                  <a:gd name="T56" fmla="*/ 508 w 660"/>
                  <a:gd name="T57" fmla="*/ 0 h 24"/>
                  <a:gd name="T58" fmla="*/ 558 w 660"/>
                  <a:gd name="T59" fmla="*/ 0 h 24"/>
                  <a:gd name="T60" fmla="*/ 600 w 660"/>
                  <a:gd name="T61" fmla="*/ 0 h 24"/>
                  <a:gd name="T62" fmla="*/ 631 w 660"/>
                  <a:gd name="T63" fmla="*/ 0 h 24"/>
                  <a:gd name="T64" fmla="*/ 653 w 660"/>
                  <a:gd name="T65" fmla="*/ 0 h 24"/>
                  <a:gd name="T66" fmla="*/ 660 w 660"/>
                  <a:gd name="T67" fmla="*/ 0 h 24"/>
                  <a:gd name="T68" fmla="*/ 660 w 660"/>
                  <a:gd name="T69" fmla="*/ 24 h 2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660"/>
                  <a:gd name="T106" fmla="*/ 0 h 24"/>
                  <a:gd name="T107" fmla="*/ 660 w 660"/>
                  <a:gd name="T108" fmla="*/ 24 h 2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660" h="24">
                    <a:moveTo>
                      <a:pt x="660" y="24"/>
                    </a:moveTo>
                    <a:lnTo>
                      <a:pt x="656" y="24"/>
                    </a:lnTo>
                    <a:lnTo>
                      <a:pt x="636" y="24"/>
                    </a:lnTo>
                    <a:lnTo>
                      <a:pt x="606" y="24"/>
                    </a:lnTo>
                    <a:lnTo>
                      <a:pt x="564" y="24"/>
                    </a:lnTo>
                    <a:lnTo>
                      <a:pt x="514" y="24"/>
                    </a:lnTo>
                    <a:lnTo>
                      <a:pt x="458" y="24"/>
                    </a:lnTo>
                    <a:lnTo>
                      <a:pt x="398" y="24"/>
                    </a:lnTo>
                    <a:lnTo>
                      <a:pt x="336" y="24"/>
                    </a:lnTo>
                    <a:lnTo>
                      <a:pt x="274" y="24"/>
                    </a:lnTo>
                    <a:lnTo>
                      <a:pt x="212" y="24"/>
                    </a:lnTo>
                    <a:lnTo>
                      <a:pt x="157" y="24"/>
                    </a:lnTo>
                    <a:lnTo>
                      <a:pt x="105" y="24"/>
                    </a:lnTo>
                    <a:lnTo>
                      <a:pt x="62" y="24"/>
                    </a:lnTo>
                    <a:lnTo>
                      <a:pt x="29" y="24"/>
                    </a:lnTo>
                    <a:lnTo>
                      <a:pt x="7" y="24"/>
                    </a:lnTo>
                    <a:lnTo>
                      <a:pt x="0" y="24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29" y="0"/>
                    </a:lnTo>
                    <a:lnTo>
                      <a:pt x="62" y="0"/>
                    </a:lnTo>
                    <a:lnTo>
                      <a:pt x="104" y="0"/>
                    </a:lnTo>
                    <a:lnTo>
                      <a:pt x="154" y="0"/>
                    </a:lnTo>
                    <a:lnTo>
                      <a:pt x="209" y="0"/>
                    </a:lnTo>
                    <a:lnTo>
                      <a:pt x="268" y="0"/>
                    </a:lnTo>
                    <a:lnTo>
                      <a:pt x="330" y="0"/>
                    </a:lnTo>
                    <a:lnTo>
                      <a:pt x="392" y="0"/>
                    </a:lnTo>
                    <a:lnTo>
                      <a:pt x="452" y="0"/>
                    </a:lnTo>
                    <a:lnTo>
                      <a:pt x="508" y="0"/>
                    </a:lnTo>
                    <a:lnTo>
                      <a:pt x="558" y="0"/>
                    </a:lnTo>
                    <a:lnTo>
                      <a:pt x="600" y="0"/>
                    </a:lnTo>
                    <a:lnTo>
                      <a:pt x="631" y="0"/>
                    </a:lnTo>
                    <a:lnTo>
                      <a:pt x="653" y="0"/>
                    </a:lnTo>
                    <a:lnTo>
                      <a:pt x="660" y="0"/>
                    </a:lnTo>
                    <a:lnTo>
                      <a:pt x="660" y="2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Freeform 17"/>
              <p:cNvSpPr>
                <a:spLocks/>
              </p:cNvSpPr>
              <p:nvPr/>
            </p:nvSpPr>
            <p:spPr bwMode="auto">
              <a:xfrm>
                <a:off x="686" y="1999"/>
                <a:ext cx="1441" cy="449"/>
              </a:xfrm>
              <a:custGeom>
                <a:avLst/>
                <a:gdLst>
                  <a:gd name="T0" fmla="*/ 119 w 1441"/>
                  <a:gd name="T1" fmla="*/ 192 h 449"/>
                  <a:gd name="T2" fmla="*/ 175 w 1441"/>
                  <a:gd name="T3" fmla="*/ 136 h 449"/>
                  <a:gd name="T4" fmla="*/ 273 w 1441"/>
                  <a:gd name="T5" fmla="*/ 45 h 449"/>
                  <a:gd name="T6" fmla="*/ 241 w 1441"/>
                  <a:gd name="T7" fmla="*/ 24 h 449"/>
                  <a:gd name="T8" fmla="*/ 253 w 1441"/>
                  <a:gd name="T9" fmla="*/ 12 h 449"/>
                  <a:gd name="T10" fmla="*/ 277 w 1441"/>
                  <a:gd name="T11" fmla="*/ 2 h 449"/>
                  <a:gd name="T12" fmla="*/ 321 w 1441"/>
                  <a:gd name="T13" fmla="*/ 0 h 449"/>
                  <a:gd name="T14" fmla="*/ 460 w 1441"/>
                  <a:gd name="T15" fmla="*/ 0 h 449"/>
                  <a:gd name="T16" fmla="*/ 638 w 1441"/>
                  <a:gd name="T17" fmla="*/ 0 h 449"/>
                  <a:gd name="T18" fmla="*/ 772 w 1441"/>
                  <a:gd name="T19" fmla="*/ 0 h 449"/>
                  <a:gd name="T20" fmla="*/ 812 w 1441"/>
                  <a:gd name="T21" fmla="*/ 3 h 449"/>
                  <a:gd name="T22" fmla="*/ 844 w 1441"/>
                  <a:gd name="T23" fmla="*/ 24 h 449"/>
                  <a:gd name="T24" fmla="*/ 849 w 1441"/>
                  <a:gd name="T25" fmla="*/ 36 h 449"/>
                  <a:gd name="T26" fmla="*/ 817 w 1441"/>
                  <a:gd name="T27" fmla="*/ 36 h 449"/>
                  <a:gd name="T28" fmla="*/ 929 w 1441"/>
                  <a:gd name="T29" fmla="*/ 187 h 449"/>
                  <a:gd name="T30" fmla="*/ 805 w 1441"/>
                  <a:gd name="T31" fmla="*/ 187 h 449"/>
                  <a:gd name="T32" fmla="*/ 743 w 1441"/>
                  <a:gd name="T33" fmla="*/ 36 h 449"/>
                  <a:gd name="T34" fmla="*/ 639 w 1441"/>
                  <a:gd name="T35" fmla="*/ 36 h 449"/>
                  <a:gd name="T36" fmla="*/ 565 w 1441"/>
                  <a:gd name="T37" fmla="*/ 187 h 449"/>
                  <a:gd name="T38" fmla="*/ 532 w 1441"/>
                  <a:gd name="T39" fmla="*/ 187 h 449"/>
                  <a:gd name="T40" fmla="*/ 419 w 1441"/>
                  <a:gd name="T41" fmla="*/ 36 h 449"/>
                  <a:gd name="T42" fmla="*/ 341 w 1441"/>
                  <a:gd name="T43" fmla="*/ 36 h 449"/>
                  <a:gd name="T44" fmla="*/ 1030 w 1441"/>
                  <a:gd name="T45" fmla="*/ 163 h 449"/>
                  <a:gd name="T46" fmla="*/ 1105 w 1441"/>
                  <a:gd name="T47" fmla="*/ 181 h 449"/>
                  <a:gd name="T48" fmla="*/ 1228 w 1441"/>
                  <a:gd name="T49" fmla="*/ 212 h 449"/>
                  <a:gd name="T50" fmla="*/ 1349 w 1441"/>
                  <a:gd name="T51" fmla="*/ 246 h 449"/>
                  <a:gd name="T52" fmla="*/ 1412 w 1441"/>
                  <a:gd name="T53" fmla="*/ 277 h 449"/>
                  <a:gd name="T54" fmla="*/ 1412 w 1441"/>
                  <a:gd name="T55" fmla="*/ 321 h 449"/>
                  <a:gd name="T56" fmla="*/ 1441 w 1441"/>
                  <a:gd name="T57" fmla="*/ 349 h 449"/>
                  <a:gd name="T58" fmla="*/ 1441 w 1441"/>
                  <a:gd name="T59" fmla="*/ 386 h 449"/>
                  <a:gd name="T60" fmla="*/ 1418 w 1441"/>
                  <a:gd name="T61" fmla="*/ 407 h 449"/>
                  <a:gd name="T62" fmla="*/ 1307 w 1441"/>
                  <a:gd name="T63" fmla="*/ 396 h 449"/>
                  <a:gd name="T64" fmla="*/ 1234 w 1441"/>
                  <a:gd name="T65" fmla="*/ 325 h 449"/>
                  <a:gd name="T66" fmla="*/ 1129 w 1441"/>
                  <a:gd name="T67" fmla="*/ 325 h 449"/>
                  <a:gd name="T68" fmla="*/ 1058 w 1441"/>
                  <a:gd name="T69" fmla="*/ 396 h 449"/>
                  <a:gd name="T70" fmla="*/ 1039 w 1441"/>
                  <a:gd name="T71" fmla="*/ 448 h 449"/>
                  <a:gd name="T72" fmla="*/ 894 w 1441"/>
                  <a:gd name="T73" fmla="*/ 448 h 449"/>
                  <a:gd name="T74" fmla="*/ 654 w 1441"/>
                  <a:gd name="T75" fmla="*/ 448 h 449"/>
                  <a:gd name="T76" fmla="*/ 448 w 1441"/>
                  <a:gd name="T77" fmla="*/ 448 h 449"/>
                  <a:gd name="T78" fmla="*/ 383 w 1441"/>
                  <a:gd name="T79" fmla="*/ 420 h 449"/>
                  <a:gd name="T80" fmla="*/ 327 w 1441"/>
                  <a:gd name="T81" fmla="*/ 337 h 449"/>
                  <a:gd name="T82" fmla="*/ 225 w 1441"/>
                  <a:gd name="T83" fmla="*/ 318 h 449"/>
                  <a:gd name="T84" fmla="*/ 139 w 1441"/>
                  <a:gd name="T85" fmla="*/ 373 h 449"/>
                  <a:gd name="T86" fmla="*/ 106 w 1441"/>
                  <a:gd name="T87" fmla="*/ 449 h 449"/>
                  <a:gd name="T88" fmla="*/ 54 w 1441"/>
                  <a:gd name="T89" fmla="*/ 449 h 449"/>
                  <a:gd name="T90" fmla="*/ 20 w 1441"/>
                  <a:gd name="T91" fmla="*/ 446 h 449"/>
                  <a:gd name="T92" fmla="*/ 0 w 1441"/>
                  <a:gd name="T93" fmla="*/ 402 h 449"/>
                  <a:gd name="T94" fmla="*/ 2 w 1441"/>
                  <a:gd name="T95" fmla="*/ 346 h 449"/>
                  <a:gd name="T96" fmla="*/ 32 w 1441"/>
                  <a:gd name="T97" fmla="*/ 307 h 449"/>
                  <a:gd name="T98" fmla="*/ 102 w 1441"/>
                  <a:gd name="T99" fmla="*/ 239 h 449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441"/>
                  <a:gd name="T151" fmla="*/ 0 h 449"/>
                  <a:gd name="T152" fmla="*/ 1441 w 1441"/>
                  <a:gd name="T153" fmla="*/ 449 h 449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441" h="449">
                    <a:moveTo>
                      <a:pt x="102" y="239"/>
                    </a:moveTo>
                    <a:lnTo>
                      <a:pt x="106" y="224"/>
                    </a:lnTo>
                    <a:lnTo>
                      <a:pt x="110" y="209"/>
                    </a:lnTo>
                    <a:lnTo>
                      <a:pt x="119" y="192"/>
                    </a:lnTo>
                    <a:lnTo>
                      <a:pt x="131" y="178"/>
                    </a:lnTo>
                    <a:lnTo>
                      <a:pt x="140" y="171"/>
                    </a:lnTo>
                    <a:lnTo>
                      <a:pt x="155" y="156"/>
                    </a:lnTo>
                    <a:lnTo>
                      <a:pt x="175" y="136"/>
                    </a:lnTo>
                    <a:lnTo>
                      <a:pt x="199" y="113"/>
                    </a:lnTo>
                    <a:lnTo>
                      <a:pt x="225" y="91"/>
                    </a:lnTo>
                    <a:lnTo>
                      <a:pt x="250" y="67"/>
                    </a:lnTo>
                    <a:lnTo>
                      <a:pt x="273" y="45"/>
                    </a:lnTo>
                    <a:lnTo>
                      <a:pt x="292" y="29"/>
                    </a:lnTo>
                    <a:lnTo>
                      <a:pt x="237" y="29"/>
                    </a:lnTo>
                    <a:lnTo>
                      <a:pt x="238" y="27"/>
                    </a:lnTo>
                    <a:lnTo>
                      <a:pt x="241" y="24"/>
                    </a:lnTo>
                    <a:lnTo>
                      <a:pt x="243" y="23"/>
                    </a:lnTo>
                    <a:lnTo>
                      <a:pt x="244" y="23"/>
                    </a:lnTo>
                    <a:lnTo>
                      <a:pt x="249" y="17"/>
                    </a:lnTo>
                    <a:lnTo>
                      <a:pt x="253" y="12"/>
                    </a:lnTo>
                    <a:lnTo>
                      <a:pt x="259" y="9"/>
                    </a:lnTo>
                    <a:lnTo>
                      <a:pt x="265" y="6"/>
                    </a:lnTo>
                    <a:lnTo>
                      <a:pt x="271" y="3"/>
                    </a:lnTo>
                    <a:lnTo>
                      <a:pt x="277" y="2"/>
                    </a:lnTo>
                    <a:lnTo>
                      <a:pt x="285" y="0"/>
                    </a:lnTo>
                    <a:lnTo>
                      <a:pt x="294" y="0"/>
                    </a:lnTo>
                    <a:lnTo>
                      <a:pt x="303" y="0"/>
                    </a:lnTo>
                    <a:lnTo>
                      <a:pt x="321" y="0"/>
                    </a:lnTo>
                    <a:lnTo>
                      <a:pt x="348" y="0"/>
                    </a:lnTo>
                    <a:lnTo>
                      <a:pt x="380" y="0"/>
                    </a:lnTo>
                    <a:lnTo>
                      <a:pt x="418" y="0"/>
                    </a:lnTo>
                    <a:lnTo>
                      <a:pt x="460" y="0"/>
                    </a:lnTo>
                    <a:lnTo>
                      <a:pt x="503" y="0"/>
                    </a:lnTo>
                    <a:lnTo>
                      <a:pt x="549" y="0"/>
                    </a:lnTo>
                    <a:lnTo>
                      <a:pt x="594" y="0"/>
                    </a:lnTo>
                    <a:lnTo>
                      <a:pt x="638" y="0"/>
                    </a:lnTo>
                    <a:lnTo>
                      <a:pt x="678" y="0"/>
                    </a:lnTo>
                    <a:lnTo>
                      <a:pt x="714" y="0"/>
                    </a:lnTo>
                    <a:lnTo>
                      <a:pt x="746" y="0"/>
                    </a:lnTo>
                    <a:lnTo>
                      <a:pt x="772" y="0"/>
                    </a:lnTo>
                    <a:lnTo>
                      <a:pt x="790" y="0"/>
                    </a:lnTo>
                    <a:lnTo>
                      <a:pt x="797" y="0"/>
                    </a:lnTo>
                    <a:lnTo>
                      <a:pt x="805" y="2"/>
                    </a:lnTo>
                    <a:lnTo>
                      <a:pt x="812" y="3"/>
                    </a:lnTo>
                    <a:lnTo>
                      <a:pt x="820" y="8"/>
                    </a:lnTo>
                    <a:lnTo>
                      <a:pt x="829" y="14"/>
                    </a:lnTo>
                    <a:lnTo>
                      <a:pt x="837" y="18"/>
                    </a:lnTo>
                    <a:lnTo>
                      <a:pt x="844" y="24"/>
                    </a:lnTo>
                    <a:lnTo>
                      <a:pt x="850" y="30"/>
                    </a:lnTo>
                    <a:lnTo>
                      <a:pt x="855" y="36"/>
                    </a:lnTo>
                    <a:lnTo>
                      <a:pt x="853" y="36"/>
                    </a:lnTo>
                    <a:lnTo>
                      <a:pt x="849" y="36"/>
                    </a:lnTo>
                    <a:lnTo>
                      <a:pt x="843" y="36"/>
                    </a:lnTo>
                    <a:lnTo>
                      <a:pt x="835" y="36"/>
                    </a:lnTo>
                    <a:lnTo>
                      <a:pt x="826" y="36"/>
                    </a:lnTo>
                    <a:lnTo>
                      <a:pt x="817" y="36"/>
                    </a:lnTo>
                    <a:lnTo>
                      <a:pt x="806" y="36"/>
                    </a:lnTo>
                    <a:lnTo>
                      <a:pt x="797" y="36"/>
                    </a:lnTo>
                    <a:lnTo>
                      <a:pt x="959" y="178"/>
                    </a:lnTo>
                    <a:lnTo>
                      <a:pt x="929" y="187"/>
                    </a:lnTo>
                    <a:lnTo>
                      <a:pt x="799" y="68"/>
                    </a:lnTo>
                    <a:lnTo>
                      <a:pt x="821" y="187"/>
                    </a:lnTo>
                    <a:lnTo>
                      <a:pt x="814" y="187"/>
                    </a:lnTo>
                    <a:lnTo>
                      <a:pt x="805" y="187"/>
                    </a:lnTo>
                    <a:lnTo>
                      <a:pt x="797" y="187"/>
                    </a:lnTo>
                    <a:lnTo>
                      <a:pt x="788" y="187"/>
                    </a:lnTo>
                    <a:lnTo>
                      <a:pt x="766" y="36"/>
                    </a:lnTo>
                    <a:lnTo>
                      <a:pt x="743" y="36"/>
                    </a:lnTo>
                    <a:lnTo>
                      <a:pt x="719" y="36"/>
                    </a:lnTo>
                    <a:lnTo>
                      <a:pt x="693" y="36"/>
                    </a:lnTo>
                    <a:lnTo>
                      <a:pt x="666" y="36"/>
                    </a:lnTo>
                    <a:lnTo>
                      <a:pt x="639" y="36"/>
                    </a:lnTo>
                    <a:lnTo>
                      <a:pt x="612" y="36"/>
                    </a:lnTo>
                    <a:lnTo>
                      <a:pt x="583" y="36"/>
                    </a:lnTo>
                    <a:lnTo>
                      <a:pt x="553" y="36"/>
                    </a:lnTo>
                    <a:lnTo>
                      <a:pt x="565" y="187"/>
                    </a:lnTo>
                    <a:lnTo>
                      <a:pt x="556" y="187"/>
                    </a:lnTo>
                    <a:lnTo>
                      <a:pt x="549" y="187"/>
                    </a:lnTo>
                    <a:lnTo>
                      <a:pt x="540" y="187"/>
                    </a:lnTo>
                    <a:lnTo>
                      <a:pt x="532" y="187"/>
                    </a:lnTo>
                    <a:lnTo>
                      <a:pt x="520" y="36"/>
                    </a:lnTo>
                    <a:lnTo>
                      <a:pt x="484" y="36"/>
                    </a:lnTo>
                    <a:lnTo>
                      <a:pt x="449" y="36"/>
                    </a:lnTo>
                    <a:lnTo>
                      <a:pt x="419" y="36"/>
                    </a:lnTo>
                    <a:lnTo>
                      <a:pt x="392" y="36"/>
                    </a:lnTo>
                    <a:lnTo>
                      <a:pt x="369" y="36"/>
                    </a:lnTo>
                    <a:lnTo>
                      <a:pt x="353" y="36"/>
                    </a:lnTo>
                    <a:lnTo>
                      <a:pt x="341" y="36"/>
                    </a:lnTo>
                    <a:lnTo>
                      <a:pt x="338" y="36"/>
                    </a:lnTo>
                    <a:lnTo>
                      <a:pt x="210" y="187"/>
                    </a:lnTo>
                    <a:lnTo>
                      <a:pt x="929" y="187"/>
                    </a:lnTo>
                    <a:lnTo>
                      <a:pt x="1030" y="163"/>
                    </a:lnTo>
                    <a:lnTo>
                      <a:pt x="1040" y="166"/>
                    </a:lnTo>
                    <a:lnTo>
                      <a:pt x="1057" y="169"/>
                    </a:lnTo>
                    <a:lnTo>
                      <a:pt x="1079" y="175"/>
                    </a:lnTo>
                    <a:lnTo>
                      <a:pt x="1105" y="181"/>
                    </a:lnTo>
                    <a:lnTo>
                      <a:pt x="1132" y="187"/>
                    </a:lnTo>
                    <a:lnTo>
                      <a:pt x="1164" y="195"/>
                    </a:lnTo>
                    <a:lnTo>
                      <a:pt x="1195" y="204"/>
                    </a:lnTo>
                    <a:lnTo>
                      <a:pt x="1228" y="212"/>
                    </a:lnTo>
                    <a:lnTo>
                      <a:pt x="1262" y="221"/>
                    </a:lnTo>
                    <a:lnTo>
                      <a:pt x="1293" y="230"/>
                    </a:lnTo>
                    <a:lnTo>
                      <a:pt x="1323" y="239"/>
                    </a:lnTo>
                    <a:lnTo>
                      <a:pt x="1349" y="246"/>
                    </a:lnTo>
                    <a:lnTo>
                      <a:pt x="1373" y="256"/>
                    </a:lnTo>
                    <a:lnTo>
                      <a:pt x="1391" y="263"/>
                    </a:lnTo>
                    <a:lnTo>
                      <a:pt x="1405" y="271"/>
                    </a:lnTo>
                    <a:lnTo>
                      <a:pt x="1412" y="277"/>
                    </a:lnTo>
                    <a:lnTo>
                      <a:pt x="1412" y="287"/>
                    </a:lnTo>
                    <a:lnTo>
                      <a:pt x="1412" y="302"/>
                    </a:lnTo>
                    <a:lnTo>
                      <a:pt x="1412" y="315"/>
                    </a:lnTo>
                    <a:lnTo>
                      <a:pt x="1412" y="321"/>
                    </a:lnTo>
                    <a:lnTo>
                      <a:pt x="1423" y="321"/>
                    </a:lnTo>
                    <a:lnTo>
                      <a:pt x="1432" y="324"/>
                    </a:lnTo>
                    <a:lnTo>
                      <a:pt x="1438" y="333"/>
                    </a:lnTo>
                    <a:lnTo>
                      <a:pt x="1441" y="349"/>
                    </a:lnTo>
                    <a:lnTo>
                      <a:pt x="1441" y="366"/>
                    </a:lnTo>
                    <a:lnTo>
                      <a:pt x="1441" y="375"/>
                    </a:lnTo>
                    <a:lnTo>
                      <a:pt x="1441" y="381"/>
                    </a:lnTo>
                    <a:lnTo>
                      <a:pt x="1441" y="386"/>
                    </a:lnTo>
                    <a:lnTo>
                      <a:pt x="1439" y="392"/>
                    </a:lnTo>
                    <a:lnTo>
                      <a:pt x="1436" y="398"/>
                    </a:lnTo>
                    <a:lnTo>
                      <a:pt x="1429" y="404"/>
                    </a:lnTo>
                    <a:lnTo>
                      <a:pt x="1418" y="407"/>
                    </a:lnTo>
                    <a:lnTo>
                      <a:pt x="1415" y="423"/>
                    </a:lnTo>
                    <a:lnTo>
                      <a:pt x="1317" y="448"/>
                    </a:lnTo>
                    <a:lnTo>
                      <a:pt x="1314" y="420"/>
                    </a:lnTo>
                    <a:lnTo>
                      <a:pt x="1307" y="396"/>
                    </a:lnTo>
                    <a:lnTo>
                      <a:pt x="1295" y="373"/>
                    </a:lnTo>
                    <a:lnTo>
                      <a:pt x="1278" y="354"/>
                    </a:lnTo>
                    <a:lnTo>
                      <a:pt x="1257" y="337"/>
                    </a:lnTo>
                    <a:lnTo>
                      <a:pt x="1234" y="325"/>
                    </a:lnTo>
                    <a:lnTo>
                      <a:pt x="1209" y="318"/>
                    </a:lnTo>
                    <a:lnTo>
                      <a:pt x="1182" y="315"/>
                    </a:lnTo>
                    <a:lnTo>
                      <a:pt x="1155" y="318"/>
                    </a:lnTo>
                    <a:lnTo>
                      <a:pt x="1129" y="325"/>
                    </a:lnTo>
                    <a:lnTo>
                      <a:pt x="1106" y="337"/>
                    </a:lnTo>
                    <a:lnTo>
                      <a:pt x="1087" y="354"/>
                    </a:lnTo>
                    <a:lnTo>
                      <a:pt x="1070" y="373"/>
                    </a:lnTo>
                    <a:lnTo>
                      <a:pt x="1058" y="396"/>
                    </a:lnTo>
                    <a:lnTo>
                      <a:pt x="1051" y="420"/>
                    </a:lnTo>
                    <a:lnTo>
                      <a:pt x="1048" y="448"/>
                    </a:lnTo>
                    <a:lnTo>
                      <a:pt x="1046" y="448"/>
                    </a:lnTo>
                    <a:lnTo>
                      <a:pt x="1039" y="448"/>
                    </a:lnTo>
                    <a:lnTo>
                      <a:pt x="1017" y="448"/>
                    </a:lnTo>
                    <a:lnTo>
                      <a:pt x="986" y="448"/>
                    </a:lnTo>
                    <a:lnTo>
                      <a:pt x="944" y="448"/>
                    </a:lnTo>
                    <a:lnTo>
                      <a:pt x="894" y="448"/>
                    </a:lnTo>
                    <a:lnTo>
                      <a:pt x="838" y="448"/>
                    </a:lnTo>
                    <a:lnTo>
                      <a:pt x="778" y="448"/>
                    </a:lnTo>
                    <a:lnTo>
                      <a:pt x="716" y="448"/>
                    </a:lnTo>
                    <a:lnTo>
                      <a:pt x="654" y="448"/>
                    </a:lnTo>
                    <a:lnTo>
                      <a:pt x="595" y="448"/>
                    </a:lnTo>
                    <a:lnTo>
                      <a:pt x="540" y="448"/>
                    </a:lnTo>
                    <a:lnTo>
                      <a:pt x="490" y="448"/>
                    </a:lnTo>
                    <a:lnTo>
                      <a:pt x="448" y="448"/>
                    </a:lnTo>
                    <a:lnTo>
                      <a:pt x="415" y="448"/>
                    </a:lnTo>
                    <a:lnTo>
                      <a:pt x="393" y="448"/>
                    </a:lnTo>
                    <a:lnTo>
                      <a:pt x="386" y="448"/>
                    </a:lnTo>
                    <a:lnTo>
                      <a:pt x="383" y="420"/>
                    </a:lnTo>
                    <a:lnTo>
                      <a:pt x="375" y="396"/>
                    </a:lnTo>
                    <a:lnTo>
                      <a:pt x="363" y="373"/>
                    </a:lnTo>
                    <a:lnTo>
                      <a:pt x="347" y="354"/>
                    </a:lnTo>
                    <a:lnTo>
                      <a:pt x="327" y="337"/>
                    </a:lnTo>
                    <a:lnTo>
                      <a:pt x="304" y="325"/>
                    </a:lnTo>
                    <a:lnTo>
                      <a:pt x="279" y="318"/>
                    </a:lnTo>
                    <a:lnTo>
                      <a:pt x="252" y="315"/>
                    </a:lnTo>
                    <a:lnTo>
                      <a:pt x="225" y="318"/>
                    </a:lnTo>
                    <a:lnTo>
                      <a:pt x="199" y="325"/>
                    </a:lnTo>
                    <a:lnTo>
                      <a:pt x="176" y="337"/>
                    </a:lnTo>
                    <a:lnTo>
                      <a:pt x="155" y="354"/>
                    </a:lnTo>
                    <a:lnTo>
                      <a:pt x="139" y="373"/>
                    </a:lnTo>
                    <a:lnTo>
                      <a:pt x="127" y="396"/>
                    </a:lnTo>
                    <a:lnTo>
                      <a:pt x="119" y="420"/>
                    </a:lnTo>
                    <a:lnTo>
                      <a:pt x="116" y="448"/>
                    </a:lnTo>
                    <a:lnTo>
                      <a:pt x="106" y="449"/>
                    </a:lnTo>
                    <a:lnTo>
                      <a:pt x="95" y="449"/>
                    </a:lnTo>
                    <a:lnTo>
                      <a:pt x="81" y="449"/>
                    </a:lnTo>
                    <a:lnTo>
                      <a:pt x="68" y="449"/>
                    </a:lnTo>
                    <a:lnTo>
                      <a:pt x="54" y="449"/>
                    </a:lnTo>
                    <a:lnTo>
                      <a:pt x="44" y="448"/>
                    </a:lnTo>
                    <a:lnTo>
                      <a:pt x="35" y="448"/>
                    </a:lnTo>
                    <a:lnTo>
                      <a:pt x="29" y="448"/>
                    </a:lnTo>
                    <a:lnTo>
                      <a:pt x="20" y="446"/>
                    </a:lnTo>
                    <a:lnTo>
                      <a:pt x="11" y="443"/>
                    </a:lnTo>
                    <a:lnTo>
                      <a:pt x="3" y="435"/>
                    </a:lnTo>
                    <a:lnTo>
                      <a:pt x="0" y="420"/>
                    </a:lnTo>
                    <a:lnTo>
                      <a:pt x="0" y="402"/>
                    </a:lnTo>
                    <a:lnTo>
                      <a:pt x="0" y="387"/>
                    </a:lnTo>
                    <a:lnTo>
                      <a:pt x="0" y="372"/>
                    </a:lnTo>
                    <a:lnTo>
                      <a:pt x="0" y="358"/>
                    </a:lnTo>
                    <a:lnTo>
                      <a:pt x="2" y="346"/>
                    </a:lnTo>
                    <a:lnTo>
                      <a:pt x="9" y="336"/>
                    </a:lnTo>
                    <a:lnTo>
                      <a:pt x="18" y="330"/>
                    </a:lnTo>
                    <a:lnTo>
                      <a:pt x="32" y="327"/>
                    </a:lnTo>
                    <a:lnTo>
                      <a:pt x="32" y="307"/>
                    </a:lnTo>
                    <a:lnTo>
                      <a:pt x="32" y="283"/>
                    </a:lnTo>
                    <a:lnTo>
                      <a:pt x="32" y="259"/>
                    </a:lnTo>
                    <a:lnTo>
                      <a:pt x="32" y="242"/>
                    </a:lnTo>
                    <a:lnTo>
                      <a:pt x="102" y="239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Freeform 18"/>
              <p:cNvSpPr>
                <a:spLocks/>
              </p:cNvSpPr>
              <p:nvPr/>
            </p:nvSpPr>
            <p:spPr bwMode="auto">
              <a:xfrm>
                <a:off x="1523" y="2035"/>
                <a:ext cx="193" cy="130"/>
              </a:xfrm>
              <a:custGeom>
                <a:avLst/>
                <a:gdLst>
                  <a:gd name="T0" fmla="*/ 18 w 193"/>
                  <a:gd name="T1" fmla="*/ 0 h 130"/>
                  <a:gd name="T2" fmla="*/ 0 w 193"/>
                  <a:gd name="T3" fmla="*/ 2 h 130"/>
                  <a:gd name="T4" fmla="*/ 176 w 193"/>
                  <a:gd name="T5" fmla="*/ 130 h 130"/>
                  <a:gd name="T6" fmla="*/ 193 w 193"/>
                  <a:gd name="T7" fmla="*/ 127 h 130"/>
                  <a:gd name="T8" fmla="*/ 18 w 193"/>
                  <a:gd name="T9" fmla="*/ 0 h 1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"/>
                  <a:gd name="T16" fmla="*/ 0 h 130"/>
                  <a:gd name="T17" fmla="*/ 193 w 193"/>
                  <a:gd name="T18" fmla="*/ 130 h 1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" h="130">
                    <a:moveTo>
                      <a:pt x="18" y="0"/>
                    </a:moveTo>
                    <a:lnTo>
                      <a:pt x="0" y="2"/>
                    </a:lnTo>
                    <a:lnTo>
                      <a:pt x="176" y="130"/>
                    </a:lnTo>
                    <a:lnTo>
                      <a:pt x="193" y="127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Freeform 19"/>
              <p:cNvSpPr>
                <a:spLocks/>
              </p:cNvSpPr>
              <p:nvPr/>
            </p:nvSpPr>
            <p:spPr bwMode="auto">
              <a:xfrm>
                <a:off x="721" y="2041"/>
                <a:ext cx="226" cy="182"/>
              </a:xfrm>
              <a:custGeom>
                <a:avLst/>
                <a:gdLst>
                  <a:gd name="T0" fmla="*/ 226 w 226"/>
                  <a:gd name="T1" fmla="*/ 0 h 182"/>
                  <a:gd name="T2" fmla="*/ 194 w 226"/>
                  <a:gd name="T3" fmla="*/ 0 h 182"/>
                  <a:gd name="T4" fmla="*/ 175 w 226"/>
                  <a:gd name="T5" fmla="*/ 17 h 182"/>
                  <a:gd name="T6" fmla="*/ 150 w 226"/>
                  <a:gd name="T7" fmla="*/ 37 h 182"/>
                  <a:gd name="T8" fmla="*/ 123 w 226"/>
                  <a:gd name="T9" fmla="*/ 58 h 182"/>
                  <a:gd name="T10" fmla="*/ 98 w 226"/>
                  <a:gd name="T11" fmla="*/ 79 h 182"/>
                  <a:gd name="T12" fmla="*/ 72 w 226"/>
                  <a:gd name="T13" fmla="*/ 99 h 182"/>
                  <a:gd name="T14" fmla="*/ 51 w 226"/>
                  <a:gd name="T15" fmla="*/ 115 h 182"/>
                  <a:gd name="T16" fmla="*/ 36 w 226"/>
                  <a:gd name="T17" fmla="*/ 127 h 182"/>
                  <a:gd name="T18" fmla="*/ 27 w 226"/>
                  <a:gd name="T19" fmla="*/ 135 h 182"/>
                  <a:gd name="T20" fmla="*/ 19 w 226"/>
                  <a:gd name="T21" fmla="*/ 144 h 182"/>
                  <a:gd name="T22" fmla="*/ 12 w 226"/>
                  <a:gd name="T23" fmla="*/ 155 h 182"/>
                  <a:gd name="T24" fmla="*/ 4 w 226"/>
                  <a:gd name="T25" fmla="*/ 168 h 182"/>
                  <a:gd name="T26" fmla="*/ 0 w 226"/>
                  <a:gd name="T27" fmla="*/ 182 h 182"/>
                  <a:gd name="T28" fmla="*/ 51 w 226"/>
                  <a:gd name="T29" fmla="*/ 182 h 182"/>
                  <a:gd name="T30" fmla="*/ 57 w 226"/>
                  <a:gd name="T31" fmla="*/ 167 h 182"/>
                  <a:gd name="T32" fmla="*/ 63 w 226"/>
                  <a:gd name="T33" fmla="*/ 153 h 182"/>
                  <a:gd name="T34" fmla="*/ 71 w 226"/>
                  <a:gd name="T35" fmla="*/ 142 h 182"/>
                  <a:gd name="T36" fmla="*/ 78 w 226"/>
                  <a:gd name="T37" fmla="*/ 135 h 182"/>
                  <a:gd name="T38" fmla="*/ 86 w 226"/>
                  <a:gd name="T39" fmla="*/ 127 h 182"/>
                  <a:gd name="T40" fmla="*/ 99 w 226"/>
                  <a:gd name="T41" fmla="*/ 115 h 182"/>
                  <a:gd name="T42" fmla="*/ 119 w 226"/>
                  <a:gd name="T43" fmla="*/ 99 h 182"/>
                  <a:gd name="T44" fmla="*/ 140 w 226"/>
                  <a:gd name="T45" fmla="*/ 79 h 182"/>
                  <a:gd name="T46" fmla="*/ 162 w 226"/>
                  <a:gd name="T47" fmla="*/ 58 h 182"/>
                  <a:gd name="T48" fmla="*/ 185 w 226"/>
                  <a:gd name="T49" fmla="*/ 37 h 182"/>
                  <a:gd name="T50" fmla="*/ 208 w 226"/>
                  <a:gd name="T51" fmla="*/ 17 h 182"/>
                  <a:gd name="T52" fmla="*/ 226 w 226"/>
                  <a:gd name="T53" fmla="*/ 0 h 18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26"/>
                  <a:gd name="T82" fmla="*/ 0 h 182"/>
                  <a:gd name="T83" fmla="*/ 226 w 226"/>
                  <a:gd name="T84" fmla="*/ 182 h 182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26" h="182">
                    <a:moveTo>
                      <a:pt x="226" y="0"/>
                    </a:moveTo>
                    <a:lnTo>
                      <a:pt x="194" y="0"/>
                    </a:lnTo>
                    <a:lnTo>
                      <a:pt x="175" y="17"/>
                    </a:lnTo>
                    <a:lnTo>
                      <a:pt x="150" y="37"/>
                    </a:lnTo>
                    <a:lnTo>
                      <a:pt x="123" y="58"/>
                    </a:lnTo>
                    <a:lnTo>
                      <a:pt x="98" y="79"/>
                    </a:lnTo>
                    <a:lnTo>
                      <a:pt x="72" y="99"/>
                    </a:lnTo>
                    <a:lnTo>
                      <a:pt x="51" y="115"/>
                    </a:lnTo>
                    <a:lnTo>
                      <a:pt x="36" y="127"/>
                    </a:lnTo>
                    <a:lnTo>
                      <a:pt x="27" y="135"/>
                    </a:lnTo>
                    <a:lnTo>
                      <a:pt x="19" y="144"/>
                    </a:lnTo>
                    <a:lnTo>
                      <a:pt x="12" y="155"/>
                    </a:lnTo>
                    <a:lnTo>
                      <a:pt x="4" y="168"/>
                    </a:lnTo>
                    <a:lnTo>
                      <a:pt x="0" y="182"/>
                    </a:lnTo>
                    <a:lnTo>
                      <a:pt x="51" y="182"/>
                    </a:lnTo>
                    <a:lnTo>
                      <a:pt x="57" y="167"/>
                    </a:lnTo>
                    <a:lnTo>
                      <a:pt x="63" y="153"/>
                    </a:lnTo>
                    <a:lnTo>
                      <a:pt x="71" y="142"/>
                    </a:lnTo>
                    <a:lnTo>
                      <a:pt x="78" y="135"/>
                    </a:lnTo>
                    <a:lnTo>
                      <a:pt x="86" y="127"/>
                    </a:lnTo>
                    <a:lnTo>
                      <a:pt x="99" y="115"/>
                    </a:lnTo>
                    <a:lnTo>
                      <a:pt x="119" y="99"/>
                    </a:lnTo>
                    <a:lnTo>
                      <a:pt x="140" y="79"/>
                    </a:lnTo>
                    <a:lnTo>
                      <a:pt x="162" y="58"/>
                    </a:lnTo>
                    <a:lnTo>
                      <a:pt x="185" y="37"/>
                    </a:lnTo>
                    <a:lnTo>
                      <a:pt x="208" y="17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Freeform 20"/>
              <p:cNvSpPr>
                <a:spLocks/>
              </p:cNvSpPr>
              <p:nvPr/>
            </p:nvSpPr>
            <p:spPr bwMode="auto">
              <a:xfrm>
                <a:off x="1072" y="2447"/>
                <a:ext cx="660" cy="15"/>
              </a:xfrm>
              <a:custGeom>
                <a:avLst/>
                <a:gdLst>
                  <a:gd name="T0" fmla="*/ 660 w 660"/>
                  <a:gd name="T1" fmla="*/ 15 h 15"/>
                  <a:gd name="T2" fmla="*/ 653 w 660"/>
                  <a:gd name="T3" fmla="*/ 15 h 15"/>
                  <a:gd name="T4" fmla="*/ 631 w 660"/>
                  <a:gd name="T5" fmla="*/ 15 h 15"/>
                  <a:gd name="T6" fmla="*/ 600 w 660"/>
                  <a:gd name="T7" fmla="*/ 15 h 15"/>
                  <a:gd name="T8" fmla="*/ 558 w 660"/>
                  <a:gd name="T9" fmla="*/ 15 h 15"/>
                  <a:gd name="T10" fmla="*/ 508 w 660"/>
                  <a:gd name="T11" fmla="*/ 15 h 15"/>
                  <a:gd name="T12" fmla="*/ 452 w 660"/>
                  <a:gd name="T13" fmla="*/ 15 h 15"/>
                  <a:gd name="T14" fmla="*/ 392 w 660"/>
                  <a:gd name="T15" fmla="*/ 15 h 15"/>
                  <a:gd name="T16" fmla="*/ 330 w 660"/>
                  <a:gd name="T17" fmla="*/ 15 h 15"/>
                  <a:gd name="T18" fmla="*/ 268 w 660"/>
                  <a:gd name="T19" fmla="*/ 15 h 15"/>
                  <a:gd name="T20" fmla="*/ 209 w 660"/>
                  <a:gd name="T21" fmla="*/ 15 h 15"/>
                  <a:gd name="T22" fmla="*/ 154 w 660"/>
                  <a:gd name="T23" fmla="*/ 15 h 15"/>
                  <a:gd name="T24" fmla="*/ 104 w 660"/>
                  <a:gd name="T25" fmla="*/ 15 h 15"/>
                  <a:gd name="T26" fmla="*/ 62 w 660"/>
                  <a:gd name="T27" fmla="*/ 15 h 15"/>
                  <a:gd name="T28" fmla="*/ 29 w 660"/>
                  <a:gd name="T29" fmla="*/ 15 h 15"/>
                  <a:gd name="T30" fmla="*/ 7 w 660"/>
                  <a:gd name="T31" fmla="*/ 15 h 15"/>
                  <a:gd name="T32" fmla="*/ 0 w 660"/>
                  <a:gd name="T33" fmla="*/ 15 h 15"/>
                  <a:gd name="T34" fmla="*/ 0 w 660"/>
                  <a:gd name="T35" fmla="*/ 0 h 15"/>
                  <a:gd name="T36" fmla="*/ 7 w 660"/>
                  <a:gd name="T37" fmla="*/ 0 h 15"/>
                  <a:gd name="T38" fmla="*/ 29 w 660"/>
                  <a:gd name="T39" fmla="*/ 0 h 15"/>
                  <a:gd name="T40" fmla="*/ 62 w 660"/>
                  <a:gd name="T41" fmla="*/ 0 h 15"/>
                  <a:gd name="T42" fmla="*/ 104 w 660"/>
                  <a:gd name="T43" fmla="*/ 0 h 15"/>
                  <a:gd name="T44" fmla="*/ 154 w 660"/>
                  <a:gd name="T45" fmla="*/ 0 h 15"/>
                  <a:gd name="T46" fmla="*/ 209 w 660"/>
                  <a:gd name="T47" fmla="*/ 0 h 15"/>
                  <a:gd name="T48" fmla="*/ 268 w 660"/>
                  <a:gd name="T49" fmla="*/ 0 h 15"/>
                  <a:gd name="T50" fmla="*/ 330 w 660"/>
                  <a:gd name="T51" fmla="*/ 0 h 15"/>
                  <a:gd name="T52" fmla="*/ 392 w 660"/>
                  <a:gd name="T53" fmla="*/ 0 h 15"/>
                  <a:gd name="T54" fmla="*/ 452 w 660"/>
                  <a:gd name="T55" fmla="*/ 0 h 15"/>
                  <a:gd name="T56" fmla="*/ 508 w 660"/>
                  <a:gd name="T57" fmla="*/ 0 h 15"/>
                  <a:gd name="T58" fmla="*/ 558 w 660"/>
                  <a:gd name="T59" fmla="*/ 0 h 15"/>
                  <a:gd name="T60" fmla="*/ 600 w 660"/>
                  <a:gd name="T61" fmla="*/ 0 h 15"/>
                  <a:gd name="T62" fmla="*/ 631 w 660"/>
                  <a:gd name="T63" fmla="*/ 0 h 15"/>
                  <a:gd name="T64" fmla="*/ 653 w 660"/>
                  <a:gd name="T65" fmla="*/ 0 h 15"/>
                  <a:gd name="T66" fmla="*/ 660 w 660"/>
                  <a:gd name="T67" fmla="*/ 0 h 15"/>
                  <a:gd name="T68" fmla="*/ 660 w 660"/>
                  <a:gd name="T69" fmla="*/ 15 h 15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660"/>
                  <a:gd name="T106" fmla="*/ 0 h 15"/>
                  <a:gd name="T107" fmla="*/ 660 w 660"/>
                  <a:gd name="T108" fmla="*/ 15 h 15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660" h="15">
                    <a:moveTo>
                      <a:pt x="660" y="15"/>
                    </a:moveTo>
                    <a:lnTo>
                      <a:pt x="653" y="15"/>
                    </a:lnTo>
                    <a:lnTo>
                      <a:pt x="631" y="15"/>
                    </a:lnTo>
                    <a:lnTo>
                      <a:pt x="600" y="15"/>
                    </a:lnTo>
                    <a:lnTo>
                      <a:pt x="558" y="15"/>
                    </a:lnTo>
                    <a:lnTo>
                      <a:pt x="508" y="15"/>
                    </a:lnTo>
                    <a:lnTo>
                      <a:pt x="452" y="15"/>
                    </a:lnTo>
                    <a:lnTo>
                      <a:pt x="392" y="15"/>
                    </a:lnTo>
                    <a:lnTo>
                      <a:pt x="330" y="15"/>
                    </a:lnTo>
                    <a:lnTo>
                      <a:pt x="268" y="15"/>
                    </a:lnTo>
                    <a:lnTo>
                      <a:pt x="209" y="15"/>
                    </a:lnTo>
                    <a:lnTo>
                      <a:pt x="154" y="15"/>
                    </a:lnTo>
                    <a:lnTo>
                      <a:pt x="104" y="15"/>
                    </a:lnTo>
                    <a:lnTo>
                      <a:pt x="62" y="15"/>
                    </a:lnTo>
                    <a:lnTo>
                      <a:pt x="29" y="15"/>
                    </a:lnTo>
                    <a:lnTo>
                      <a:pt x="7" y="15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29" y="0"/>
                    </a:lnTo>
                    <a:lnTo>
                      <a:pt x="62" y="0"/>
                    </a:lnTo>
                    <a:lnTo>
                      <a:pt x="104" y="0"/>
                    </a:lnTo>
                    <a:lnTo>
                      <a:pt x="154" y="0"/>
                    </a:lnTo>
                    <a:lnTo>
                      <a:pt x="209" y="0"/>
                    </a:lnTo>
                    <a:lnTo>
                      <a:pt x="268" y="0"/>
                    </a:lnTo>
                    <a:lnTo>
                      <a:pt x="330" y="0"/>
                    </a:lnTo>
                    <a:lnTo>
                      <a:pt x="392" y="0"/>
                    </a:lnTo>
                    <a:lnTo>
                      <a:pt x="452" y="0"/>
                    </a:lnTo>
                    <a:lnTo>
                      <a:pt x="508" y="0"/>
                    </a:lnTo>
                    <a:lnTo>
                      <a:pt x="558" y="0"/>
                    </a:lnTo>
                    <a:lnTo>
                      <a:pt x="600" y="0"/>
                    </a:lnTo>
                    <a:lnTo>
                      <a:pt x="631" y="0"/>
                    </a:lnTo>
                    <a:lnTo>
                      <a:pt x="653" y="0"/>
                    </a:lnTo>
                    <a:lnTo>
                      <a:pt x="660" y="0"/>
                    </a:lnTo>
                    <a:lnTo>
                      <a:pt x="660" y="15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" name="Freeform 21"/>
              <p:cNvSpPr>
                <a:spLocks/>
              </p:cNvSpPr>
              <p:nvPr/>
            </p:nvSpPr>
            <p:spPr bwMode="auto">
              <a:xfrm>
                <a:off x="825" y="2276"/>
                <a:ext cx="1153" cy="89"/>
              </a:xfrm>
              <a:custGeom>
                <a:avLst/>
                <a:gdLst>
                  <a:gd name="T0" fmla="*/ 1112 w 1153"/>
                  <a:gd name="T1" fmla="*/ 31 h 89"/>
                  <a:gd name="T2" fmla="*/ 1094 w 1153"/>
                  <a:gd name="T3" fmla="*/ 22 h 89"/>
                  <a:gd name="T4" fmla="*/ 1074 w 1153"/>
                  <a:gd name="T5" fmla="*/ 18 h 89"/>
                  <a:gd name="T6" fmla="*/ 1055 w 1153"/>
                  <a:gd name="T7" fmla="*/ 16 h 89"/>
                  <a:gd name="T8" fmla="*/ 1023 w 1153"/>
                  <a:gd name="T9" fmla="*/ 18 h 89"/>
                  <a:gd name="T10" fmla="*/ 984 w 1153"/>
                  <a:gd name="T11" fmla="*/ 28 h 89"/>
                  <a:gd name="T12" fmla="*/ 951 w 1153"/>
                  <a:gd name="T13" fmla="*/ 47 h 89"/>
                  <a:gd name="T14" fmla="*/ 922 w 1153"/>
                  <a:gd name="T15" fmla="*/ 74 h 89"/>
                  <a:gd name="T16" fmla="*/ 910 w 1153"/>
                  <a:gd name="T17" fmla="*/ 87 h 89"/>
                  <a:gd name="T18" fmla="*/ 244 w 1153"/>
                  <a:gd name="T19" fmla="*/ 89 h 89"/>
                  <a:gd name="T20" fmla="*/ 218 w 1153"/>
                  <a:gd name="T21" fmla="*/ 59 h 89"/>
                  <a:gd name="T22" fmla="*/ 188 w 1153"/>
                  <a:gd name="T23" fmla="*/ 36 h 89"/>
                  <a:gd name="T24" fmla="*/ 152 w 1153"/>
                  <a:gd name="T25" fmla="*/ 21 h 89"/>
                  <a:gd name="T26" fmla="*/ 113 w 1153"/>
                  <a:gd name="T27" fmla="*/ 16 h 89"/>
                  <a:gd name="T28" fmla="*/ 89 w 1153"/>
                  <a:gd name="T29" fmla="*/ 18 h 89"/>
                  <a:gd name="T30" fmla="*/ 66 w 1153"/>
                  <a:gd name="T31" fmla="*/ 24 h 89"/>
                  <a:gd name="T32" fmla="*/ 43 w 1153"/>
                  <a:gd name="T33" fmla="*/ 33 h 89"/>
                  <a:gd name="T34" fmla="*/ 24 w 1153"/>
                  <a:gd name="T35" fmla="*/ 44 h 89"/>
                  <a:gd name="T36" fmla="*/ 12 w 1153"/>
                  <a:gd name="T37" fmla="*/ 33 h 89"/>
                  <a:gd name="T38" fmla="*/ 37 w 1153"/>
                  <a:gd name="T39" fmla="*/ 18 h 89"/>
                  <a:gd name="T40" fmla="*/ 66 w 1153"/>
                  <a:gd name="T41" fmla="*/ 6 h 89"/>
                  <a:gd name="T42" fmla="*/ 96 w 1153"/>
                  <a:gd name="T43" fmla="*/ 1 h 89"/>
                  <a:gd name="T44" fmla="*/ 134 w 1153"/>
                  <a:gd name="T45" fmla="*/ 1 h 89"/>
                  <a:gd name="T46" fmla="*/ 173 w 1153"/>
                  <a:gd name="T47" fmla="*/ 10 h 89"/>
                  <a:gd name="T48" fmla="*/ 208 w 1153"/>
                  <a:gd name="T49" fmla="*/ 28 h 89"/>
                  <a:gd name="T50" fmla="*/ 238 w 1153"/>
                  <a:gd name="T51" fmla="*/ 54 h 89"/>
                  <a:gd name="T52" fmla="*/ 248 w 1153"/>
                  <a:gd name="T53" fmla="*/ 71 h 89"/>
                  <a:gd name="T54" fmla="*/ 904 w 1153"/>
                  <a:gd name="T55" fmla="*/ 71 h 89"/>
                  <a:gd name="T56" fmla="*/ 931 w 1153"/>
                  <a:gd name="T57" fmla="*/ 42 h 89"/>
                  <a:gd name="T58" fmla="*/ 964 w 1153"/>
                  <a:gd name="T59" fmla="*/ 19 h 89"/>
                  <a:gd name="T60" fmla="*/ 1002 w 1153"/>
                  <a:gd name="T61" fmla="*/ 4 h 89"/>
                  <a:gd name="T62" fmla="*/ 1043 w 1153"/>
                  <a:gd name="T63" fmla="*/ 0 h 89"/>
                  <a:gd name="T64" fmla="*/ 1073 w 1153"/>
                  <a:gd name="T65" fmla="*/ 3 h 89"/>
                  <a:gd name="T66" fmla="*/ 1103 w 1153"/>
                  <a:gd name="T67" fmla="*/ 10 h 89"/>
                  <a:gd name="T68" fmla="*/ 1129 w 1153"/>
                  <a:gd name="T69" fmla="*/ 22 h 89"/>
                  <a:gd name="T70" fmla="*/ 1153 w 1153"/>
                  <a:gd name="T71" fmla="*/ 39 h 89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1153"/>
                  <a:gd name="T109" fmla="*/ 0 h 89"/>
                  <a:gd name="T110" fmla="*/ 1153 w 1153"/>
                  <a:gd name="T111" fmla="*/ 89 h 89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1153" h="89">
                    <a:moveTo>
                      <a:pt x="1121" y="36"/>
                    </a:moveTo>
                    <a:lnTo>
                      <a:pt x="1112" y="31"/>
                    </a:lnTo>
                    <a:lnTo>
                      <a:pt x="1103" y="27"/>
                    </a:lnTo>
                    <a:lnTo>
                      <a:pt x="1094" y="22"/>
                    </a:lnTo>
                    <a:lnTo>
                      <a:pt x="1085" y="21"/>
                    </a:lnTo>
                    <a:lnTo>
                      <a:pt x="1074" y="18"/>
                    </a:lnTo>
                    <a:lnTo>
                      <a:pt x="1065" y="18"/>
                    </a:lnTo>
                    <a:lnTo>
                      <a:pt x="1055" y="16"/>
                    </a:lnTo>
                    <a:lnTo>
                      <a:pt x="1043" y="16"/>
                    </a:lnTo>
                    <a:lnTo>
                      <a:pt x="1023" y="18"/>
                    </a:lnTo>
                    <a:lnTo>
                      <a:pt x="1004" y="21"/>
                    </a:lnTo>
                    <a:lnTo>
                      <a:pt x="984" y="28"/>
                    </a:lnTo>
                    <a:lnTo>
                      <a:pt x="967" y="36"/>
                    </a:lnTo>
                    <a:lnTo>
                      <a:pt x="951" y="47"/>
                    </a:lnTo>
                    <a:lnTo>
                      <a:pt x="936" y="59"/>
                    </a:lnTo>
                    <a:lnTo>
                      <a:pt x="922" y="74"/>
                    </a:lnTo>
                    <a:lnTo>
                      <a:pt x="912" y="89"/>
                    </a:lnTo>
                    <a:lnTo>
                      <a:pt x="910" y="87"/>
                    </a:lnTo>
                    <a:lnTo>
                      <a:pt x="245" y="87"/>
                    </a:lnTo>
                    <a:lnTo>
                      <a:pt x="244" y="89"/>
                    </a:lnTo>
                    <a:lnTo>
                      <a:pt x="232" y="74"/>
                    </a:lnTo>
                    <a:lnTo>
                      <a:pt x="218" y="59"/>
                    </a:lnTo>
                    <a:lnTo>
                      <a:pt x="205" y="47"/>
                    </a:lnTo>
                    <a:lnTo>
                      <a:pt x="188" y="36"/>
                    </a:lnTo>
                    <a:lnTo>
                      <a:pt x="170" y="28"/>
                    </a:lnTo>
                    <a:lnTo>
                      <a:pt x="152" y="21"/>
                    </a:lnTo>
                    <a:lnTo>
                      <a:pt x="132" y="18"/>
                    </a:lnTo>
                    <a:lnTo>
                      <a:pt x="113" y="16"/>
                    </a:lnTo>
                    <a:lnTo>
                      <a:pt x="101" y="16"/>
                    </a:lnTo>
                    <a:lnTo>
                      <a:pt x="89" y="18"/>
                    </a:lnTo>
                    <a:lnTo>
                      <a:pt x="77" y="21"/>
                    </a:lnTo>
                    <a:lnTo>
                      <a:pt x="66" y="24"/>
                    </a:lnTo>
                    <a:lnTo>
                      <a:pt x="54" y="27"/>
                    </a:lnTo>
                    <a:lnTo>
                      <a:pt x="43" y="33"/>
                    </a:lnTo>
                    <a:lnTo>
                      <a:pt x="34" y="38"/>
                    </a:lnTo>
                    <a:lnTo>
                      <a:pt x="24" y="44"/>
                    </a:lnTo>
                    <a:lnTo>
                      <a:pt x="0" y="42"/>
                    </a:lnTo>
                    <a:lnTo>
                      <a:pt x="12" y="33"/>
                    </a:lnTo>
                    <a:lnTo>
                      <a:pt x="24" y="24"/>
                    </a:lnTo>
                    <a:lnTo>
                      <a:pt x="37" y="18"/>
                    </a:lnTo>
                    <a:lnTo>
                      <a:pt x="51" y="12"/>
                    </a:lnTo>
                    <a:lnTo>
                      <a:pt x="66" y="6"/>
                    </a:lnTo>
                    <a:lnTo>
                      <a:pt x="81" y="3"/>
                    </a:lnTo>
                    <a:lnTo>
                      <a:pt x="96" y="1"/>
                    </a:lnTo>
                    <a:lnTo>
                      <a:pt x="113" y="0"/>
                    </a:lnTo>
                    <a:lnTo>
                      <a:pt x="134" y="1"/>
                    </a:lnTo>
                    <a:lnTo>
                      <a:pt x="153" y="4"/>
                    </a:lnTo>
                    <a:lnTo>
                      <a:pt x="173" y="10"/>
                    </a:lnTo>
                    <a:lnTo>
                      <a:pt x="191" y="18"/>
                    </a:lnTo>
                    <a:lnTo>
                      <a:pt x="208" y="28"/>
                    </a:lnTo>
                    <a:lnTo>
                      <a:pt x="223" y="41"/>
                    </a:lnTo>
                    <a:lnTo>
                      <a:pt x="238" y="54"/>
                    </a:lnTo>
                    <a:lnTo>
                      <a:pt x="250" y="69"/>
                    </a:lnTo>
                    <a:lnTo>
                      <a:pt x="248" y="71"/>
                    </a:lnTo>
                    <a:lnTo>
                      <a:pt x="903" y="71"/>
                    </a:lnTo>
                    <a:lnTo>
                      <a:pt x="904" y="71"/>
                    </a:lnTo>
                    <a:lnTo>
                      <a:pt x="916" y="56"/>
                    </a:lnTo>
                    <a:lnTo>
                      <a:pt x="931" y="42"/>
                    </a:lnTo>
                    <a:lnTo>
                      <a:pt x="948" y="30"/>
                    </a:lnTo>
                    <a:lnTo>
                      <a:pt x="964" y="19"/>
                    </a:lnTo>
                    <a:lnTo>
                      <a:pt x="982" y="10"/>
                    </a:lnTo>
                    <a:lnTo>
                      <a:pt x="1002" y="4"/>
                    </a:lnTo>
                    <a:lnTo>
                      <a:pt x="1022" y="1"/>
                    </a:lnTo>
                    <a:lnTo>
                      <a:pt x="1043" y="0"/>
                    </a:lnTo>
                    <a:lnTo>
                      <a:pt x="1058" y="0"/>
                    </a:lnTo>
                    <a:lnTo>
                      <a:pt x="1073" y="3"/>
                    </a:lnTo>
                    <a:lnTo>
                      <a:pt x="1088" y="6"/>
                    </a:lnTo>
                    <a:lnTo>
                      <a:pt x="1103" y="10"/>
                    </a:lnTo>
                    <a:lnTo>
                      <a:pt x="1115" y="16"/>
                    </a:lnTo>
                    <a:lnTo>
                      <a:pt x="1129" y="22"/>
                    </a:lnTo>
                    <a:lnTo>
                      <a:pt x="1141" y="30"/>
                    </a:lnTo>
                    <a:lnTo>
                      <a:pt x="1153" y="39"/>
                    </a:lnTo>
                    <a:lnTo>
                      <a:pt x="1121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Rectangle 22"/>
              <p:cNvSpPr>
                <a:spLocks noChangeArrowheads="1"/>
              </p:cNvSpPr>
              <p:nvPr/>
            </p:nvSpPr>
            <p:spPr bwMode="auto">
              <a:xfrm>
                <a:off x="1253" y="2221"/>
                <a:ext cx="69" cy="29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algn="l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r">
                  <a:spcBef>
                    <a:spcPct val="50000"/>
                  </a:spcBef>
                  <a:buSzTx/>
                  <a:buFontTx/>
                  <a:buNone/>
                </a:pPr>
                <a:endParaRPr lang="en-US" altLang="en-US" sz="1500" i="1">
                  <a:solidFill>
                    <a:srgbClr val="00279F"/>
                  </a:solidFill>
                  <a:latin typeface="Arial" charset="0"/>
                </a:endParaRPr>
              </a:p>
            </p:txBody>
          </p:sp>
          <p:sp>
            <p:nvSpPr>
              <p:cNvPr id="41" name="Freeform 23"/>
              <p:cNvSpPr>
                <a:spLocks/>
              </p:cNvSpPr>
              <p:nvPr/>
            </p:nvSpPr>
            <p:spPr bwMode="auto">
              <a:xfrm>
                <a:off x="718" y="2028"/>
                <a:ext cx="260" cy="213"/>
              </a:xfrm>
              <a:custGeom>
                <a:avLst/>
                <a:gdLst>
                  <a:gd name="T0" fmla="*/ 205 w 260"/>
                  <a:gd name="T1" fmla="*/ 0 h 213"/>
                  <a:gd name="T2" fmla="*/ 260 w 260"/>
                  <a:gd name="T3" fmla="*/ 0 h 213"/>
                  <a:gd name="T4" fmla="*/ 241 w 260"/>
                  <a:gd name="T5" fmla="*/ 16 h 213"/>
                  <a:gd name="T6" fmla="*/ 218 w 260"/>
                  <a:gd name="T7" fmla="*/ 38 h 213"/>
                  <a:gd name="T8" fmla="*/ 193 w 260"/>
                  <a:gd name="T9" fmla="*/ 62 h 213"/>
                  <a:gd name="T10" fmla="*/ 167 w 260"/>
                  <a:gd name="T11" fmla="*/ 84 h 213"/>
                  <a:gd name="T12" fmla="*/ 143 w 260"/>
                  <a:gd name="T13" fmla="*/ 107 h 213"/>
                  <a:gd name="T14" fmla="*/ 123 w 260"/>
                  <a:gd name="T15" fmla="*/ 127 h 213"/>
                  <a:gd name="T16" fmla="*/ 108 w 260"/>
                  <a:gd name="T17" fmla="*/ 142 h 213"/>
                  <a:gd name="T18" fmla="*/ 99 w 260"/>
                  <a:gd name="T19" fmla="*/ 149 h 213"/>
                  <a:gd name="T20" fmla="*/ 87 w 260"/>
                  <a:gd name="T21" fmla="*/ 163 h 213"/>
                  <a:gd name="T22" fmla="*/ 78 w 260"/>
                  <a:gd name="T23" fmla="*/ 180 h 213"/>
                  <a:gd name="T24" fmla="*/ 74 w 260"/>
                  <a:gd name="T25" fmla="*/ 195 h 213"/>
                  <a:gd name="T26" fmla="*/ 70 w 260"/>
                  <a:gd name="T27" fmla="*/ 210 h 213"/>
                  <a:gd name="T28" fmla="*/ 0 w 260"/>
                  <a:gd name="T29" fmla="*/ 213 h 213"/>
                  <a:gd name="T30" fmla="*/ 3 w 260"/>
                  <a:gd name="T31" fmla="*/ 195 h 213"/>
                  <a:gd name="T32" fmla="*/ 54 w 260"/>
                  <a:gd name="T33" fmla="*/ 195 h 213"/>
                  <a:gd name="T34" fmla="*/ 60 w 260"/>
                  <a:gd name="T35" fmla="*/ 180 h 213"/>
                  <a:gd name="T36" fmla="*/ 66 w 260"/>
                  <a:gd name="T37" fmla="*/ 166 h 213"/>
                  <a:gd name="T38" fmla="*/ 74 w 260"/>
                  <a:gd name="T39" fmla="*/ 155 h 213"/>
                  <a:gd name="T40" fmla="*/ 81 w 260"/>
                  <a:gd name="T41" fmla="*/ 148 h 213"/>
                  <a:gd name="T42" fmla="*/ 89 w 260"/>
                  <a:gd name="T43" fmla="*/ 140 h 213"/>
                  <a:gd name="T44" fmla="*/ 102 w 260"/>
                  <a:gd name="T45" fmla="*/ 128 h 213"/>
                  <a:gd name="T46" fmla="*/ 122 w 260"/>
                  <a:gd name="T47" fmla="*/ 112 h 213"/>
                  <a:gd name="T48" fmla="*/ 143 w 260"/>
                  <a:gd name="T49" fmla="*/ 92 h 213"/>
                  <a:gd name="T50" fmla="*/ 165 w 260"/>
                  <a:gd name="T51" fmla="*/ 71 h 213"/>
                  <a:gd name="T52" fmla="*/ 188 w 260"/>
                  <a:gd name="T53" fmla="*/ 50 h 213"/>
                  <a:gd name="T54" fmla="*/ 211 w 260"/>
                  <a:gd name="T55" fmla="*/ 30 h 213"/>
                  <a:gd name="T56" fmla="*/ 229 w 260"/>
                  <a:gd name="T57" fmla="*/ 13 h 213"/>
                  <a:gd name="T58" fmla="*/ 197 w 260"/>
                  <a:gd name="T59" fmla="*/ 13 h 213"/>
                  <a:gd name="T60" fmla="*/ 205 w 260"/>
                  <a:gd name="T61" fmla="*/ 0 h 213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260"/>
                  <a:gd name="T94" fmla="*/ 0 h 213"/>
                  <a:gd name="T95" fmla="*/ 260 w 260"/>
                  <a:gd name="T96" fmla="*/ 213 h 213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260" h="213">
                    <a:moveTo>
                      <a:pt x="205" y="0"/>
                    </a:moveTo>
                    <a:lnTo>
                      <a:pt x="260" y="0"/>
                    </a:lnTo>
                    <a:lnTo>
                      <a:pt x="241" y="16"/>
                    </a:lnTo>
                    <a:lnTo>
                      <a:pt x="218" y="38"/>
                    </a:lnTo>
                    <a:lnTo>
                      <a:pt x="193" y="62"/>
                    </a:lnTo>
                    <a:lnTo>
                      <a:pt x="167" y="84"/>
                    </a:lnTo>
                    <a:lnTo>
                      <a:pt x="143" y="107"/>
                    </a:lnTo>
                    <a:lnTo>
                      <a:pt x="123" y="127"/>
                    </a:lnTo>
                    <a:lnTo>
                      <a:pt x="108" y="142"/>
                    </a:lnTo>
                    <a:lnTo>
                      <a:pt x="99" y="149"/>
                    </a:lnTo>
                    <a:lnTo>
                      <a:pt x="87" y="163"/>
                    </a:lnTo>
                    <a:lnTo>
                      <a:pt x="78" y="180"/>
                    </a:lnTo>
                    <a:lnTo>
                      <a:pt x="74" y="195"/>
                    </a:lnTo>
                    <a:lnTo>
                      <a:pt x="70" y="210"/>
                    </a:lnTo>
                    <a:lnTo>
                      <a:pt x="0" y="213"/>
                    </a:lnTo>
                    <a:lnTo>
                      <a:pt x="3" y="195"/>
                    </a:lnTo>
                    <a:lnTo>
                      <a:pt x="54" y="195"/>
                    </a:lnTo>
                    <a:lnTo>
                      <a:pt x="60" y="180"/>
                    </a:lnTo>
                    <a:lnTo>
                      <a:pt x="66" y="166"/>
                    </a:lnTo>
                    <a:lnTo>
                      <a:pt x="74" y="155"/>
                    </a:lnTo>
                    <a:lnTo>
                      <a:pt x="81" y="148"/>
                    </a:lnTo>
                    <a:lnTo>
                      <a:pt x="89" y="140"/>
                    </a:lnTo>
                    <a:lnTo>
                      <a:pt x="102" y="128"/>
                    </a:lnTo>
                    <a:lnTo>
                      <a:pt x="122" y="112"/>
                    </a:lnTo>
                    <a:lnTo>
                      <a:pt x="143" y="92"/>
                    </a:lnTo>
                    <a:lnTo>
                      <a:pt x="165" y="71"/>
                    </a:lnTo>
                    <a:lnTo>
                      <a:pt x="188" y="50"/>
                    </a:lnTo>
                    <a:lnTo>
                      <a:pt x="211" y="30"/>
                    </a:lnTo>
                    <a:lnTo>
                      <a:pt x="229" y="13"/>
                    </a:lnTo>
                    <a:lnTo>
                      <a:pt x="197" y="13"/>
                    </a:lnTo>
                    <a:lnTo>
                      <a:pt x="205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Freeform 24"/>
              <p:cNvSpPr>
                <a:spLocks/>
              </p:cNvSpPr>
              <p:nvPr/>
            </p:nvSpPr>
            <p:spPr bwMode="auto">
              <a:xfrm>
                <a:off x="701" y="2344"/>
                <a:ext cx="69" cy="90"/>
              </a:xfrm>
              <a:custGeom>
                <a:avLst/>
                <a:gdLst>
                  <a:gd name="T0" fmla="*/ 69 w 69"/>
                  <a:gd name="T1" fmla="*/ 0 h 90"/>
                  <a:gd name="T2" fmla="*/ 63 w 69"/>
                  <a:gd name="T3" fmla="*/ 0 h 90"/>
                  <a:gd name="T4" fmla="*/ 56 w 69"/>
                  <a:gd name="T5" fmla="*/ 0 h 90"/>
                  <a:gd name="T6" fmla="*/ 48 w 69"/>
                  <a:gd name="T7" fmla="*/ 0 h 90"/>
                  <a:gd name="T8" fmla="*/ 42 w 69"/>
                  <a:gd name="T9" fmla="*/ 0 h 90"/>
                  <a:gd name="T10" fmla="*/ 35 w 69"/>
                  <a:gd name="T11" fmla="*/ 0 h 90"/>
                  <a:gd name="T12" fmla="*/ 29 w 69"/>
                  <a:gd name="T13" fmla="*/ 0 h 90"/>
                  <a:gd name="T14" fmla="*/ 24 w 69"/>
                  <a:gd name="T15" fmla="*/ 0 h 90"/>
                  <a:gd name="T16" fmla="*/ 20 w 69"/>
                  <a:gd name="T17" fmla="*/ 0 h 90"/>
                  <a:gd name="T18" fmla="*/ 14 w 69"/>
                  <a:gd name="T19" fmla="*/ 0 h 90"/>
                  <a:gd name="T20" fmla="*/ 8 w 69"/>
                  <a:gd name="T21" fmla="*/ 1 h 90"/>
                  <a:gd name="T22" fmla="*/ 2 w 69"/>
                  <a:gd name="T23" fmla="*/ 7 h 90"/>
                  <a:gd name="T24" fmla="*/ 0 w 69"/>
                  <a:gd name="T25" fmla="*/ 18 h 90"/>
                  <a:gd name="T26" fmla="*/ 0 w 69"/>
                  <a:gd name="T27" fmla="*/ 33 h 90"/>
                  <a:gd name="T28" fmla="*/ 0 w 69"/>
                  <a:gd name="T29" fmla="*/ 48 h 90"/>
                  <a:gd name="T30" fmla="*/ 0 w 69"/>
                  <a:gd name="T31" fmla="*/ 60 h 90"/>
                  <a:gd name="T32" fmla="*/ 0 w 69"/>
                  <a:gd name="T33" fmla="*/ 71 h 90"/>
                  <a:gd name="T34" fmla="*/ 2 w 69"/>
                  <a:gd name="T35" fmla="*/ 78 h 90"/>
                  <a:gd name="T36" fmla="*/ 5 w 69"/>
                  <a:gd name="T37" fmla="*/ 84 h 90"/>
                  <a:gd name="T38" fmla="*/ 11 w 69"/>
                  <a:gd name="T39" fmla="*/ 89 h 90"/>
                  <a:gd name="T40" fmla="*/ 21 w 69"/>
                  <a:gd name="T41" fmla="*/ 90 h 90"/>
                  <a:gd name="T42" fmla="*/ 32 w 69"/>
                  <a:gd name="T43" fmla="*/ 90 h 90"/>
                  <a:gd name="T44" fmla="*/ 42 w 69"/>
                  <a:gd name="T45" fmla="*/ 90 h 90"/>
                  <a:gd name="T46" fmla="*/ 48 w 69"/>
                  <a:gd name="T47" fmla="*/ 90 h 90"/>
                  <a:gd name="T48" fmla="*/ 51 w 69"/>
                  <a:gd name="T49" fmla="*/ 90 h 90"/>
                  <a:gd name="T50" fmla="*/ 69 w 69"/>
                  <a:gd name="T51" fmla="*/ 0 h 9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69"/>
                  <a:gd name="T79" fmla="*/ 0 h 90"/>
                  <a:gd name="T80" fmla="*/ 69 w 69"/>
                  <a:gd name="T81" fmla="*/ 90 h 9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69" h="90">
                    <a:moveTo>
                      <a:pt x="69" y="0"/>
                    </a:moveTo>
                    <a:lnTo>
                      <a:pt x="63" y="0"/>
                    </a:lnTo>
                    <a:lnTo>
                      <a:pt x="56" y="0"/>
                    </a:lnTo>
                    <a:lnTo>
                      <a:pt x="48" y="0"/>
                    </a:lnTo>
                    <a:lnTo>
                      <a:pt x="42" y="0"/>
                    </a:lnTo>
                    <a:lnTo>
                      <a:pt x="35" y="0"/>
                    </a:lnTo>
                    <a:lnTo>
                      <a:pt x="29" y="0"/>
                    </a:lnTo>
                    <a:lnTo>
                      <a:pt x="24" y="0"/>
                    </a:lnTo>
                    <a:lnTo>
                      <a:pt x="20" y="0"/>
                    </a:lnTo>
                    <a:lnTo>
                      <a:pt x="14" y="0"/>
                    </a:lnTo>
                    <a:lnTo>
                      <a:pt x="8" y="1"/>
                    </a:lnTo>
                    <a:lnTo>
                      <a:pt x="2" y="7"/>
                    </a:lnTo>
                    <a:lnTo>
                      <a:pt x="0" y="18"/>
                    </a:lnTo>
                    <a:lnTo>
                      <a:pt x="0" y="33"/>
                    </a:lnTo>
                    <a:lnTo>
                      <a:pt x="0" y="48"/>
                    </a:lnTo>
                    <a:lnTo>
                      <a:pt x="0" y="60"/>
                    </a:lnTo>
                    <a:lnTo>
                      <a:pt x="0" y="71"/>
                    </a:lnTo>
                    <a:lnTo>
                      <a:pt x="2" y="78"/>
                    </a:lnTo>
                    <a:lnTo>
                      <a:pt x="5" y="84"/>
                    </a:lnTo>
                    <a:lnTo>
                      <a:pt x="11" y="89"/>
                    </a:lnTo>
                    <a:lnTo>
                      <a:pt x="21" y="90"/>
                    </a:lnTo>
                    <a:lnTo>
                      <a:pt x="32" y="90"/>
                    </a:lnTo>
                    <a:lnTo>
                      <a:pt x="42" y="90"/>
                    </a:lnTo>
                    <a:lnTo>
                      <a:pt x="48" y="90"/>
                    </a:lnTo>
                    <a:lnTo>
                      <a:pt x="51" y="90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Rectangle 25"/>
              <p:cNvSpPr>
                <a:spLocks noChangeArrowheads="1"/>
              </p:cNvSpPr>
              <p:nvPr/>
            </p:nvSpPr>
            <p:spPr bwMode="auto">
              <a:xfrm>
                <a:off x="736" y="2258"/>
                <a:ext cx="21" cy="66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algn="l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r">
                  <a:spcBef>
                    <a:spcPct val="50000"/>
                  </a:spcBef>
                  <a:buSzTx/>
                  <a:buFontTx/>
                  <a:buNone/>
                </a:pPr>
                <a:endParaRPr lang="en-US" altLang="en-US" sz="1500" i="1">
                  <a:solidFill>
                    <a:srgbClr val="00279F"/>
                  </a:solidFill>
                  <a:latin typeface="Arial" charset="0"/>
                </a:endParaRPr>
              </a:p>
            </p:txBody>
          </p:sp>
          <p:sp>
            <p:nvSpPr>
              <p:cNvPr id="44" name="Rectangle 26"/>
              <p:cNvSpPr>
                <a:spLocks noChangeArrowheads="1"/>
              </p:cNvSpPr>
              <p:nvPr/>
            </p:nvSpPr>
            <p:spPr bwMode="auto">
              <a:xfrm>
                <a:off x="2037" y="2282"/>
                <a:ext cx="46" cy="35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algn="l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algn="l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r">
                  <a:spcBef>
                    <a:spcPct val="50000"/>
                  </a:spcBef>
                  <a:buSzTx/>
                  <a:buFontTx/>
                  <a:buNone/>
                </a:pPr>
                <a:endParaRPr lang="en-US" altLang="en-US" sz="1500" i="1">
                  <a:solidFill>
                    <a:srgbClr val="00279F"/>
                  </a:solidFill>
                  <a:latin typeface="Arial" charset="0"/>
                </a:endParaRPr>
              </a:p>
            </p:txBody>
          </p:sp>
          <p:sp>
            <p:nvSpPr>
              <p:cNvPr id="45" name="Freeform 27"/>
              <p:cNvSpPr>
                <a:spLocks/>
              </p:cNvSpPr>
              <p:nvPr/>
            </p:nvSpPr>
            <p:spPr bwMode="auto">
              <a:xfrm>
                <a:off x="1975" y="2332"/>
                <a:ext cx="141" cy="68"/>
              </a:xfrm>
              <a:custGeom>
                <a:avLst/>
                <a:gdLst>
                  <a:gd name="T0" fmla="*/ 0 w 141"/>
                  <a:gd name="T1" fmla="*/ 0 h 68"/>
                  <a:gd name="T2" fmla="*/ 18 w 141"/>
                  <a:gd name="T3" fmla="*/ 19 h 68"/>
                  <a:gd name="T4" fmla="*/ 28 w 141"/>
                  <a:gd name="T5" fmla="*/ 36 h 68"/>
                  <a:gd name="T6" fmla="*/ 34 w 141"/>
                  <a:gd name="T7" fmla="*/ 51 h 68"/>
                  <a:gd name="T8" fmla="*/ 39 w 141"/>
                  <a:gd name="T9" fmla="*/ 68 h 68"/>
                  <a:gd name="T10" fmla="*/ 50 w 141"/>
                  <a:gd name="T11" fmla="*/ 68 h 68"/>
                  <a:gd name="T12" fmla="*/ 60 w 141"/>
                  <a:gd name="T13" fmla="*/ 68 h 68"/>
                  <a:gd name="T14" fmla="*/ 72 w 141"/>
                  <a:gd name="T15" fmla="*/ 68 h 68"/>
                  <a:gd name="T16" fmla="*/ 84 w 141"/>
                  <a:gd name="T17" fmla="*/ 66 h 68"/>
                  <a:gd name="T18" fmla="*/ 95 w 141"/>
                  <a:gd name="T19" fmla="*/ 66 h 68"/>
                  <a:gd name="T20" fmla="*/ 105 w 141"/>
                  <a:gd name="T21" fmla="*/ 66 h 68"/>
                  <a:gd name="T22" fmla="*/ 114 w 141"/>
                  <a:gd name="T23" fmla="*/ 66 h 68"/>
                  <a:gd name="T24" fmla="*/ 120 w 141"/>
                  <a:gd name="T25" fmla="*/ 66 h 68"/>
                  <a:gd name="T26" fmla="*/ 129 w 141"/>
                  <a:gd name="T27" fmla="*/ 65 h 68"/>
                  <a:gd name="T28" fmla="*/ 135 w 141"/>
                  <a:gd name="T29" fmla="*/ 59 h 68"/>
                  <a:gd name="T30" fmla="*/ 140 w 141"/>
                  <a:gd name="T31" fmla="*/ 50 h 68"/>
                  <a:gd name="T32" fmla="*/ 141 w 141"/>
                  <a:gd name="T33" fmla="*/ 37 h 68"/>
                  <a:gd name="T34" fmla="*/ 140 w 141"/>
                  <a:gd name="T35" fmla="*/ 24 h 68"/>
                  <a:gd name="T36" fmla="*/ 134 w 141"/>
                  <a:gd name="T37" fmla="*/ 12 h 68"/>
                  <a:gd name="T38" fmla="*/ 125 w 141"/>
                  <a:gd name="T39" fmla="*/ 3 h 68"/>
                  <a:gd name="T40" fmla="*/ 113 w 141"/>
                  <a:gd name="T41" fmla="*/ 0 h 68"/>
                  <a:gd name="T42" fmla="*/ 102 w 141"/>
                  <a:gd name="T43" fmla="*/ 0 h 68"/>
                  <a:gd name="T44" fmla="*/ 87 w 141"/>
                  <a:gd name="T45" fmla="*/ 0 h 68"/>
                  <a:gd name="T46" fmla="*/ 69 w 141"/>
                  <a:gd name="T47" fmla="*/ 0 h 68"/>
                  <a:gd name="T48" fmla="*/ 50 w 141"/>
                  <a:gd name="T49" fmla="*/ 0 h 68"/>
                  <a:gd name="T50" fmla="*/ 30 w 141"/>
                  <a:gd name="T51" fmla="*/ 0 h 68"/>
                  <a:gd name="T52" fmla="*/ 15 w 141"/>
                  <a:gd name="T53" fmla="*/ 0 h 68"/>
                  <a:gd name="T54" fmla="*/ 4 w 141"/>
                  <a:gd name="T55" fmla="*/ 0 h 68"/>
                  <a:gd name="T56" fmla="*/ 0 w 141"/>
                  <a:gd name="T57" fmla="*/ 0 h 68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41"/>
                  <a:gd name="T88" fmla="*/ 0 h 68"/>
                  <a:gd name="T89" fmla="*/ 141 w 141"/>
                  <a:gd name="T90" fmla="*/ 68 h 68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41" h="68">
                    <a:moveTo>
                      <a:pt x="0" y="0"/>
                    </a:moveTo>
                    <a:lnTo>
                      <a:pt x="18" y="19"/>
                    </a:lnTo>
                    <a:lnTo>
                      <a:pt x="28" y="36"/>
                    </a:lnTo>
                    <a:lnTo>
                      <a:pt x="34" y="51"/>
                    </a:lnTo>
                    <a:lnTo>
                      <a:pt x="39" y="68"/>
                    </a:lnTo>
                    <a:lnTo>
                      <a:pt x="50" y="68"/>
                    </a:lnTo>
                    <a:lnTo>
                      <a:pt x="60" y="68"/>
                    </a:lnTo>
                    <a:lnTo>
                      <a:pt x="72" y="68"/>
                    </a:lnTo>
                    <a:lnTo>
                      <a:pt x="84" y="66"/>
                    </a:lnTo>
                    <a:lnTo>
                      <a:pt x="95" y="66"/>
                    </a:lnTo>
                    <a:lnTo>
                      <a:pt x="105" y="66"/>
                    </a:lnTo>
                    <a:lnTo>
                      <a:pt x="114" y="66"/>
                    </a:lnTo>
                    <a:lnTo>
                      <a:pt x="120" y="66"/>
                    </a:lnTo>
                    <a:lnTo>
                      <a:pt x="129" y="65"/>
                    </a:lnTo>
                    <a:lnTo>
                      <a:pt x="135" y="59"/>
                    </a:lnTo>
                    <a:lnTo>
                      <a:pt x="140" y="50"/>
                    </a:lnTo>
                    <a:lnTo>
                      <a:pt x="141" y="37"/>
                    </a:lnTo>
                    <a:lnTo>
                      <a:pt x="140" y="24"/>
                    </a:lnTo>
                    <a:lnTo>
                      <a:pt x="134" y="12"/>
                    </a:lnTo>
                    <a:lnTo>
                      <a:pt x="125" y="3"/>
                    </a:lnTo>
                    <a:lnTo>
                      <a:pt x="113" y="0"/>
                    </a:lnTo>
                    <a:lnTo>
                      <a:pt x="102" y="0"/>
                    </a:lnTo>
                    <a:lnTo>
                      <a:pt x="87" y="0"/>
                    </a:lnTo>
                    <a:lnTo>
                      <a:pt x="69" y="0"/>
                    </a:lnTo>
                    <a:lnTo>
                      <a:pt x="50" y="0"/>
                    </a:lnTo>
                    <a:lnTo>
                      <a:pt x="30" y="0"/>
                    </a:lnTo>
                    <a:lnTo>
                      <a:pt x="15" y="0"/>
                    </a:lnTo>
                    <a:lnTo>
                      <a:pt x="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6" name="Rectangle 28"/>
            <p:cNvSpPr>
              <a:spLocks noChangeArrowheads="1"/>
            </p:cNvSpPr>
            <p:nvPr/>
          </p:nvSpPr>
          <p:spPr bwMode="auto">
            <a:xfrm>
              <a:off x="488" y="2883"/>
              <a:ext cx="1573" cy="909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algn="l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algn="l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algn="l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algn="l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algn="l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r">
                <a:spcBef>
                  <a:spcPct val="50000"/>
                </a:spcBef>
                <a:buSzTx/>
                <a:buFontTx/>
                <a:buNone/>
              </a:pPr>
              <a:endParaRPr lang="en-US" altLang="en-US" sz="1500" i="1">
                <a:solidFill>
                  <a:srgbClr val="00279F"/>
                </a:solidFill>
                <a:latin typeface="Arial" charset="0"/>
              </a:endParaRPr>
            </a:p>
          </p:txBody>
        </p:sp>
        <p:graphicFrame>
          <p:nvGraphicFramePr>
            <p:cNvPr id="17" name="Object 29"/>
            <p:cNvGraphicFramePr>
              <a:graphicFrameLocks noChangeAspect="1"/>
            </p:cNvGraphicFramePr>
            <p:nvPr/>
          </p:nvGraphicFramePr>
          <p:xfrm>
            <a:off x="3591" y="3149"/>
            <a:ext cx="1439" cy="3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23" name="Clip" r:id="rId4" imgW="6545263" imgH="1706563" progId="MS_ClipArt_Gallery.2">
                    <p:embed/>
                  </p:oleObj>
                </mc:Choice>
                <mc:Fallback>
                  <p:oleObj name="Clip" r:id="rId4" imgW="6545263" imgH="1706563" progId="MS_ClipArt_Gallery.2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91" y="3149"/>
                          <a:ext cx="1439" cy="37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Rectangle 30"/>
            <p:cNvSpPr>
              <a:spLocks noChangeArrowheads="1"/>
            </p:cNvSpPr>
            <p:nvPr/>
          </p:nvSpPr>
          <p:spPr bwMode="auto">
            <a:xfrm>
              <a:off x="3524" y="2883"/>
              <a:ext cx="1573" cy="909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algn="l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algn="l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algn="l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algn="l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algn="l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r">
                <a:spcBef>
                  <a:spcPct val="50000"/>
                </a:spcBef>
                <a:buSzTx/>
                <a:buFontTx/>
                <a:buNone/>
              </a:pPr>
              <a:endParaRPr lang="en-US" altLang="en-US" sz="1500" i="1">
                <a:solidFill>
                  <a:srgbClr val="00279F"/>
                </a:solidFill>
                <a:latin typeface="Arial" charset="0"/>
              </a:endParaRPr>
            </a:p>
          </p:txBody>
        </p:sp>
        <p:cxnSp>
          <p:nvCxnSpPr>
            <p:cNvPr id="19" name="AutoShape 31"/>
            <p:cNvCxnSpPr>
              <a:cxnSpLocks noChangeShapeType="1"/>
            </p:cNvCxnSpPr>
            <p:nvPr/>
          </p:nvCxnSpPr>
          <p:spPr bwMode="auto">
            <a:xfrm>
              <a:off x="2076" y="3332"/>
              <a:ext cx="1445" cy="0"/>
            </a:xfrm>
            <a:prstGeom prst="straightConnector1">
              <a:avLst/>
            </a:prstGeom>
            <a:noFill/>
            <a:ln w="28575">
              <a:solidFill>
                <a:schemeClr val="tx2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" name="Text Box 32"/>
            <p:cNvSpPr txBox="1">
              <a:spLocks noChangeArrowheads="1"/>
            </p:cNvSpPr>
            <p:nvPr/>
          </p:nvSpPr>
          <p:spPr bwMode="auto">
            <a:xfrm>
              <a:off x="2323" y="3013"/>
              <a:ext cx="945" cy="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algn="l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algn="l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algn="l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algn="l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algn="l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 b="0">
                  <a:latin typeface="Arial" charset="0"/>
                  <a:cs typeface="Arial" charset="0"/>
                </a:rPr>
                <a:t>{Problema}</a:t>
              </a:r>
              <a:endParaRPr lang="en-US" altLang="en-US" sz="1600">
                <a:latin typeface="Arial" charset="0"/>
                <a:cs typeface="Arial" charset="0"/>
              </a:endParaRPr>
            </a:p>
          </p:txBody>
        </p:sp>
        <p:sp>
          <p:nvSpPr>
            <p:cNvPr id="21" name="Text Box 33"/>
            <p:cNvSpPr txBox="1">
              <a:spLocks noChangeArrowheads="1"/>
            </p:cNvSpPr>
            <p:nvPr/>
          </p:nvSpPr>
          <p:spPr bwMode="auto">
            <a:xfrm>
              <a:off x="799" y="3827"/>
              <a:ext cx="964" cy="28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defRPr/>
              </a:pPr>
              <a:r>
                <a:rPr lang="es-ES" sz="20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Percepción</a:t>
              </a:r>
            </a:p>
          </p:txBody>
        </p:sp>
        <p:sp>
          <p:nvSpPr>
            <p:cNvPr id="22" name="Text Box 34"/>
            <p:cNvSpPr txBox="1">
              <a:spLocks noChangeArrowheads="1"/>
            </p:cNvSpPr>
            <p:nvPr/>
          </p:nvSpPr>
          <p:spPr bwMode="auto">
            <a:xfrm>
              <a:off x="4002" y="3827"/>
              <a:ext cx="627" cy="28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defRPr/>
              </a:pPr>
              <a:r>
                <a:rPr lang="en-US" sz="2000" dirty="0" err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Deseo</a:t>
              </a:r>
              <a:endParaRPr lang="en-US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 Box 35"/>
            <p:cNvSpPr txBox="1">
              <a:spLocks noChangeArrowheads="1"/>
            </p:cNvSpPr>
            <p:nvPr/>
          </p:nvSpPr>
          <p:spPr bwMode="auto">
            <a:xfrm>
              <a:off x="2677" y="3772"/>
              <a:ext cx="215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algn="l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algn="l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algn="l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algn="l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algn="l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>
                  <a:latin typeface="Arial" charset="0"/>
                  <a:cs typeface="Arial" charset="0"/>
                </a:rPr>
                <a:t>y</a:t>
              </a:r>
              <a:endParaRPr lang="en-US" altLang="en-US" sz="2000" i="1">
                <a:latin typeface="Arial" charset="0"/>
                <a:cs typeface="Arial" charset="0"/>
              </a:endParaRPr>
            </a:p>
          </p:txBody>
        </p:sp>
        <p:sp>
          <p:nvSpPr>
            <p:cNvPr id="24" name="Text Box 36"/>
            <p:cNvSpPr txBox="1">
              <a:spLocks noChangeArrowheads="1"/>
            </p:cNvSpPr>
            <p:nvPr/>
          </p:nvSpPr>
          <p:spPr bwMode="auto">
            <a:xfrm>
              <a:off x="2152" y="3434"/>
              <a:ext cx="1298" cy="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algn="l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algn="l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algn="l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algn="l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algn="l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 b="0">
                  <a:latin typeface="Arial" charset="0"/>
                  <a:cs typeface="Arial" charset="0"/>
                </a:rPr>
                <a:t>Diferencia entre</a:t>
              </a:r>
              <a:endParaRPr lang="en-US" altLang="en-US" sz="1600">
                <a:latin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27330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ChangeArrowheads="1"/>
          </p:cNvSpPr>
          <p:nvPr/>
        </p:nvSpPr>
        <p:spPr bwMode="auto">
          <a:xfrm>
            <a:off x="685800" y="6228606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2532" name="Rectangle 8"/>
          <p:cNvSpPr>
            <a:spLocks noChangeArrowheads="1"/>
          </p:cNvSpPr>
          <p:nvPr/>
        </p:nvSpPr>
        <p:spPr bwMode="auto">
          <a:xfrm>
            <a:off x="493713" y="1102568"/>
            <a:ext cx="5182071" cy="248443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Clr>
                <a:srgbClr val="FF0000"/>
              </a:buClr>
            </a:pPr>
            <a:endParaRPr lang="en-US" altLang="en-US"/>
          </a:p>
        </p:txBody>
      </p:sp>
      <p:sp>
        <p:nvSpPr>
          <p:cNvPr id="22533" name="WordArt 10"/>
          <p:cNvSpPr>
            <a:spLocks noChangeArrowheads="1" noChangeShapeType="1" noTextEdit="1"/>
          </p:cNvSpPr>
          <p:nvPr/>
        </p:nvSpPr>
        <p:spPr bwMode="auto">
          <a:xfrm>
            <a:off x="3584312" y="2042368"/>
            <a:ext cx="1833563" cy="569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gradFill rotWithShape="1">
                  <a:gsLst>
                    <a:gs pos="0">
                      <a:srgbClr val="3399FF"/>
                    </a:gs>
                    <a:gs pos="100000">
                      <a:srgbClr val="000099"/>
                    </a:gs>
                  </a:gsLst>
                  <a:lin ang="5400000" scaled="1"/>
                </a:gradFill>
                <a:latin typeface="Impact"/>
              </a:rPr>
              <a:t>CALIDAD</a:t>
            </a:r>
          </a:p>
        </p:txBody>
      </p:sp>
      <p:grpSp>
        <p:nvGrpSpPr>
          <p:cNvPr id="22534" name="Group 11"/>
          <p:cNvGrpSpPr>
            <a:grpSpLocks/>
          </p:cNvGrpSpPr>
          <p:nvPr/>
        </p:nvGrpSpPr>
        <p:grpSpPr bwMode="auto">
          <a:xfrm>
            <a:off x="3295387" y="1178768"/>
            <a:ext cx="2362200" cy="733425"/>
            <a:chOff x="2154" y="1464"/>
            <a:chExt cx="1488" cy="462"/>
          </a:xfrm>
        </p:grpSpPr>
        <p:sp>
          <p:nvSpPr>
            <p:cNvPr id="22556" name="Text Box 12"/>
            <p:cNvSpPr txBox="1">
              <a:spLocks noChangeArrowheads="1"/>
            </p:cNvSpPr>
            <p:nvPr/>
          </p:nvSpPr>
          <p:spPr bwMode="auto">
            <a:xfrm>
              <a:off x="2154" y="1464"/>
              <a:ext cx="148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7150" cmpd="thinThick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_tradnl" altLang="en-US" sz="1600" b="1">
                  <a:solidFill>
                    <a:srgbClr val="000099"/>
                  </a:solidFill>
                  <a:latin typeface="Arial" charset="0"/>
                  <a:cs typeface="Arial" charset="0"/>
                </a:rPr>
                <a:t>Durabilidad ?</a:t>
              </a:r>
              <a:endParaRPr lang="es-ES" altLang="en-US" sz="1600" b="1">
                <a:solidFill>
                  <a:srgbClr val="000099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2557" name="Line 13"/>
            <p:cNvSpPr>
              <a:spLocks noChangeShapeType="1"/>
            </p:cNvSpPr>
            <p:nvPr/>
          </p:nvSpPr>
          <p:spPr bwMode="auto">
            <a:xfrm flipV="1">
              <a:off x="2898" y="1686"/>
              <a:ext cx="0" cy="24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22535" name="Group 14"/>
          <p:cNvGrpSpPr>
            <a:grpSpLocks/>
          </p:cNvGrpSpPr>
          <p:nvPr/>
        </p:nvGrpSpPr>
        <p:grpSpPr bwMode="auto">
          <a:xfrm>
            <a:off x="3361928" y="2761506"/>
            <a:ext cx="2362200" cy="781050"/>
            <a:chOff x="2154" y="2416"/>
            <a:chExt cx="1488" cy="492"/>
          </a:xfrm>
        </p:grpSpPr>
        <p:sp>
          <p:nvSpPr>
            <p:cNvPr id="22554" name="Text Box 15"/>
            <p:cNvSpPr txBox="1">
              <a:spLocks noChangeArrowheads="1"/>
            </p:cNvSpPr>
            <p:nvPr/>
          </p:nvSpPr>
          <p:spPr bwMode="auto">
            <a:xfrm>
              <a:off x="2154" y="2696"/>
              <a:ext cx="148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7150" cmpd="thinThick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_tradnl" altLang="en-US" sz="1600" b="1" dirty="0">
                  <a:solidFill>
                    <a:srgbClr val="000099"/>
                  </a:solidFill>
                  <a:latin typeface="Arial" charset="0"/>
                  <a:cs typeface="Arial" charset="0"/>
                </a:rPr>
                <a:t>Otros…</a:t>
              </a:r>
              <a:endParaRPr lang="es-ES" altLang="en-US" sz="1600" b="1" dirty="0">
                <a:solidFill>
                  <a:srgbClr val="000099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2555" name="Line 16"/>
            <p:cNvSpPr>
              <a:spLocks noChangeShapeType="1"/>
            </p:cNvSpPr>
            <p:nvPr/>
          </p:nvSpPr>
          <p:spPr bwMode="auto">
            <a:xfrm>
              <a:off x="2894" y="2416"/>
              <a:ext cx="0" cy="24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22537" name="Group 20"/>
          <p:cNvGrpSpPr>
            <a:grpSpLocks/>
          </p:cNvGrpSpPr>
          <p:nvPr/>
        </p:nvGrpSpPr>
        <p:grpSpPr bwMode="auto">
          <a:xfrm>
            <a:off x="631562" y="2618631"/>
            <a:ext cx="2933700" cy="812800"/>
            <a:chOff x="476" y="2371"/>
            <a:chExt cx="1848" cy="512"/>
          </a:xfrm>
        </p:grpSpPr>
        <p:sp>
          <p:nvSpPr>
            <p:cNvPr id="22550" name="Text Box 21"/>
            <p:cNvSpPr txBox="1">
              <a:spLocks noChangeArrowheads="1"/>
            </p:cNvSpPr>
            <p:nvPr/>
          </p:nvSpPr>
          <p:spPr bwMode="auto">
            <a:xfrm>
              <a:off x="476" y="2671"/>
              <a:ext cx="148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7150" cmpd="thinThick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_tradnl" altLang="en-US" sz="1600" b="1">
                  <a:solidFill>
                    <a:srgbClr val="000099"/>
                  </a:solidFill>
                  <a:latin typeface="Arial" charset="0"/>
                  <a:cs typeface="Arial" charset="0"/>
                </a:rPr>
                <a:t>Estatus ?</a:t>
              </a:r>
              <a:endParaRPr lang="es-ES" altLang="en-US" sz="1600" b="1">
                <a:solidFill>
                  <a:srgbClr val="000099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2551" name="Line 22"/>
            <p:cNvSpPr>
              <a:spLocks noChangeShapeType="1"/>
            </p:cNvSpPr>
            <p:nvPr/>
          </p:nvSpPr>
          <p:spPr bwMode="auto">
            <a:xfrm flipH="1">
              <a:off x="1653" y="2371"/>
              <a:ext cx="671" cy="34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22538" name="Group 23"/>
          <p:cNvGrpSpPr>
            <a:grpSpLocks/>
          </p:cNvGrpSpPr>
          <p:nvPr/>
        </p:nvGrpSpPr>
        <p:grpSpPr bwMode="auto">
          <a:xfrm>
            <a:off x="415662" y="2113806"/>
            <a:ext cx="2971800" cy="581025"/>
            <a:chOff x="340" y="2053"/>
            <a:chExt cx="1872" cy="366"/>
          </a:xfrm>
        </p:grpSpPr>
        <p:sp>
          <p:nvSpPr>
            <p:cNvPr id="22548" name="Text Box 24"/>
            <p:cNvSpPr txBox="1">
              <a:spLocks noChangeArrowheads="1"/>
            </p:cNvSpPr>
            <p:nvPr/>
          </p:nvSpPr>
          <p:spPr bwMode="auto">
            <a:xfrm>
              <a:off x="340" y="2053"/>
              <a:ext cx="1488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7150" cmpd="thinThick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_tradnl" altLang="en-US" sz="1600" b="1" dirty="0">
                  <a:solidFill>
                    <a:srgbClr val="000099"/>
                  </a:solidFill>
                  <a:latin typeface="Arial" charset="0"/>
                  <a:cs typeface="Arial" charset="0"/>
                </a:rPr>
                <a:t>Cumplimiento de lo especificado ?</a:t>
              </a:r>
              <a:endParaRPr lang="es-ES" altLang="en-US" sz="1600" b="1" dirty="0">
                <a:solidFill>
                  <a:srgbClr val="000099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2549" name="Line 25"/>
            <p:cNvSpPr>
              <a:spLocks noChangeShapeType="1"/>
            </p:cNvSpPr>
            <p:nvPr/>
          </p:nvSpPr>
          <p:spPr bwMode="auto">
            <a:xfrm flipH="1">
              <a:off x="1798" y="2221"/>
              <a:ext cx="414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22539" name="Group 26"/>
          <p:cNvGrpSpPr>
            <a:grpSpLocks/>
          </p:cNvGrpSpPr>
          <p:nvPr/>
        </p:nvGrpSpPr>
        <p:grpSpPr bwMode="auto">
          <a:xfrm>
            <a:off x="487100" y="1250206"/>
            <a:ext cx="2971800" cy="685800"/>
            <a:chOff x="385" y="1509"/>
            <a:chExt cx="1872" cy="432"/>
          </a:xfrm>
        </p:grpSpPr>
        <p:sp>
          <p:nvSpPr>
            <p:cNvPr id="22546" name="Text Box 27"/>
            <p:cNvSpPr txBox="1">
              <a:spLocks noChangeArrowheads="1"/>
            </p:cNvSpPr>
            <p:nvPr/>
          </p:nvSpPr>
          <p:spPr bwMode="auto">
            <a:xfrm>
              <a:off x="385" y="1509"/>
              <a:ext cx="148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7150" cmpd="thinThick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ES_tradnl" altLang="en-US" sz="1600" b="1" dirty="0">
                  <a:solidFill>
                    <a:srgbClr val="000099"/>
                  </a:solidFill>
                  <a:latin typeface="Arial" charset="0"/>
                  <a:cs typeface="Arial" charset="0"/>
                </a:rPr>
                <a:t>Precio Alto ?</a:t>
              </a:r>
              <a:endParaRPr lang="es-ES" altLang="en-US" sz="1600" b="1" dirty="0">
                <a:solidFill>
                  <a:srgbClr val="000099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2547" name="Line 28"/>
            <p:cNvSpPr>
              <a:spLocks noChangeShapeType="1"/>
            </p:cNvSpPr>
            <p:nvPr/>
          </p:nvSpPr>
          <p:spPr bwMode="auto">
            <a:xfrm flipH="1" flipV="1">
              <a:off x="1646" y="1663"/>
              <a:ext cx="611" cy="278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31" name="Rectangle 18"/>
          <p:cNvSpPr>
            <a:spLocks noGrp="1" noChangeArrowheads="1"/>
          </p:cNvSpPr>
          <p:nvPr>
            <p:ph type="title"/>
          </p:nvPr>
        </p:nvSpPr>
        <p:spPr>
          <a:xfrm>
            <a:off x="107504" y="188640"/>
            <a:ext cx="8453078" cy="1143000"/>
          </a:xfrm>
        </p:spPr>
        <p:txBody>
          <a:bodyPr>
            <a:noAutofit/>
          </a:bodyPr>
          <a:lstStyle/>
          <a:p>
            <a:pPr algn="l"/>
            <a:r>
              <a:rPr lang="es-AR" altLang="en-US" sz="3600" b="1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Clave: Calidad</a:t>
            </a:r>
            <a:endParaRPr lang="es-AR" altLang="en-US" sz="3600" b="1" i="1" dirty="0" smtClean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4743" y="4303594"/>
            <a:ext cx="1157521" cy="1717693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618" y="3587006"/>
            <a:ext cx="912980" cy="1286434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619" y="5034207"/>
            <a:ext cx="927136" cy="1275113"/>
          </a:xfrm>
          <a:prstGeom prst="rect">
            <a:avLst/>
          </a:prstGeom>
        </p:spPr>
      </p:pic>
      <p:sp>
        <p:nvSpPr>
          <p:cNvPr id="28" name="Rectangle 25"/>
          <p:cNvSpPr>
            <a:spLocks noChangeArrowheads="1"/>
          </p:cNvSpPr>
          <p:nvPr/>
        </p:nvSpPr>
        <p:spPr bwMode="auto">
          <a:xfrm>
            <a:off x="543456" y="3908761"/>
            <a:ext cx="5132328" cy="101566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anchor="ctr">
            <a:spAutoFit/>
          </a:bodyPr>
          <a:lstStyle>
            <a:lvl1pPr algn="l" defTabSz="7620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defTabSz="76200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defTabSz="7620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defTabSz="7620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defTabSz="7620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None/>
            </a:pPr>
            <a:r>
              <a:rPr lang="es-ES_tradnl" alt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Analista de Negocio </a:t>
            </a:r>
            <a:r>
              <a:rPr lang="es-ES_tradnl" altLang="en-US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debe asegurar que “lo que se necesita es lo que se obtiene”</a:t>
            </a:r>
            <a:endParaRPr lang="es-ES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angle 25"/>
          <p:cNvSpPr>
            <a:spLocks noChangeArrowheads="1"/>
          </p:cNvSpPr>
          <p:nvPr/>
        </p:nvSpPr>
        <p:spPr bwMode="auto">
          <a:xfrm>
            <a:off x="581817" y="5313402"/>
            <a:ext cx="5093968" cy="70788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defTabSz="762000"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1pPr>
            <a:lvl2pPr marL="742950" indent="-285750" defTabSz="762000"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2pPr>
            <a:lvl3pPr marL="1143000" indent="-228600" defTabSz="762000"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3pPr>
            <a:lvl4pPr marL="1600200" indent="-228600" defTabSz="762000"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4pPr>
            <a:lvl5pPr marL="2057400" indent="-228600" defTabSz="762000"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5pPr>
            <a:lvl6pPr marL="2514600" indent="-228600" algn="r" defTabSz="7620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6pPr>
            <a:lvl7pPr marL="2971800" indent="-228600" algn="r" defTabSz="7620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7pPr>
            <a:lvl8pPr marL="3429000" indent="-228600" algn="r" defTabSz="7620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8pPr>
            <a:lvl9pPr marL="3886200" indent="-228600" algn="r" defTabSz="7620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00000"/>
              <a:defRPr sz="1500" b="1" i="1">
                <a:solidFill>
                  <a:srgbClr val="00279F"/>
                </a:solidFill>
                <a:latin typeface="Bookshelf Symbol 7" pitchFamily="2" charset="2"/>
              </a:defRPr>
            </a:lvl9pPr>
          </a:lstStyle>
          <a:p>
            <a:pPr marL="342900" indent="-342900" algn="ctr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s-ES_tradnl" altLang="en-US" sz="2000" b="0" i="0" dirty="0" smtClean="0">
                <a:solidFill>
                  <a:schemeClr val="tx1"/>
                </a:solidFill>
                <a:latin typeface="Comic Sans MS" pitchFamily="66" charset="0"/>
              </a:rPr>
              <a:t>Conformidad con los Requerimientos</a:t>
            </a:r>
          </a:p>
          <a:p>
            <a:pPr marL="342900" indent="-342900" algn="ctr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s-ES_tradnl" altLang="en-US" sz="2000" b="0" i="0" dirty="0" smtClean="0">
                <a:solidFill>
                  <a:schemeClr val="tx1"/>
                </a:solidFill>
                <a:latin typeface="Comic Sans MS" pitchFamily="66" charset="0"/>
              </a:rPr>
              <a:t>Adecuación al uso</a:t>
            </a:r>
            <a:endParaRPr lang="es-ES_tradnl" altLang="en-US" sz="1600" b="0" i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7" name="Group 6"/>
          <p:cNvGrpSpPr>
            <a:grpSpLocks/>
          </p:cNvGrpSpPr>
          <p:nvPr/>
        </p:nvGrpSpPr>
        <p:grpSpPr bwMode="auto">
          <a:xfrm>
            <a:off x="8171680" y="1229461"/>
            <a:ext cx="936823" cy="884346"/>
            <a:chOff x="3285" y="718"/>
            <a:chExt cx="965" cy="1028"/>
          </a:xfrm>
        </p:grpSpPr>
        <p:pic>
          <p:nvPicPr>
            <p:cNvPr id="38" name="Picture 7" descr="MCj03832480000[1]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5" y="718"/>
              <a:ext cx="965" cy="1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" name="Text Box 8"/>
            <p:cNvSpPr txBox="1">
              <a:spLocks noChangeArrowheads="1"/>
            </p:cNvSpPr>
            <p:nvPr/>
          </p:nvSpPr>
          <p:spPr bwMode="auto">
            <a:xfrm>
              <a:off x="3588" y="1358"/>
              <a:ext cx="35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1" tIns="45716" rIns="91431" bIns="45716">
              <a:spAutoFit/>
            </a:bodyPr>
            <a:lstStyle>
              <a:lvl1pPr algn="l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algn="l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algn="l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algn="l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algn="l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000" dirty="0">
                  <a:solidFill>
                    <a:schemeClr val="accent2"/>
                  </a:solidFill>
                  <a:latin typeface="Arial" pitchFamily="34" charset="0"/>
                </a:rPr>
                <a:t>BA</a:t>
              </a:r>
            </a:p>
          </p:txBody>
        </p:sp>
      </p:grpSp>
      <p:sp>
        <p:nvSpPr>
          <p:cNvPr id="40" name="Text Box 10"/>
          <p:cNvSpPr txBox="1">
            <a:spLocks noChangeArrowheads="1"/>
          </p:cNvSpPr>
          <p:nvPr/>
        </p:nvSpPr>
        <p:spPr bwMode="auto">
          <a:xfrm>
            <a:off x="5868219" y="1157105"/>
            <a:ext cx="2303462" cy="396875"/>
          </a:xfrm>
          <a:prstGeom prst="rect">
            <a:avLst/>
          </a:prstGeom>
          <a:gradFill rotWithShape="1">
            <a:gsLst>
              <a:gs pos="0">
                <a:srgbClr val="113221"/>
              </a:gs>
              <a:gs pos="100000">
                <a:srgbClr val="33996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algn="l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n-US" sz="2000" dirty="0">
                <a:solidFill>
                  <a:schemeClr val="bg1"/>
                </a:solidFill>
                <a:latin typeface="Arial" pitchFamily="34" charset="0"/>
              </a:rPr>
              <a:t>PRODUCTO</a:t>
            </a:r>
          </a:p>
        </p:txBody>
      </p:sp>
      <p:sp>
        <p:nvSpPr>
          <p:cNvPr id="41" name="Text Box 11"/>
          <p:cNvSpPr txBox="1">
            <a:spLocks noChangeArrowheads="1"/>
          </p:cNvSpPr>
          <p:nvPr/>
        </p:nvSpPr>
        <p:spPr bwMode="auto">
          <a:xfrm>
            <a:off x="5882739" y="2804929"/>
            <a:ext cx="2303462" cy="396875"/>
          </a:xfrm>
          <a:prstGeom prst="rect">
            <a:avLst/>
          </a:prstGeom>
          <a:gradFill rotWithShape="1">
            <a:gsLst>
              <a:gs pos="0">
                <a:srgbClr val="113221"/>
              </a:gs>
              <a:gs pos="100000">
                <a:srgbClr val="33996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algn="l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n-US" sz="2000" dirty="0">
                <a:solidFill>
                  <a:schemeClr val="bg1"/>
                </a:solidFill>
                <a:latin typeface="Arial" pitchFamily="34" charset="0"/>
              </a:rPr>
              <a:t>TRABAJO</a:t>
            </a:r>
          </a:p>
        </p:txBody>
      </p:sp>
      <p:sp>
        <p:nvSpPr>
          <p:cNvPr id="42" name="Line 12"/>
          <p:cNvSpPr>
            <a:spLocks noChangeShapeType="1"/>
          </p:cNvSpPr>
          <p:nvPr/>
        </p:nvSpPr>
        <p:spPr bwMode="auto">
          <a:xfrm rot="16200000" flipH="1">
            <a:off x="6395476" y="2180135"/>
            <a:ext cx="1235074" cy="1451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43" name="Picture 13" descr="CG10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1680" y="3159093"/>
            <a:ext cx="864816" cy="77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892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0" grpId="0" animBg="1"/>
      <p:bldP spid="40" grpId="0" animBg="1"/>
      <p:bldP spid="41" grpId="0" animBg="1"/>
      <p:bldP spid="4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MCPE01499_0000[1]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47800" y="1869790"/>
            <a:ext cx="6269038" cy="4446587"/>
          </a:xfrm>
        </p:spPr>
      </p:pic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936079"/>
            <a:ext cx="8610600" cy="620713"/>
          </a:xfrm>
        </p:spPr>
        <p:txBody>
          <a:bodyPr>
            <a:normAutofit fontScale="90000"/>
          </a:bodyPr>
          <a:lstStyle/>
          <a:p>
            <a:pPr algn="l"/>
            <a:r>
              <a:rPr lang="es-MX" altLang="en-US" sz="3600" b="1" dirty="0" smtClean="0">
                <a:solidFill>
                  <a:schemeClr val="accent1">
                    <a:lumMod val="75000"/>
                  </a:schemeClr>
                </a:solidFill>
              </a:rPr>
              <a:t>Su pregunta no molesta</a:t>
            </a:r>
            <a:endParaRPr lang="en-US" altLang="en-US" sz="36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63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 txBox="1">
            <a:spLocks noChangeArrowheads="1"/>
          </p:cNvSpPr>
          <p:nvPr/>
        </p:nvSpPr>
        <p:spPr bwMode="auto">
          <a:xfrm>
            <a:off x="179513" y="908720"/>
            <a:ext cx="8875260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s-AR" altLang="en-US" sz="3600" b="1" dirty="0" smtClean="0">
                <a:solidFill>
                  <a:schemeClr val="tx2"/>
                </a:solidFill>
                <a:latin typeface="+mn-lt"/>
              </a:rPr>
              <a:t>¿Qué dice el PMI®? </a:t>
            </a:r>
            <a:r>
              <a:rPr lang="es-AR" altLang="en-US" sz="2400" b="1" dirty="0" smtClean="0">
                <a:solidFill>
                  <a:schemeClr val="tx2"/>
                </a:solidFill>
                <a:latin typeface="+mn-lt"/>
              </a:rPr>
              <a:t>(Pulse of </a:t>
            </a:r>
            <a:r>
              <a:rPr lang="es-AR" altLang="en-US" sz="2400" b="1" dirty="0" err="1" smtClean="0">
                <a:solidFill>
                  <a:schemeClr val="tx2"/>
                </a:solidFill>
                <a:latin typeface="+mn-lt"/>
              </a:rPr>
              <a:t>the</a:t>
            </a:r>
            <a:r>
              <a:rPr lang="es-AR" altLang="en-US" sz="2400" b="1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es-AR" altLang="en-US" sz="2400" b="1" dirty="0" err="1" smtClean="0">
                <a:solidFill>
                  <a:schemeClr val="tx2"/>
                </a:solidFill>
                <a:latin typeface="+mn-lt"/>
              </a:rPr>
              <a:t>Profession</a:t>
            </a:r>
            <a:r>
              <a:rPr lang="es-AR" altLang="en-US" sz="2400" b="1" dirty="0" smtClean="0">
                <a:solidFill>
                  <a:schemeClr val="tx2"/>
                </a:solidFill>
                <a:latin typeface="+mn-lt"/>
              </a:rPr>
              <a:t>, Agosto 2014)</a:t>
            </a:r>
            <a:endParaRPr lang="es-AR" altLang="en-US" sz="2400" b="1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797" y="1536151"/>
            <a:ext cx="1276350" cy="1647825"/>
          </a:xfrm>
          <a:prstGeom prst="rect">
            <a:avLst/>
          </a:prstGeom>
        </p:spPr>
      </p:pic>
      <p:sp>
        <p:nvSpPr>
          <p:cNvPr id="20" name="Rectangle 5"/>
          <p:cNvSpPr txBox="1">
            <a:spLocks noChangeArrowheads="1"/>
          </p:cNvSpPr>
          <p:nvPr/>
        </p:nvSpPr>
        <p:spPr>
          <a:xfrm>
            <a:off x="368796" y="3501008"/>
            <a:ext cx="8235653" cy="2808312"/>
          </a:xfrm>
          <a:prstGeom prst="rect">
            <a:avLst/>
          </a:prstGeom>
          <a:noFill/>
        </p:spPr>
        <p:txBody>
          <a:bodyPr vert="horz" lIns="0" tIns="0" rIns="0" bIns="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AR" altLang="en-US" sz="2400" dirty="0" smtClean="0"/>
              <a:t>Desde 2009 hasta hoy (cada año):</a:t>
            </a:r>
          </a:p>
          <a:p>
            <a:pPr lvl="1"/>
            <a:r>
              <a:rPr lang="es-AR" altLang="en-US" sz="2000" dirty="0" smtClean="0"/>
              <a:t>Solo el 54% de las Organizaciones alcanzan sus objetivos estratégicos</a:t>
            </a:r>
          </a:p>
          <a:p>
            <a:pPr lvl="2"/>
            <a:r>
              <a:rPr lang="es-AR" altLang="en-US" sz="1600" dirty="0" smtClean="0"/>
              <a:t>Estrategia: qué hará la Organización para </a:t>
            </a:r>
            <a:r>
              <a:rPr lang="es-AR" altLang="en-US" sz="1600" u="sng" dirty="0" smtClean="0"/>
              <a:t>sobrevivir en un mundo cambiante.</a:t>
            </a:r>
          </a:p>
          <a:p>
            <a:pPr lvl="2"/>
            <a:endParaRPr lang="es-AR" altLang="en-US" sz="1600" u="sng" dirty="0" smtClean="0"/>
          </a:p>
          <a:p>
            <a:pPr lvl="1" algn="just"/>
            <a:r>
              <a:rPr lang="es-AR" altLang="en-US" sz="2000" dirty="0" smtClean="0"/>
              <a:t>El 74% de las Organizaciones enfrentan en sus proyectos problemas de </a:t>
            </a:r>
            <a:r>
              <a:rPr lang="es-AR" altLang="en-US" sz="2000" u="sng" dirty="0" smtClean="0"/>
              <a:t>participación adecuada de los interesados  </a:t>
            </a:r>
            <a:r>
              <a:rPr lang="es-AR" altLang="en-US" sz="2000" dirty="0" smtClean="0"/>
              <a:t>(en especial de los ejecutivos  y sponsors),  recursos mal utilizados,  fechas que no se cumplen, </a:t>
            </a:r>
            <a:r>
              <a:rPr lang="es-AR" altLang="en-US" sz="2000" dirty="0" err="1" smtClean="0"/>
              <a:t>scope</a:t>
            </a:r>
            <a:r>
              <a:rPr lang="es-AR" altLang="en-US" sz="2000" dirty="0" smtClean="0"/>
              <a:t> </a:t>
            </a:r>
            <a:r>
              <a:rPr lang="es-AR" altLang="en-US" sz="2000" dirty="0" err="1" smtClean="0"/>
              <a:t>creep</a:t>
            </a:r>
            <a:endParaRPr lang="es-AR" altLang="en-US" sz="2000" dirty="0" smtClean="0"/>
          </a:p>
          <a:p>
            <a:pPr lvl="1" algn="just"/>
            <a:endParaRPr lang="es-AR" altLang="en-US" sz="2000" dirty="0" smtClean="0"/>
          </a:p>
          <a:p>
            <a:r>
              <a:rPr lang="es-AR" altLang="en-US" sz="2600" dirty="0" smtClean="0"/>
              <a:t>Desde 1995 a la fecha (cada año):</a:t>
            </a:r>
          </a:p>
          <a:p>
            <a:pPr lvl="1"/>
            <a:r>
              <a:rPr lang="es-AR" altLang="en-US" sz="2000" dirty="0" smtClean="0"/>
              <a:t>En promedio el 47% de los proyectos fracasan en alcanzar sus </a:t>
            </a:r>
            <a:r>
              <a:rPr lang="es-AR" altLang="en-US" sz="2000" u="sng" dirty="0" smtClean="0"/>
              <a:t>objetivos</a:t>
            </a:r>
          </a:p>
          <a:p>
            <a:endParaRPr lang="en-US" altLang="en-US" sz="2400" dirty="0" smtClean="0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1835697" y="1628800"/>
            <a:ext cx="6768752" cy="1872208"/>
          </a:xfrm>
          <a:prstGeom prst="rect">
            <a:avLst/>
          </a:prstGeom>
          <a:noFill/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AR" altLang="en-US" sz="2400" i="1" dirty="0" smtClean="0"/>
              <a:t>“Administración de Requerimientos: competencia crítica (</a:t>
            </a:r>
            <a:r>
              <a:rPr lang="es-AR" altLang="en-US" sz="2400" i="1" dirty="0" err="1" smtClean="0"/>
              <a:t>core</a:t>
            </a:r>
            <a:r>
              <a:rPr lang="es-AR" altLang="en-US" sz="2400" i="1" dirty="0" smtClean="0"/>
              <a:t>) para el éxito de programas y proyectos”</a:t>
            </a:r>
          </a:p>
          <a:p>
            <a:pPr marL="400050" lvl="1" indent="0">
              <a:buNone/>
            </a:pPr>
            <a:r>
              <a:rPr lang="es-AR" altLang="en-US" sz="2000" dirty="0" smtClean="0"/>
              <a:t>Ineficiencias en el proceso de identificar, definir, documentar, administrar </a:t>
            </a:r>
            <a:r>
              <a:rPr lang="es-AR" altLang="en-US" sz="2000" u="sng" dirty="0" smtClean="0"/>
              <a:t>la solución </a:t>
            </a:r>
            <a:r>
              <a:rPr lang="es-AR" altLang="en-US" sz="2000" dirty="0" smtClean="0"/>
              <a:t>que un proyecto debe generar para ser considerado exitoso causan:</a:t>
            </a:r>
          </a:p>
          <a:p>
            <a:endParaRPr lang="en-US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87211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5"/>
          <p:cNvSpPr>
            <a:spLocks noChangeArrowheads="1"/>
          </p:cNvSpPr>
          <p:nvPr/>
        </p:nvSpPr>
        <p:spPr bwMode="auto">
          <a:xfrm>
            <a:off x="229173" y="1124744"/>
            <a:ext cx="2652713" cy="649287"/>
          </a:xfrm>
          <a:prstGeom prst="ellipse">
            <a:avLst/>
          </a:prstGeom>
          <a:solidFill>
            <a:schemeClr val="tx2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1" tIns="45716" rIns="91431" bIns="45716" anchor="ctr">
            <a:spAutoFit/>
          </a:bodyPr>
          <a:lstStyle/>
          <a:p>
            <a:pPr marL="173038" indent="-173038" algn="ctr">
              <a:defRPr/>
            </a:pPr>
            <a:r>
              <a:rPr lang="es-ES" dirty="0">
                <a:solidFill>
                  <a:schemeClr val="bg1"/>
                </a:solidFill>
                <a:latin typeface="+mn-lt"/>
              </a:rPr>
              <a:t>Problema</a:t>
            </a:r>
          </a:p>
        </p:txBody>
      </p:sp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2899348" y="1458119"/>
            <a:ext cx="1633538" cy="1382712"/>
            <a:chOff x="1868" y="977"/>
            <a:chExt cx="1029" cy="871"/>
          </a:xfrm>
        </p:grpSpPr>
        <p:sp>
          <p:nvSpPr>
            <p:cNvPr id="5" name="Line 7"/>
            <p:cNvSpPr>
              <a:spLocks noChangeShapeType="1"/>
            </p:cNvSpPr>
            <p:nvPr/>
          </p:nvSpPr>
          <p:spPr bwMode="auto">
            <a:xfrm>
              <a:off x="1868" y="977"/>
              <a:ext cx="102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6" name="Line 8"/>
            <p:cNvSpPr>
              <a:spLocks noChangeShapeType="1"/>
            </p:cNvSpPr>
            <p:nvPr/>
          </p:nvSpPr>
          <p:spPr bwMode="auto">
            <a:xfrm>
              <a:off x="2897" y="977"/>
              <a:ext cx="0" cy="87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683568" y="1745456"/>
            <a:ext cx="179705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ECECE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1" tIns="45716" rIns="91431" bIns="45716">
            <a:spAutoFit/>
          </a:bodyPr>
          <a:lstStyle>
            <a:lvl1pPr marL="173038" indent="-173038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altLang="en-US" sz="1900" b="1" i="1" dirty="0">
                <a:solidFill>
                  <a:srgbClr val="00279F"/>
                </a:solidFill>
              </a:rPr>
              <a:t>Estado Actual</a:t>
            </a:r>
          </a:p>
        </p:txBody>
      </p:sp>
      <p:sp>
        <p:nvSpPr>
          <p:cNvPr id="8" name="Oval 10"/>
          <p:cNvSpPr>
            <a:spLocks noChangeArrowheads="1"/>
          </p:cNvSpPr>
          <p:nvPr/>
        </p:nvSpPr>
        <p:spPr bwMode="auto">
          <a:xfrm>
            <a:off x="5860036" y="5423694"/>
            <a:ext cx="2652712" cy="649287"/>
          </a:xfrm>
          <a:prstGeom prst="ellipse">
            <a:avLst/>
          </a:prstGeom>
          <a:solidFill>
            <a:schemeClr val="tx2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1" tIns="45716" rIns="91431" bIns="45716" anchor="ctr">
            <a:spAutoFit/>
          </a:bodyPr>
          <a:lstStyle/>
          <a:p>
            <a:pPr marL="173038" indent="-173038" algn="ctr">
              <a:defRPr/>
            </a:pPr>
            <a:r>
              <a:rPr lang="es-ES" dirty="0">
                <a:solidFill>
                  <a:schemeClr val="bg1"/>
                </a:solidFill>
                <a:latin typeface="+mn-lt"/>
              </a:rPr>
              <a:t>Solución</a:t>
            </a:r>
          </a:p>
        </p:txBody>
      </p:sp>
      <p:grpSp>
        <p:nvGrpSpPr>
          <p:cNvPr id="9" name="Group 11"/>
          <p:cNvGrpSpPr>
            <a:grpSpLocks/>
          </p:cNvGrpSpPr>
          <p:nvPr/>
        </p:nvGrpSpPr>
        <p:grpSpPr bwMode="auto">
          <a:xfrm>
            <a:off x="4547173" y="4393406"/>
            <a:ext cx="1312863" cy="1370013"/>
            <a:chOff x="2906" y="2826"/>
            <a:chExt cx="827" cy="863"/>
          </a:xfrm>
        </p:grpSpPr>
        <p:sp>
          <p:nvSpPr>
            <p:cNvPr id="10" name="Line 12"/>
            <p:cNvSpPr>
              <a:spLocks noChangeShapeType="1"/>
            </p:cNvSpPr>
            <p:nvPr/>
          </p:nvSpPr>
          <p:spPr bwMode="auto">
            <a:xfrm>
              <a:off x="2906" y="2826"/>
              <a:ext cx="0" cy="8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1" name="Line 13"/>
            <p:cNvSpPr>
              <a:spLocks noChangeShapeType="1"/>
            </p:cNvSpPr>
            <p:nvPr/>
          </p:nvSpPr>
          <p:spPr bwMode="auto">
            <a:xfrm>
              <a:off x="2906" y="3689"/>
              <a:ext cx="82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6179123" y="6007894"/>
            <a:ext cx="2066925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ECECE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1" tIns="45716" rIns="91431" bIns="45716">
            <a:spAutoFit/>
          </a:bodyPr>
          <a:lstStyle>
            <a:lvl1pPr marL="173038" indent="-173038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altLang="en-US" sz="1900" b="1" i="1">
                <a:solidFill>
                  <a:srgbClr val="00279F"/>
                </a:solidFill>
              </a:rPr>
              <a:t>Estado Deseado</a:t>
            </a:r>
          </a:p>
        </p:txBody>
      </p:sp>
      <p:sp>
        <p:nvSpPr>
          <p:cNvPr id="13" name="Rectangle 16"/>
          <p:cNvSpPr>
            <a:spLocks noChangeArrowheads="1"/>
          </p:cNvSpPr>
          <p:nvPr/>
        </p:nvSpPr>
        <p:spPr bwMode="auto">
          <a:xfrm>
            <a:off x="4716016" y="4521299"/>
            <a:ext cx="4310062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ECECE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1" tIns="45716" rIns="0" bIns="45716">
            <a:spAutoFit/>
          </a:bodyPr>
          <a:lstStyle/>
          <a:p>
            <a:pPr marL="173038" indent="-173038">
              <a:buClr>
                <a:schemeClr val="tx1"/>
              </a:buClr>
              <a:buSzPct val="75000"/>
              <a:buFont typeface="Wingdings" pitchFamily="2" charset="2"/>
              <a:buNone/>
              <a:defRPr/>
            </a:pPr>
            <a:r>
              <a:rPr lang="es-ES" dirty="0">
                <a:latin typeface="+mn-lt"/>
              </a:rPr>
              <a:t>…la generación de soluciones que permitan a la Organización alcanzar sus objetivos. </a:t>
            </a:r>
          </a:p>
        </p:txBody>
      </p:sp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192661" y="2112169"/>
            <a:ext cx="4672012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ECECE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1" tIns="45716" rIns="91431" bIns="45716">
            <a:spAutoFit/>
          </a:bodyPr>
          <a:lstStyle/>
          <a:p>
            <a:pPr>
              <a:buClr>
                <a:schemeClr val="tx1"/>
              </a:buClr>
              <a:buSzPct val="75000"/>
              <a:buFont typeface="Wingdings" pitchFamily="2" charset="2"/>
              <a:buNone/>
              <a:defRPr/>
            </a:pPr>
            <a:r>
              <a:rPr lang="es-ES" dirty="0">
                <a:latin typeface="+mn-lt"/>
              </a:rPr>
              <a:t>Entender los problemas y oportunidades </a:t>
            </a:r>
          </a:p>
          <a:p>
            <a:pPr>
              <a:buClr>
                <a:schemeClr val="tx1"/>
              </a:buClr>
              <a:buSzPct val="75000"/>
              <a:buFont typeface="Wingdings" pitchFamily="2" charset="2"/>
              <a:buNone/>
              <a:defRPr/>
            </a:pPr>
            <a:r>
              <a:rPr lang="es-ES" dirty="0">
                <a:latin typeface="+mn-lt"/>
              </a:rPr>
              <a:t>de negocio para facilitar …</a:t>
            </a:r>
          </a:p>
        </p:txBody>
      </p:sp>
      <p:pic>
        <p:nvPicPr>
          <p:cNvPr id="15" name="Picture 18" descr="16"/>
          <p:cNvPicPr>
            <a:picLocks noChangeAspect="1" noChangeArrowheads="1"/>
          </p:cNvPicPr>
          <p:nvPr/>
        </p:nvPicPr>
        <p:blipFill>
          <a:blip r:embed="rId3">
            <a:lum bright="24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5736" y="2840831"/>
            <a:ext cx="2652712" cy="153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oup 19"/>
          <p:cNvGrpSpPr>
            <a:grpSpLocks/>
          </p:cNvGrpSpPr>
          <p:nvPr/>
        </p:nvGrpSpPr>
        <p:grpSpPr bwMode="auto">
          <a:xfrm>
            <a:off x="6568455" y="2445122"/>
            <a:ext cx="1531937" cy="1631950"/>
            <a:chOff x="3285" y="718"/>
            <a:chExt cx="965" cy="1028"/>
          </a:xfrm>
        </p:grpSpPr>
        <p:pic>
          <p:nvPicPr>
            <p:cNvPr id="17" name="Picture 20" descr="MCj03832480000[1]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5" y="718"/>
              <a:ext cx="965" cy="1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 Box 21"/>
            <p:cNvSpPr txBox="1">
              <a:spLocks noChangeArrowheads="1"/>
            </p:cNvSpPr>
            <p:nvPr/>
          </p:nvSpPr>
          <p:spPr bwMode="auto">
            <a:xfrm>
              <a:off x="3588" y="1358"/>
              <a:ext cx="353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31" tIns="45716" rIns="91431" bIns="45716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1000" b="1">
                  <a:solidFill>
                    <a:schemeClr val="accent2"/>
                  </a:solidFill>
                </a:rPr>
                <a:t>BA</a:t>
              </a:r>
            </a:p>
          </p:txBody>
        </p:sp>
      </p:grpSp>
      <p:sp>
        <p:nvSpPr>
          <p:cNvPr id="19" name="Rectangle 2"/>
          <p:cNvSpPr txBox="1">
            <a:spLocks noChangeArrowheads="1"/>
          </p:cNvSpPr>
          <p:nvPr/>
        </p:nvSpPr>
        <p:spPr bwMode="auto">
          <a:xfrm>
            <a:off x="3491880" y="989856"/>
            <a:ext cx="511631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/>
            <a:r>
              <a:rPr lang="es-AR" altLang="en-US" sz="3600" b="1" dirty="0">
                <a:solidFill>
                  <a:schemeClr val="tx2"/>
                </a:solidFill>
                <a:latin typeface="+mn-lt"/>
              </a:rPr>
              <a:t>El “puente” </a:t>
            </a:r>
            <a:r>
              <a:rPr lang="es-AR" altLang="en-US" sz="3600" b="1" dirty="0" smtClean="0">
                <a:solidFill>
                  <a:schemeClr val="tx2"/>
                </a:solidFill>
                <a:latin typeface="+mn-lt"/>
              </a:rPr>
              <a:t>entre</a:t>
            </a:r>
          </a:p>
          <a:p>
            <a:pPr algn="r"/>
            <a:r>
              <a:rPr lang="es-AR" altLang="en-US" sz="3600" b="1" dirty="0" smtClean="0">
                <a:solidFill>
                  <a:schemeClr val="tx2"/>
                </a:solidFill>
                <a:latin typeface="+mn-lt"/>
              </a:rPr>
              <a:t>dos </a:t>
            </a:r>
            <a:r>
              <a:rPr lang="es-AR" altLang="en-US" sz="3600" b="1" dirty="0">
                <a:solidFill>
                  <a:schemeClr val="tx2"/>
                </a:solidFill>
                <a:latin typeface="+mn-lt"/>
              </a:rPr>
              <a:t>“estados”</a:t>
            </a:r>
          </a:p>
        </p:txBody>
      </p:sp>
      <p:sp>
        <p:nvSpPr>
          <p:cNvPr id="2" name="Down Arrow 1"/>
          <p:cNvSpPr/>
          <p:nvPr/>
        </p:nvSpPr>
        <p:spPr>
          <a:xfrm>
            <a:off x="1331640" y="3128169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167832" y="4393406"/>
            <a:ext cx="2964008" cy="830989"/>
          </a:xfrm>
          <a:prstGeom prst="rect">
            <a:avLst/>
          </a:prstGeom>
          <a:ln/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31" tIns="45716" rIns="91431" bIns="45716">
            <a:spAutoFit/>
          </a:bodyPr>
          <a:lstStyle/>
          <a:p>
            <a:pPr algn="ctr">
              <a:buClr>
                <a:schemeClr val="tx1"/>
              </a:buClr>
              <a:buSzPct val="75000"/>
              <a:buFont typeface="Wingdings" pitchFamily="2" charset="2"/>
              <a:buNone/>
              <a:defRPr/>
            </a:pPr>
            <a:r>
              <a:rPr lang="es-ES" sz="2400" b="1" dirty="0" smtClean="0">
                <a:latin typeface="+mn-lt"/>
              </a:rPr>
              <a:t>Necesidad de Transformación</a:t>
            </a:r>
            <a:endParaRPr lang="es-ES" sz="2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0290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  <p:bldP spid="12" grpId="0"/>
      <p:bldP spid="13" grpId="0"/>
      <p:bldP spid="14" grpId="0"/>
      <p:bldP spid="2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0" descr="BD04866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1125442"/>
            <a:ext cx="2284412" cy="153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1" descr="BD04868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7675" y="980728"/>
            <a:ext cx="1839913" cy="169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091" y="1124744"/>
            <a:ext cx="1628034" cy="1659899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189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CECECE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CECECE">
                      <a:gamma/>
                      <a:shade val="60000"/>
                      <a:invGamma/>
                    </a:srgbClr>
                  </a:outerShdw>
                </a:effectLst>
              </a14:hiddenEffects>
            </a:ext>
          </a:extLst>
        </p:spPr>
      </p:pic>
      <p:sp>
        <p:nvSpPr>
          <p:cNvPr id="3" name="Right Brace 2"/>
          <p:cNvSpPr/>
          <p:nvPr/>
        </p:nvSpPr>
        <p:spPr>
          <a:xfrm rot="5400000">
            <a:off x="3113088" y="1555873"/>
            <a:ext cx="577850" cy="3600450"/>
          </a:xfrm>
          <a:prstGeom prst="rightBrac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vert="vert270" anchor="ctr"/>
          <a:lstStyle/>
          <a:p>
            <a:pPr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C0504D"/>
              </a:buClr>
              <a:buSzPct val="100000"/>
              <a:defRPr/>
            </a:pPr>
            <a:endParaRPr lang="en-US" sz="1500" b="1">
              <a:solidFill>
                <a:prstClr val="black"/>
              </a:solidFill>
            </a:endParaRPr>
          </a:p>
        </p:txBody>
      </p:sp>
      <p:sp>
        <p:nvSpPr>
          <p:cNvPr id="94221" name="Rectangle 3"/>
          <p:cNvSpPr>
            <a:spLocks noChangeArrowheads="1"/>
          </p:cNvSpPr>
          <p:nvPr/>
        </p:nvSpPr>
        <p:spPr bwMode="auto">
          <a:xfrm>
            <a:off x="115888" y="549275"/>
            <a:ext cx="5007122" cy="461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algn="l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" altLang="en-US" sz="2400" b="1" dirty="0" smtClean="0">
                <a:solidFill>
                  <a:prstClr val="white"/>
                </a:solidFill>
                <a:latin typeface="Arial" charset="0"/>
              </a:rPr>
              <a:t>La Necesidad de Transformación</a:t>
            </a:r>
            <a:endParaRPr lang="es-AR" altLang="en-US" sz="2400" b="1" dirty="0" smtClean="0">
              <a:solidFill>
                <a:prstClr val="white"/>
              </a:solidFill>
              <a:latin typeface="Arial" charset="0"/>
            </a:endParaRPr>
          </a:p>
        </p:txBody>
      </p:sp>
      <p:pic>
        <p:nvPicPr>
          <p:cNvPr id="14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124744"/>
            <a:ext cx="1309687" cy="1338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6066" y="2601172"/>
            <a:ext cx="1431925" cy="874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488360"/>
            <a:ext cx="2801987" cy="1892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ight Arrow 19"/>
          <p:cNvSpPr/>
          <p:nvPr/>
        </p:nvSpPr>
        <p:spPr>
          <a:xfrm rot="5400000">
            <a:off x="7557540" y="4498322"/>
            <a:ext cx="688975" cy="484187"/>
          </a:xfrm>
          <a:prstGeom prst="rightArrow">
            <a:avLst/>
          </a:prstGeom>
          <a:solidFill>
            <a:srgbClr val="FFFF00"/>
          </a:solidFill>
          <a:ln w="25400" cap="flat" cmpd="sng" algn="ctr">
            <a:solidFill>
              <a:srgbClr val="FF0000"/>
            </a:solidFill>
            <a:prstDash val="solid"/>
          </a:ln>
          <a:effectLst/>
          <a:scene3d>
            <a:camera prst="orthographicFront">
              <a:rot lat="0" lon="300000" rev="0"/>
            </a:camera>
            <a:lightRig rig="threePt" dir="t"/>
          </a:scene3d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C0504D"/>
              </a:buClr>
              <a:buSzPct val="100000"/>
              <a:buFontTx/>
              <a:buNone/>
              <a:tabLst/>
              <a:defRPr/>
            </a:pPr>
            <a:endParaRPr kumimoji="0" lang="en-US" sz="15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Right Brace 20"/>
          <p:cNvSpPr/>
          <p:nvPr/>
        </p:nvSpPr>
        <p:spPr>
          <a:xfrm>
            <a:off x="6372200" y="1196752"/>
            <a:ext cx="577850" cy="2244853"/>
          </a:xfrm>
          <a:prstGeom prst="rightBrac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vert="vert270" anchor="ctr"/>
          <a:lstStyle/>
          <a:p>
            <a:pPr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C0504D"/>
              </a:buClr>
              <a:buSzPct val="100000"/>
              <a:defRPr/>
            </a:pPr>
            <a:endParaRPr lang="en-US" sz="1500" b="1">
              <a:solidFill>
                <a:prstClr val="black"/>
              </a:solidFill>
            </a:endParaRPr>
          </a:p>
        </p:txBody>
      </p:sp>
      <p:sp>
        <p:nvSpPr>
          <p:cNvPr id="22" name="Rectangle 18"/>
          <p:cNvSpPr>
            <a:spLocks noChangeArrowheads="1"/>
          </p:cNvSpPr>
          <p:nvPr/>
        </p:nvSpPr>
        <p:spPr bwMode="auto">
          <a:xfrm>
            <a:off x="670148" y="3745239"/>
            <a:ext cx="5558036" cy="61986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1429" tIns="45714" rIns="91429" bIns="45714" anchor="ctr"/>
          <a:lstStyle>
            <a:lvl1pPr algn="l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fontAlgn="base" hangingPunct="0">
              <a:lnSpc>
                <a:spcPct val="90000"/>
              </a:lnSpc>
              <a:spcAft>
                <a:spcPct val="0"/>
              </a:spcAft>
              <a:buClr>
                <a:srgbClr val="C0504D"/>
              </a:buClr>
              <a:buFontTx/>
              <a:buNone/>
            </a:pPr>
            <a:r>
              <a:rPr lang="es-ES" altLang="en-US" sz="20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Estrategia define la Arquitectura</a:t>
            </a:r>
            <a:endParaRPr lang="en-US" altLang="en-US" sz="20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4" name="Rectangle 18"/>
          <p:cNvSpPr>
            <a:spLocks noChangeArrowheads="1"/>
          </p:cNvSpPr>
          <p:nvPr/>
        </p:nvSpPr>
        <p:spPr bwMode="auto">
          <a:xfrm>
            <a:off x="3923929" y="5173089"/>
            <a:ext cx="4694062" cy="90789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1429" tIns="45714" rIns="91429" bIns="45714" anchor="ctr"/>
          <a:lstStyle>
            <a:lvl1pPr algn="l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fontAlgn="base" hangingPunct="0">
              <a:lnSpc>
                <a:spcPct val="90000"/>
              </a:lnSpc>
              <a:spcAft>
                <a:spcPct val="0"/>
              </a:spcAft>
              <a:buClr>
                <a:srgbClr val="C0504D"/>
              </a:buClr>
              <a:buFontTx/>
              <a:buNone/>
            </a:pPr>
            <a:r>
              <a:rPr lang="es-ES" altLang="en-US" sz="18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Estrategia define las respuestas</a:t>
            </a:r>
          </a:p>
          <a:p>
            <a:pPr algn="ctr" eaLnBrk="0" fontAlgn="base" hangingPunct="0">
              <a:lnSpc>
                <a:spcPct val="90000"/>
              </a:lnSpc>
              <a:spcAft>
                <a:spcPct val="0"/>
              </a:spcAft>
              <a:buClr>
                <a:srgbClr val="C0504D"/>
              </a:buClr>
              <a:buFontTx/>
              <a:buNone/>
            </a:pPr>
            <a:r>
              <a:rPr lang="es-ES" altLang="en-US" sz="18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 la Organización a su entorno</a:t>
            </a:r>
          </a:p>
        </p:txBody>
      </p:sp>
      <p:sp>
        <p:nvSpPr>
          <p:cNvPr id="25" name="Rectangle 18"/>
          <p:cNvSpPr>
            <a:spLocks noChangeArrowheads="1"/>
          </p:cNvSpPr>
          <p:nvPr/>
        </p:nvSpPr>
        <p:spPr bwMode="auto">
          <a:xfrm>
            <a:off x="7186066" y="3645024"/>
            <a:ext cx="1431925" cy="61986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lIns="91429" tIns="45714" rIns="91429" bIns="45714" anchor="ctr"/>
          <a:lstStyle>
            <a:lvl1pPr algn="l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fontAlgn="base" hangingPunct="0">
              <a:lnSpc>
                <a:spcPct val="90000"/>
              </a:lnSpc>
              <a:spcAft>
                <a:spcPct val="0"/>
              </a:spcAft>
              <a:buClr>
                <a:srgbClr val="C0504D"/>
              </a:buClr>
              <a:buFontTx/>
              <a:buNone/>
            </a:pPr>
            <a:r>
              <a:rPr lang="es-ES" altLang="en-US" sz="2000" b="1" i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Agile</a:t>
            </a:r>
            <a:endParaRPr lang="en-US" altLang="en-US" sz="2000" b="1" i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6" name="Right Brace 25"/>
          <p:cNvSpPr/>
          <p:nvPr/>
        </p:nvSpPr>
        <p:spPr>
          <a:xfrm flipH="1" flipV="1">
            <a:off x="3207183" y="4740415"/>
            <a:ext cx="577850" cy="1480990"/>
          </a:xfrm>
          <a:prstGeom prst="rightBrace">
            <a:avLst>
              <a:gd name="adj1" fmla="val 8333"/>
              <a:gd name="adj2" fmla="val 50000"/>
            </a:avLst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vert="vert270" anchor="ctr"/>
          <a:lstStyle/>
          <a:p>
            <a:pPr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C0504D"/>
              </a:buClr>
              <a:buSzPct val="100000"/>
              <a:defRPr/>
            </a:pPr>
            <a:endParaRPr lang="en-US" sz="1500" b="1">
              <a:solidFill>
                <a:prstClr val="black"/>
              </a:solidFill>
            </a:endParaRPr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4233768" y="2708921"/>
            <a:ext cx="1863820" cy="307777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algn="l">
              <a:spcBef>
                <a:spcPct val="30000"/>
              </a:spcBef>
              <a:buChar char="•"/>
              <a:defRPr sz="20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>
              <a:spcBef>
                <a:spcPct val="30000"/>
              </a:spcBef>
              <a:buClr>
                <a:schemeClr val="tx2"/>
              </a:buClr>
              <a:buSzPct val="80000"/>
              <a:buFont typeface="Wingdings" pitchFamily="2" charset="2"/>
              <a:buChar char="q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>
              <a:spcBef>
                <a:spcPct val="30000"/>
              </a:spcBef>
              <a:buClr>
                <a:schemeClr val="folHlink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>
              <a:spcBef>
                <a:spcPct val="30000"/>
              </a:spcBef>
              <a:buClr>
                <a:srgbClr val="0514B8"/>
              </a:buClr>
              <a:buFont typeface="Arial" pitchFamily="34" charset="0"/>
              <a:buChar char="–"/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>
              <a:spcBef>
                <a:spcPct val="30000"/>
              </a:spcBef>
              <a:buChar char="–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s-ES_tradnl" altLang="en-US" sz="1400" i="0" dirty="0" smtClean="0">
                <a:solidFill>
                  <a:srgbClr val="FFFFFF"/>
                </a:solidFill>
              </a:rPr>
              <a:t>Futuro</a:t>
            </a:r>
            <a:endParaRPr lang="es-ES" altLang="en-US" sz="1400" i="0" dirty="0">
              <a:solidFill>
                <a:srgbClr val="FFFFFF"/>
              </a:solidFill>
            </a:endParaRPr>
          </a:p>
        </p:txBody>
      </p: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619895" y="2675101"/>
            <a:ext cx="2079897" cy="307777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algn="l">
              <a:spcBef>
                <a:spcPct val="30000"/>
              </a:spcBef>
              <a:buChar char="•"/>
              <a:defRPr sz="20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>
              <a:spcBef>
                <a:spcPct val="30000"/>
              </a:spcBef>
              <a:buClr>
                <a:schemeClr val="tx2"/>
              </a:buClr>
              <a:buSzPct val="80000"/>
              <a:buFont typeface="Wingdings" pitchFamily="2" charset="2"/>
              <a:buChar char="q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>
              <a:spcBef>
                <a:spcPct val="30000"/>
              </a:spcBef>
              <a:buClr>
                <a:schemeClr val="folHlink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>
              <a:spcBef>
                <a:spcPct val="30000"/>
              </a:spcBef>
              <a:buClr>
                <a:srgbClr val="0514B8"/>
              </a:buClr>
              <a:buFont typeface="Arial" pitchFamily="34" charset="0"/>
              <a:buChar char="–"/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>
              <a:spcBef>
                <a:spcPct val="30000"/>
              </a:spcBef>
              <a:buChar char="–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s-ES_tradnl" altLang="en-US" sz="1400" i="0" dirty="0" smtClean="0"/>
              <a:t>Presente</a:t>
            </a:r>
            <a:endParaRPr lang="es-ES" altLang="en-US" sz="1400" i="0" dirty="0"/>
          </a:p>
        </p:txBody>
      </p:sp>
    </p:spTree>
    <p:extLst>
      <p:ext uri="{BB962C8B-B14F-4D97-AF65-F5344CB8AC3E}">
        <p14:creationId xmlns:p14="http://schemas.microsoft.com/office/powerpoint/2010/main" val="8541887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0" grpId="0" animBg="1"/>
      <p:bldP spid="21" grpId="0" animBg="1"/>
      <p:bldP spid="22" grpId="0" animBg="1"/>
      <p:bldP spid="24" grpId="0" animBg="1"/>
      <p:bldP spid="25" grpId="0" animBg="1"/>
      <p:bldP spid="26" grpId="0" animBg="1"/>
      <p:bldP spid="23" grpId="0" animBg="1"/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743471" y="5462202"/>
            <a:ext cx="2892425" cy="33598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79" tIns="44446" rIns="90479" bIns="44446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16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Organismos de influencia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405754" y="980728"/>
            <a:ext cx="6111688" cy="4752528"/>
            <a:chOff x="1047105" y="692696"/>
            <a:chExt cx="7277100" cy="5564187"/>
          </a:xfrm>
        </p:grpSpPr>
        <p:sp>
          <p:nvSpPr>
            <p:cNvPr id="21" name="Rectangle 4"/>
            <p:cNvSpPr>
              <a:spLocks noChangeArrowheads="1"/>
            </p:cNvSpPr>
            <p:nvPr/>
          </p:nvSpPr>
          <p:spPr bwMode="auto">
            <a:xfrm>
              <a:off x="3934768" y="5794921"/>
              <a:ext cx="1577975" cy="36353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79" tIns="44446" rIns="90479" bIns="44446" anchor="ctr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s-ES_tradnl" b="1" i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Propietarios</a:t>
              </a:r>
            </a:p>
          </p:txBody>
        </p:sp>
        <p:sp>
          <p:nvSpPr>
            <p:cNvPr id="22" name="Rectangle 5"/>
            <p:cNvSpPr>
              <a:spLocks noChangeArrowheads="1"/>
            </p:cNvSpPr>
            <p:nvPr/>
          </p:nvSpPr>
          <p:spPr bwMode="auto">
            <a:xfrm>
              <a:off x="6631930" y="5893346"/>
              <a:ext cx="1101725" cy="36353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79" tIns="44446" rIns="90479" bIns="44446" anchor="ctr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s-ES_tradnl" b="1" i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Clientes</a:t>
              </a:r>
            </a:p>
          </p:txBody>
        </p:sp>
        <p:sp>
          <p:nvSpPr>
            <p:cNvPr id="23" name="Rectangle 6"/>
            <p:cNvSpPr>
              <a:spLocks noChangeArrowheads="1"/>
            </p:cNvSpPr>
            <p:nvPr/>
          </p:nvSpPr>
          <p:spPr bwMode="auto">
            <a:xfrm>
              <a:off x="6179493" y="1904922"/>
              <a:ext cx="1957387" cy="39336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79" tIns="44446" rIns="90479" bIns="44446" anchor="ctr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s-ES_tradnl" sz="1600" b="1" i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Competidores</a:t>
              </a:r>
            </a:p>
          </p:txBody>
        </p:sp>
        <p:sp>
          <p:nvSpPr>
            <p:cNvPr id="24" name="Rectangle 7"/>
            <p:cNvSpPr>
              <a:spLocks noChangeArrowheads="1"/>
            </p:cNvSpPr>
            <p:nvPr/>
          </p:nvSpPr>
          <p:spPr bwMode="auto">
            <a:xfrm>
              <a:off x="1310630" y="2045246"/>
              <a:ext cx="1477963" cy="36353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79" tIns="44446" rIns="90479" bIns="44446" anchor="ctr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s-ES_tradnl" b="1" i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Comunidad</a:t>
              </a:r>
            </a:p>
          </p:txBody>
        </p:sp>
        <p:sp>
          <p:nvSpPr>
            <p:cNvPr id="25" name="AutoShape 8"/>
            <p:cNvSpPr>
              <a:spLocks noChangeArrowheads="1"/>
            </p:cNvSpPr>
            <p:nvPr/>
          </p:nvSpPr>
          <p:spPr bwMode="auto">
            <a:xfrm>
              <a:off x="3453755" y="1318171"/>
              <a:ext cx="2755900" cy="1201737"/>
            </a:xfrm>
            <a:prstGeom prst="curvedDownArrow">
              <a:avLst>
                <a:gd name="adj1" fmla="val 45865"/>
                <a:gd name="adj2" fmla="val 91731"/>
                <a:gd name="adj3" fmla="val 33333"/>
              </a:avLst>
            </a:prstGeom>
            <a:gradFill rotWithShape="1">
              <a:gsLst>
                <a:gs pos="0">
                  <a:srgbClr val="FFFFCC"/>
                </a:gs>
                <a:gs pos="100000">
                  <a:srgbClr val="FFFF00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r" eaLnBrk="1" hangingPunct="1">
                <a:lnSpc>
                  <a:spcPct val="90000"/>
                </a:lnSpc>
                <a:spcBef>
                  <a:spcPct val="50000"/>
                </a:spcBef>
                <a:buClr>
                  <a:srgbClr val="FF0000"/>
                </a:buClr>
                <a:buSzPct val="100000"/>
              </a:pPr>
              <a:endParaRPr lang="en-US" altLang="en-US" sz="1500" b="1">
                <a:solidFill>
                  <a:srgbClr val="00279F"/>
                </a:solidFill>
              </a:endParaRPr>
            </a:p>
          </p:txBody>
        </p:sp>
        <p:sp>
          <p:nvSpPr>
            <p:cNvPr id="26" name="Text Box 9"/>
            <p:cNvSpPr txBox="1">
              <a:spLocks noChangeArrowheads="1"/>
            </p:cNvSpPr>
            <p:nvPr/>
          </p:nvSpPr>
          <p:spPr bwMode="auto">
            <a:xfrm>
              <a:off x="3412480" y="1632497"/>
              <a:ext cx="2460639" cy="5405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2400" b="1" dirty="0">
                  <a:solidFill>
                    <a:srgbClr val="000000"/>
                  </a:solidFill>
                </a:rPr>
                <a:t>Management</a:t>
              </a:r>
            </a:p>
          </p:txBody>
        </p:sp>
        <p:sp>
          <p:nvSpPr>
            <p:cNvPr id="27" name="AutoShape 10"/>
            <p:cNvSpPr>
              <a:spLocks noChangeArrowheads="1"/>
            </p:cNvSpPr>
            <p:nvPr/>
          </p:nvSpPr>
          <p:spPr bwMode="auto">
            <a:xfrm>
              <a:off x="3453755" y="4531271"/>
              <a:ext cx="2755900" cy="1263650"/>
            </a:xfrm>
            <a:prstGeom prst="curvedUpArrow">
              <a:avLst>
                <a:gd name="adj1" fmla="val 43618"/>
                <a:gd name="adj2" fmla="val 87236"/>
                <a:gd name="adj3" fmla="val 33333"/>
              </a:avLst>
            </a:prstGeom>
            <a:gradFill rotWithShape="1">
              <a:gsLst>
                <a:gs pos="0">
                  <a:srgbClr val="FFFFCC"/>
                </a:gs>
                <a:gs pos="100000">
                  <a:srgbClr val="FFFF00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431" tIns="45716" rIns="91431" bIns="45716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endParaRPr lang="es-ES_tradnl" altLang="en-US">
                <a:solidFill>
                  <a:srgbClr val="000000"/>
                </a:solidFill>
              </a:endParaRPr>
            </a:p>
          </p:txBody>
        </p:sp>
        <p:sp>
          <p:nvSpPr>
            <p:cNvPr id="28" name="Text Box 11"/>
            <p:cNvSpPr txBox="1">
              <a:spLocks noChangeArrowheads="1"/>
            </p:cNvSpPr>
            <p:nvPr/>
          </p:nvSpPr>
          <p:spPr bwMode="auto">
            <a:xfrm>
              <a:off x="3512492" y="4758283"/>
              <a:ext cx="2370137" cy="5405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1" tIns="45716" rIns="91431" bIns="45716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2400" b="1" dirty="0" err="1">
                  <a:solidFill>
                    <a:srgbClr val="000000"/>
                  </a:solidFill>
                </a:rPr>
                <a:t>Resultados</a:t>
              </a:r>
              <a:endParaRPr lang="en-US" altLang="en-US" sz="2400" b="1" dirty="0">
                <a:solidFill>
                  <a:srgbClr val="000000"/>
                </a:solidFill>
              </a:endParaRPr>
            </a:p>
          </p:txBody>
        </p:sp>
        <p:sp>
          <p:nvSpPr>
            <p:cNvPr id="29" name="AutoShape 12"/>
            <p:cNvSpPr>
              <a:spLocks noChangeArrowheads="1"/>
            </p:cNvSpPr>
            <p:nvPr/>
          </p:nvSpPr>
          <p:spPr bwMode="auto">
            <a:xfrm>
              <a:off x="5933430" y="2561183"/>
              <a:ext cx="2390775" cy="1936750"/>
            </a:xfrm>
            <a:prstGeom prst="chevron">
              <a:avLst>
                <a:gd name="adj" fmla="val 30861"/>
              </a:avLst>
            </a:prstGeom>
            <a:gradFill rotWithShape="1">
              <a:gsLst>
                <a:gs pos="0">
                  <a:srgbClr val="00A6A2"/>
                </a:gs>
                <a:gs pos="100000">
                  <a:srgbClr val="00D0CB"/>
                </a:gs>
              </a:gsLst>
              <a:lin ang="0" scaled="1"/>
            </a:gradFill>
            <a:ln w="9525" algn="ctr">
              <a:solidFill>
                <a:srgbClr val="0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r" eaLnBrk="1" hangingPunct="1">
                <a:lnSpc>
                  <a:spcPct val="90000"/>
                </a:lnSpc>
                <a:spcBef>
                  <a:spcPct val="50000"/>
                </a:spcBef>
                <a:buClr>
                  <a:srgbClr val="FF0000"/>
                </a:buClr>
                <a:buSzPct val="100000"/>
              </a:pPr>
              <a:endParaRPr lang="en-US" altLang="en-US" sz="1500" b="1">
                <a:solidFill>
                  <a:srgbClr val="00279F"/>
                </a:solidFill>
              </a:endParaRPr>
            </a:p>
          </p:txBody>
        </p:sp>
        <p:sp>
          <p:nvSpPr>
            <p:cNvPr id="30" name="Text Box 13"/>
            <p:cNvSpPr txBox="1">
              <a:spLocks noChangeArrowheads="1"/>
            </p:cNvSpPr>
            <p:nvPr/>
          </p:nvSpPr>
          <p:spPr bwMode="auto">
            <a:xfrm>
              <a:off x="6515139" y="3240633"/>
              <a:ext cx="1731526" cy="468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431" tIns="45716" rIns="91431" bIns="45716">
              <a:spAutoFit/>
            </a:bodyPr>
            <a:lstStyle/>
            <a:p>
              <a:pPr>
                <a:defRPr/>
              </a:pPr>
              <a:r>
                <a:rPr lang="en-US" sz="2000" b="1" dirty="0" err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Productos</a:t>
              </a:r>
              <a:endParaRPr 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31" name="AutoShape 14"/>
            <p:cNvSpPr>
              <a:spLocks noChangeArrowheads="1"/>
            </p:cNvSpPr>
            <p:nvPr/>
          </p:nvSpPr>
          <p:spPr bwMode="auto">
            <a:xfrm>
              <a:off x="1047105" y="2561183"/>
              <a:ext cx="2406650" cy="1936750"/>
            </a:xfrm>
            <a:prstGeom prst="chevron">
              <a:avLst>
                <a:gd name="adj" fmla="val 31066"/>
              </a:avLst>
            </a:prstGeom>
            <a:gradFill rotWithShape="1">
              <a:gsLst>
                <a:gs pos="0">
                  <a:srgbClr val="00A6A2"/>
                </a:gs>
                <a:gs pos="100000">
                  <a:srgbClr val="00D0CB"/>
                </a:gs>
              </a:gsLst>
              <a:lin ang="0" scaled="1"/>
            </a:gradFill>
            <a:ln w="9525">
              <a:solidFill>
                <a:srgbClr val="0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r" eaLnBrk="1" hangingPunct="1">
                <a:lnSpc>
                  <a:spcPct val="90000"/>
                </a:lnSpc>
                <a:spcBef>
                  <a:spcPct val="50000"/>
                </a:spcBef>
                <a:buClr>
                  <a:srgbClr val="FF0000"/>
                </a:buClr>
                <a:buSzPct val="100000"/>
              </a:pPr>
              <a:endParaRPr lang="en-US" altLang="en-US" sz="1500" b="1">
                <a:solidFill>
                  <a:srgbClr val="00279F"/>
                </a:solidFill>
              </a:endParaRPr>
            </a:p>
          </p:txBody>
        </p:sp>
        <p:sp>
          <p:nvSpPr>
            <p:cNvPr id="32" name="Text Box 15"/>
            <p:cNvSpPr txBox="1">
              <a:spLocks noChangeArrowheads="1"/>
            </p:cNvSpPr>
            <p:nvPr/>
          </p:nvSpPr>
          <p:spPr bwMode="auto">
            <a:xfrm>
              <a:off x="1660620" y="3240633"/>
              <a:ext cx="1613189" cy="468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431" tIns="45716" rIns="91431" bIns="45716">
              <a:spAutoFit/>
            </a:bodyPr>
            <a:lstStyle/>
            <a:p>
              <a:pPr>
                <a:defRPr/>
              </a:pPr>
              <a:r>
                <a:rPr lang="en-US" sz="20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Recursos</a:t>
              </a:r>
            </a:p>
          </p:txBody>
        </p:sp>
        <p:grpSp>
          <p:nvGrpSpPr>
            <p:cNvPr id="33" name="Group 16"/>
            <p:cNvGrpSpPr>
              <a:grpSpLocks/>
            </p:cNvGrpSpPr>
            <p:nvPr/>
          </p:nvGrpSpPr>
          <p:grpSpPr bwMode="auto">
            <a:xfrm>
              <a:off x="3452168" y="2578646"/>
              <a:ext cx="2743200" cy="1828800"/>
              <a:chOff x="2448" y="2208"/>
              <a:chExt cx="1345" cy="577"/>
            </a:xfrm>
          </p:grpSpPr>
          <p:grpSp>
            <p:nvGrpSpPr>
              <p:cNvPr id="34" name="Group 17"/>
              <p:cNvGrpSpPr>
                <a:grpSpLocks/>
              </p:cNvGrpSpPr>
              <p:nvPr/>
            </p:nvGrpSpPr>
            <p:grpSpPr bwMode="auto">
              <a:xfrm>
                <a:off x="2448" y="2208"/>
                <a:ext cx="1345" cy="577"/>
                <a:chOff x="2448" y="2208"/>
                <a:chExt cx="1345" cy="577"/>
              </a:xfrm>
            </p:grpSpPr>
            <p:sp>
              <p:nvSpPr>
                <p:cNvPr id="36" name="Freeform 18"/>
                <p:cNvSpPr>
                  <a:spLocks/>
                </p:cNvSpPr>
                <p:nvPr/>
              </p:nvSpPr>
              <p:spPr bwMode="auto">
                <a:xfrm>
                  <a:off x="2448" y="2208"/>
                  <a:ext cx="1345" cy="577"/>
                </a:xfrm>
                <a:custGeom>
                  <a:avLst/>
                  <a:gdLst>
                    <a:gd name="T0" fmla="*/ 1094 w 1345"/>
                    <a:gd name="T1" fmla="*/ 0 h 577"/>
                    <a:gd name="T2" fmla="*/ 0 w 1345"/>
                    <a:gd name="T3" fmla="*/ 0 h 577"/>
                    <a:gd name="T4" fmla="*/ 250 w 1345"/>
                    <a:gd name="T5" fmla="*/ 288 h 577"/>
                    <a:gd name="T6" fmla="*/ 0 w 1345"/>
                    <a:gd name="T7" fmla="*/ 576 h 577"/>
                    <a:gd name="T8" fmla="*/ 1094 w 1345"/>
                    <a:gd name="T9" fmla="*/ 576 h 577"/>
                    <a:gd name="T10" fmla="*/ 1344 w 1345"/>
                    <a:gd name="T11" fmla="*/ 288 h 577"/>
                    <a:gd name="T12" fmla="*/ 1094 w 1345"/>
                    <a:gd name="T13" fmla="*/ 0 h 57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345"/>
                    <a:gd name="T22" fmla="*/ 0 h 577"/>
                    <a:gd name="T23" fmla="*/ 1345 w 1345"/>
                    <a:gd name="T24" fmla="*/ 577 h 57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345" h="577">
                      <a:moveTo>
                        <a:pt x="1094" y="0"/>
                      </a:moveTo>
                      <a:lnTo>
                        <a:pt x="0" y="0"/>
                      </a:lnTo>
                      <a:lnTo>
                        <a:pt x="250" y="288"/>
                      </a:lnTo>
                      <a:lnTo>
                        <a:pt x="0" y="576"/>
                      </a:lnTo>
                      <a:lnTo>
                        <a:pt x="1094" y="576"/>
                      </a:lnTo>
                      <a:lnTo>
                        <a:pt x="1344" y="288"/>
                      </a:lnTo>
                      <a:lnTo>
                        <a:pt x="1094" y="0"/>
                      </a:lnTo>
                    </a:path>
                  </a:pathLst>
                </a:custGeom>
                <a:gradFill rotWithShape="1">
                  <a:gsLst>
                    <a:gs pos="0">
                      <a:srgbClr val="FF99CC"/>
                    </a:gs>
                    <a:gs pos="100000">
                      <a:srgbClr val="FFCCFF"/>
                    </a:gs>
                  </a:gsLst>
                  <a:lin ang="0" scaled="1"/>
                </a:gradFill>
                <a:ln w="12700" cap="rnd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" name="Rectangle 19"/>
                <p:cNvSpPr>
                  <a:spLocks noChangeArrowheads="1"/>
                </p:cNvSpPr>
                <p:nvPr/>
              </p:nvSpPr>
              <p:spPr bwMode="auto">
                <a:xfrm>
                  <a:off x="2509" y="2240"/>
                  <a:ext cx="1108" cy="5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479" tIns="44446" rIns="90479" bIns="44446" anchor="ctr"/>
                <a:lstStyle>
                  <a:lvl1pPr marL="342900" indent="-3429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marL="354013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lvl="1" eaLnBrk="1" hangingPunct="1"/>
                  <a:endParaRPr lang="es-ES_tradnl" altLang="en-US" sz="1600" b="1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35" name="Rectangle 20"/>
              <p:cNvSpPr>
                <a:spLocks noChangeArrowheads="1"/>
              </p:cNvSpPr>
              <p:nvPr/>
            </p:nvSpPr>
            <p:spPr bwMode="auto">
              <a:xfrm>
                <a:off x="2998" y="2243"/>
                <a:ext cx="88" cy="10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79" tIns="44446" rIns="90479" bIns="44446" anchor="ctr">
                <a:spAutoFit/>
              </a:bodyPr>
              <a:lstStyle/>
              <a:p>
                <a:pPr algn="ctr">
                  <a:defRPr/>
                </a:pPr>
                <a:endParaRPr lang="es-ES_tradnl" sz="1600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endParaRPr>
              </a:p>
            </p:txBody>
          </p:sp>
        </p:grpSp>
        <p:sp>
          <p:nvSpPr>
            <p:cNvPr id="38" name="Text Box 27"/>
            <p:cNvSpPr txBox="1">
              <a:spLocks noChangeArrowheads="1"/>
            </p:cNvSpPr>
            <p:nvPr/>
          </p:nvSpPr>
          <p:spPr bwMode="auto">
            <a:xfrm>
              <a:off x="3925242" y="3261271"/>
              <a:ext cx="1960566" cy="432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s-AR" altLang="en-US" b="1" dirty="0">
                  <a:solidFill>
                    <a:srgbClr val="000000"/>
                  </a:solidFill>
                </a:rPr>
                <a:t>Organización</a:t>
              </a:r>
            </a:p>
          </p:txBody>
        </p:sp>
        <p:pic>
          <p:nvPicPr>
            <p:cNvPr id="39" name="Picture 28" descr="j029865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8093" y="859383"/>
              <a:ext cx="1781175" cy="1060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31" descr="j0283209"/>
            <p:cNvPicPr>
              <a:picLocks noChangeAspect="1" noChangeArrowheads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17643" y="4691608"/>
              <a:ext cx="1260475" cy="1233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35" descr="j021672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4143" y="692696"/>
              <a:ext cx="1123950" cy="141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icture 36" descr="j0235319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1593" y="4578896"/>
              <a:ext cx="1276350" cy="1303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4" name="Rectangle 17"/>
          <p:cNvSpPr>
            <a:spLocks noChangeArrowheads="1"/>
          </p:cNvSpPr>
          <p:nvPr/>
        </p:nvSpPr>
        <p:spPr bwMode="auto">
          <a:xfrm>
            <a:off x="1182393" y="5908735"/>
            <a:ext cx="6773983" cy="461657"/>
          </a:xfrm>
          <a:prstGeom prst="rect">
            <a:avLst/>
          </a:prstGeom>
          <a:ln/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31" tIns="45716" rIns="91431" bIns="45716">
            <a:spAutoFit/>
          </a:bodyPr>
          <a:lstStyle/>
          <a:p>
            <a:pPr>
              <a:buClr>
                <a:schemeClr val="tx1"/>
              </a:buClr>
              <a:buSzPct val="75000"/>
              <a:buFont typeface="Wingdings" pitchFamily="2" charset="2"/>
              <a:buNone/>
              <a:defRPr/>
            </a:pPr>
            <a:r>
              <a:rPr lang="es-ES" sz="2400" b="1" dirty="0" smtClean="0">
                <a:latin typeface="+mn-lt"/>
              </a:rPr>
              <a:t>Teoría de los Sistemas aplicada a las Organizaciones</a:t>
            </a:r>
            <a:endParaRPr lang="es-ES" sz="2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429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7380312" y="3395241"/>
            <a:ext cx="1174750" cy="898525"/>
          </a:xfrm>
          <a:prstGeom prst="rect">
            <a:avLst/>
          </a:prstGeom>
          <a:gradFill rotWithShape="0">
            <a:gsLst>
              <a:gs pos="0">
                <a:srgbClr val="FF9966"/>
              </a:gs>
              <a:gs pos="100000">
                <a:srgbClr val="FFFFCC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/>
          <a:p>
            <a:pPr algn="ctr">
              <a:defRPr/>
            </a:pPr>
            <a:r>
              <a:rPr lang="es-ES" sz="1600" dirty="0">
                <a:latin typeface="+mn-lt"/>
              </a:rPr>
              <a:t>  Solución liberada</a:t>
            </a:r>
          </a:p>
        </p:txBody>
      </p:sp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1830436" y="1315616"/>
            <a:ext cx="1698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 sz="2800" b="1" i="1">
              <a:solidFill>
                <a:srgbClr val="B2B2B2"/>
              </a:solidFill>
            </a:endParaRPr>
          </a:p>
        </p:txBody>
      </p:sp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86" y="1148928"/>
            <a:ext cx="1358900" cy="108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6811" y="1148928"/>
            <a:ext cx="1611313" cy="102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18"/>
          <p:cNvSpPr txBox="1">
            <a:spLocks noChangeArrowheads="1"/>
          </p:cNvSpPr>
          <p:nvPr/>
        </p:nvSpPr>
        <p:spPr bwMode="auto">
          <a:xfrm>
            <a:off x="623936" y="2195091"/>
            <a:ext cx="1338810" cy="369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marL="173038" indent="-173038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altLang="en-US" b="1" dirty="0" smtClean="0"/>
              <a:t>Necesidad</a:t>
            </a:r>
            <a:endParaRPr lang="es-ES" altLang="en-US" b="1" dirty="0"/>
          </a:p>
        </p:txBody>
      </p:sp>
      <p:sp>
        <p:nvSpPr>
          <p:cNvPr id="9" name="Text Box 19"/>
          <p:cNvSpPr txBox="1">
            <a:spLocks noChangeArrowheads="1"/>
          </p:cNvSpPr>
          <p:nvPr/>
        </p:nvSpPr>
        <p:spPr bwMode="auto">
          <a:xfrm>
            <a:off x="6948264" y="2204616"/>
            <a:ext cx="1915956" cy="369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marL="173038" indent="-173038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altLang="en-US" b="1" dirty="0" smtClean="0"/>
              <a:t>Transformación</a:t>
            </a:r>
            <a:endParaRPr lang="es-ES" altLang="en-US" b="1" dirty="0"/>
          </a:p>
        </p:txBody>
      </p:sp>
      <p:sp>
        <p:nvSpPr>
          <p:cNvPr id="10" name="Line 20"/>
          <p:cNvSpPr>
            <a:spLocks noChangeShapeType="1"/>
          </p:cNvSpPr>
          <p:nvPr/>
        </p:nvSpPr>
        <p:spPr bwMode="auto">
          <a:xfrm flipH="1">
            <a:off x="1852661" y="1699791"/>
            <a:ext cx="52641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2" name="Rectangle 22"/>
          <p:cNvSpPr>
            <a:spLocks noChangeArrowheads="1"/>
          </p:cNvSpPr>
          <p:nvPr/>
        </p:nvSpPr>
        <p:spPr bwMode="auto">
          <a:xfrm>
            <a:off x="895399" y="3433341"/>
            <a:ext cx="1163637" cy="898525"/>
          </a:xfrm>
          <a:prstGeom prst="rect">
            <a:avLst/>
          </a:prstGeom>
          <a:gradFill rotWithShape="0">
            <a:gsLst>
              <a:gs pos="0">
                <a:srgbClr val="FF9966"/>
              </a:gs>
              <a:gs pos="100000">
                <a:srgbClr val="FFFFCC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/>
          <a:p>
            <a:pPr>
              <a:defRPr/>
            </a:pPr>
            <a:r>
              <a:rPr lang="es-ES" sz="1600" dirty="0">
                <a:latin typeface="+mn-lt"/>
              </a:rPr>
              <a:t>Idea o Concepto</a:t>
            </a:r>
          </a:p>
        </p:txBody>
      </p:sp>
      <p:sp>
        <p:nvSpPr>
          <p:cNvPr id="13" name="AutoShape 23"/>
          <p:cNvSpPr>
            <a:spLocks noChangeArrowheads="1"/>
          </p:cNvSpPr>
          <p:nvPr/>
        </p:nvSpPr>
        <p:spPr bwMode="auto">
          <a:xfrm>
            <a:off x="2163811" y="3523828"/>
            <a:ext cx="1322388" cy="673100"/>
          </a:xfrm>
          <a:prstGeom prst="rightArrow">
            <a:avLst>
              <a:gd name="adj1" fmla="val 50000"/>
              <a:gd name="adj2" fmla="val 60538"/>
            </a:avLst>
          </a:prstGeom>
          <a:solidFill>
            <a:srgbClr val="FFFF00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91431" tIns="45716" rIns="91431" bIns="45716" anchor="ctr">
            <a:spAutoFit/>
          </a:bodyPr>
          <a:lstStyle/>
          <a:p>
            <a:pPr marL="173038" indent="-173038" algn="ctr">
              <a:defRPr/>
            </a:pPr>
            <a:r>
              <a:rPr lang="es-ES" sz="1600">
                <a:latin typeface="+mn-lt"/>
              </a:rPr>
              <a:t>Problema</a:t>
            </a:r>
          </a:p>
        </p:txBody>
      </p:sp>
      <p:sp>
        <p:nvSpPr>
          <p:cNvPr id="14" name="Line 24"/>
          <p:cNvSpPr>
            <a:spLocks noChangeShapeType="1"/>
          </p:cNvSpPr>
          <p:nvPr/>
        </p:nvSpPr>
        <p:spPr bwMode="auto">
          <a:xfrm>
            <a:off x="1605011" y="2544341"/>
            <a:ext cx="333375" cy="876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5" name="Line 25"/>
          <p:cNvSpPr>
            <a:spLocks noChangeShapeType="1"/>
          </p:cNvSpPr>
          <p:nvPr/>
        </p:nvSpPr>
        <p:spPr bwMode="auto">
          <a:xfrm flipH="1" flipV="1">
            <a:off x="2787699" y="4455691"/>
            <a:ext cx="1568450" cy="8302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6" name="Text Box 26"/>
          <p:cNvSpPr txBox="1">
            <a:spLocks noChangeArrowheads="1"/>
          </p:cNvSpPr>
          <p:nvPr/>
        </p:nvSpPr>
        <p:spPr bwMode="auto">
          <a:xfrm>
            <a:off x="823961" y="4908128"/>
            <a:ext cx="32051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marL="173038" indent="-173038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altLang="en-US" sz="2000" dirty="0"/>
              <a:t>Transforma necesidades</a:t>
            </a:r>
          </a:p>
          <a:p>
            <a:pPr eaLnBrk="1" hangingPunct="1"/>
            <a:r>
              <a:rPr lang="es-ES" altLang="en-US" sz="2000" dirty="0"/>
              <a:t>deseos, en requerimientos</a:t>
            </a:r>
          </a:p>
        </p:txBody>
      </p:sp>
      <p:sp>
        <p:nvSpPr>
          <p:cNvPr id="17" name="Oval 27"/>
          <p:cNvSpPr>
            <a:spLocks noChangeArrowheads="1"/>
          </p:cNvSpPr>
          <p:nvPr/>
        </p:nvSpPr>
        <p:spPr bwMode="auto">
          <a:xfrm>
            <a:off x="3609007" y="3617377"/>
            <a:ext cx="2259137" cy="519339"/>
          </a:xfrm>
          <a:prstGeom prst="ellipse">
            <a:avLst/>
          </a:prstGeom>
          <a:solidFill>
            <a:schemeClr val="tx2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square" lIns="91431" tIns="45716" rIns="91431" bIns="45716" anchor="ctr">
            <a:spAutoFit/>
          </a:bodyPr>
          <a:lstStyle>
            <a:lvl1pPr marL="173038" indent="-173038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n-US" dirty="0">
                <a:solidFill>
                  <a:schemeClr val="bg1"/>
                </a:solidFill>
              </a:rPr>
              <a:t>Proyecto</a:t>
            </a:r>
          </a:p>
        </p:txBody>
      </p:sp>
      <p:sp>
        <p:nvSpPr>
          <p:cNvPr id="18" name="Line 29"/>
          <p:cNvSpPr>
            <a:spLocks noChangeShapeType="1"/>
          </p:cNvSpPr>
          <p:nvPr/>
        </p:nvSpPr>
        <p:spPr bwMode="auto">
          <a:xfrm flipV="1">
            <a:off x="4856211" y="4484266"/>
            <a:ext cx="0" cy="6508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9" name="Text Box 30"/>
          <p:cNvSpPr txBox="1">
            <a:spLocks noChangeArrowheads="1"/>
          </p:cNvSpPr>
          <p:nvPr/>
        </p:nvSpPr>
        <p:spPr bwMode="auto">
          <a:xfrm>
            <a:off x="3343324" y="4147716"/>
            <a:ext cx="32654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marL="173038" indent="-173038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altLang="en-US" sz="2000">
                <a:solidFill>
                  <a:srgbClr val="00279F"/>
                </a:solidFill>
              </a:rPr>
              <a:t>Administra Requerimientos</a:t>
            </a:r>
          </a:p>
        </p:txBody>
      </p:sp>
      <p:sp>
        <p:nvSpPr>
          <p:cNvPr id="20" name="AutoShape 31"/>
          <p:cNvSpPr>
            <a:spLocks noChangeArrowheads="1"/>
          </p:cNvSpPr>
          <p:nvPr/>
        </p:nvSpPr>
        <p:spPr bwMode="auto">
          <a:xfrm>
            <a:off x="5940152" y="3523828"/>
            <a:ext cx="1322388" cy="673100"/>
          </a:xfrm>
          <a:prstGeom prst="rightArrow">
            <a:avLst>
              <a:gd name="adj1" fmla="val 50000"/>
              <a:gd name="adj2" fmla="val 60538"/>
            </a:avLst>
          </a:prstGeom>
          <a:solidFill>
            <a:srgbClr val="FFFF00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91431" tIns="45716" rIns="91431" bIns="45716" anchor="ctr">
            <a:spAutoFit/>
          </a:bodyPr>
          <a:lstStyle/>
          <a:p>
            <a:pPr marL="173038" indent="-173038" algn="ctr">
              <a:defRPr/>
            </a:pPr>
            <a:r>
              <a:rPr lang="es-ES" sz="1600">
                <a:latin typeface="+mn-lt"/>
              </a:rPr>
              <a:t>Solución</a:t>
            </a:r>
          </a:p>
        </p:txBody>
      </p:sp>
      <p:sp>
        <p:nvSpPr>
          <p:cNvPr id="21" name="Line 32"/>
          <p:cNvSpPr>
            <a:spLocks noChangeShapeType="1"/>
          </p:cNvSpPr>
          <p:nvPr/>
        </p:nvSpPr>
        <p:spPr bwMode="auto">
          <a:xfrm flipV="1">
            <a:off x="5354686" y="4455691"/>
            <a:ext cx="1620838" cy="9159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" name="Text Box 33"/>
          <p:cNvSpPr txBox="1">
            <a:spLocks noChangeArrowheads="1"/>
          </p:cNvSpPr>
          <p:nvPr/>
        </p:nvSpPr>
        <p:spPr bwMode="auto">
          <a:xfrm>
            <a:off x="6419899" y="4703341"/>
            <a:ext cx="23352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marL="173038" indent="-173038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altLang="en-US" sz="2000" dirty="0"/>
              <a:t>Asegura que </a:t>
            </a:r>
          </a:p>
          <a:p>
            <a:pPr eaLnBrk="1" hangingPunct="1"/>
            <a:r>
              <a:rPr lang="es-ES" altLang="en-US" sz="2000" dirty="0"/>
              <a:t>“lo que necesita es</a:t>
            </a:r>
          </a:p>
          <a:p>
            <a:pPr eaLnBrk="1" hangingPunct="1"/>
            <a:r>
              <a:rPr lang="es-ES" altLang="en-US" sz="2000" dirty="0"/>
              <a:t> lo que obtiene”</a:t>
            </a:r>
          </a:p>
        </p:txBody>
      </p:sp>
      <p:sp>
        <p:nvSpPr>
          <p:cNvPr id="23" name="Line 34"/>
          <p:cNvSpPr>
            <a:spLocks noChangeShapeType="1"/>
          </p:cNvSpPr>
          <p:nvPr/>
        </p:nvSpPr>
        <p:spPr bwMode="auto">
          <a:xfrm flipV="1">
            <a:off x="7587506" y="2492896"/>
            <a:ext cx="200818" cy="850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24" name="Line 36"/>
          <p:cNvSpPr>
            <a:spLocks noChangeShapeType="1"/>
          </p:cNvSpPr>
          <p:nvPr/>
        </p:nvSpPr>
        <p:spPr bwMode="auto">
          <a:xfrm>
            <a:off x="4856211" y="3087266"/>
            <a:ext cx="0" cy="500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5" name="Text Box 37"/>
          <p:cNvSpPr txBox="1">
            <a:spLocks noChangeArrowheads="1"/>
          </p:cNvSpPr>
          <p:nvPr/>
        </p:nvSpPr>
        <p:spPr bwMode="auto">
          <a:xfrm>
            <a:off x="3551286" y="3087266"/>
            <a:ext cx="26654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marL="173038" indent="-173038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altLang="en-US" sz="2000">
                <a:solidFill>
                  <a:srgbClr val="00279F"/>
                </a:solidFill>
              </a:rPr>
              <a:t>Administra  el Trabajo</a:t>
            </a:r>
          </a:p>
        </p:txBody>
      </p:sp>
      <p:sp>
        <p:nvSpPr>
          <p:cNvPr id="26" name="Text Box 39"/>
          <p:cNvSpPr txBox="1">
            <a:spLocks noChangeArrowheads="1"/>
          </p:cNvSpPr>
          <p:nvPr/>
        </p:nvSpPr>
        <p:spPr bwMode="auto">
          <a:xfrm>
            <a:off x="1541511" y="5992391"/>
            <a:ext cx="2782888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marL="173038" indent="-173038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n-US" sz="1400" b="1" dirty="0" smtClean="0"/>
              <a:t>Analista de Negocio (BA)</a:t>
            </a:r>
            <a:endParaRPr lang="es-ES" altLang="en-US" sz="1400" b="1" dirty="0"/>
          </a:p>
        </p:txBody>
      </p:sp>
      <p:sp>
        <p:nvSpPr>
          <p:cNvPr id="27" name="Text Box 40"/>
          <p:cNvSpPr txBox="1">
            <a:spLocks noChangeArrowheads="1"/>
          </p:cNvSpPr>
          <p:nvPr/>
        </p:nvSpPr>
        <p:spPr bwMode="auto">
          <a:xfrm>
            <a:off x="2555776" y="2128416"/>
            <a:ext cx="1500188" cy="738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marL="173038" indent="-173038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n-US" sz="1400" b="1" dirty="0"/>
              <a:t>Gerente de Proyectos (PM)</a:t>
            </a:r>
          </a:p>
        </p:txBody>
      </p:sp>
      <p:pic>
        <p:nvPicPr>
          <p:cNvPr id="28" name="Picture 47" descr="MCj0383248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8999" y="5028778"/>
            <a:ext cx="1060450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17"/>
          <p:cNvSpPr>
            <a:spLocks noChangeArrowheads="1"/>
          </p:cNvSpPr>
          <p:nvPr/>
        </p:nvSpPr>
        <p:spPr bwMode="auto">
          <a:xfrm>
            <a:off x="2424662" y="1047311"/>
            <a:ext cx="4235570" cy="461657"/>
          </a:xfrm>
          <a:prstGeom prst="rect">
            <a:avLst/>
          </a:prstGeom>
          <a:ln/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31" tIns="45716" rIns="91431" bIns="45716">
            <a:spAutoFit/>
          </a:bodyPr>
          <a:lstStyle/>
          <a:p>
            <a:pPr algn="ctr">
              <a:buClr>
                <a:schemeClr val="tx1"/>
              </a:buClr>
              <a:buSzPct val="75000"/>
              <a:buFont typeface="Wingdings" pitchFamily="2" charset="2"/>
              <a:buNone/>
              <a:defRPr/>
            </a:pPr>
            <a:r>
              <a:rPr lang="es-ES" sz="2400" b="1" dirty="0" smtClean="0">
                <a:latin typeface="+mn-lt"/>
              </a:rPr>
              <a:t>BA y PM trabajando juntos</a:t>
            </a:r>
            <a:endParaRPr lang="es-ES" sz="2400" b="1" dirty="0">
              <a:latin typeface="+mn-lt"/>
            </a:endParaRPr>
          </a:p>
        </p:txBody>
      </p:sp>
      <p:pic>
        <p:nvPicPr>
          <p:cNvPr id="31" name="Picture 27" descr="CG10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3923" y="1843218"/>
            <a:ext cx="1416189" cy="1249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Rectangle 3"/>
          <p:cNvSpPr>
            <a:spLocks noChangeArrowheads="1"/>
          </p:cNvSpPr>
          <p:nvPr/>
        </p:nvSpPr>
        <p:spPr bwMode="auto">
          <a:xfrm>
            <a:off x="115888" y="549275"/>
            <a:ext cx="3630912" cy="461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algn="l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" altLang="en-US" sz="2400" b="1" dirty="0" smtClean="0">
                <a:solidFill>
                  <a:prstClr val="white"/>
                </a:solidFill>
                <a:latin typeface="Arial" charset="0"/>
              </a:rPr>
              <a:t>BA y PM actores claves</a:t>
            </a:r>
            <a:endParaRPr lang="es-AR" altLang="en-US" sz="2400" b="1" dirty="0" smtClean="0">
              <a:solidFill>
                <a:prstClr val="white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742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 animBg="1"/>
      <p:bldP spid="18" grpId="0" animBg="1"/>
      <p:bldP spid="19" grpId="0"/>
      <p:bldP spid="20" grpId="0" animBg="1"/>
      <p:bldP spid="21" grpId="0" animBg="1"/>
      <p:bldP spid="22" grpId="0"/>
      <p:bldP spid="23" grpId="0" animBg="1"/>
      <p:bldP spid="24" grpId="0" animBg="1"/>
      <p:bldP spid="25" grpId="0"/>
      <p:bldP spid="26" grpId="0"/>
      <p:bldP spid="27" grpId="0"/>
      <p:bldP spid="3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27593" y="4874576"/>
            <a:ext cx="2003402" cy="1179575"/>
            <a:chOff x="645515" y="4869160"/>
            <a:chExt cx="2003402" cy="1179575"/>
          </a:xfrm>
        </p:grpSpPr>
        <p:sp>
          <p:nvSpPr>
            <p:cNvPr id="29" name="Text Box 27"/>
            <p:cNvSpPr txBox="1">
              <a:spLocks noChangeArrowheads="1"/>
            </p:cNvSpPr>
            <p:nvPr/>
          </p:nvSpPr>
          <p:spPr bwMode="auto">
            <a:xfrm>
              <a:off x="645515" y="5402404"/>
              <a:ext cx="1274708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i="1" dirty="0" err="1"/>
                <a:t>Después</a:t>
              </a:r>
              <a:endParaRPr lang="en-US" altLang="en-US" i="1" dirty="0"/>
            </a:p>
            <a:p>
              <a:pPr eaLnBrk="1" hangingPunct="1"/>
              <a:r>
                <a:rPr lang="en-US" altLang="en-US" i="1" dirty="0"/>
                <a:t>Proyecto/s</a:t>
              </a:r>
            </a:p>
          </p:txBody>
        </p:sp>
        <p:sp>
          <p:nvSpPr>
            <p:cNvPr id="30" name="AutoShape 84"/>
            <p:cNvSpPr>
              <a:spLocks noChangeArrowheads="1"/>
            </p:cNvSpPr>
            <p:nvPr/>
          </p:nvSpPr>
          <p:spPr bwMode="auto">
            <a:xfrm rot="5400000">
              <a:off x="934112" y="5011821"/>
              <a:ext cx="504472" cy="219150"/>
            </a:xfrm>
            <a:prstGeom prst="rightArrow">
              <a:avLst>
                <a:gd name="adj1" fmla="val 50000"/>
                <a:gd name="adj2" fmla="val 57609"/>
              </a:avLst>
            </a:prstGeom>
            <a:solidFill>
              <a:schemeClr val="tx2"/>
            </a:solidFill>
            <a:ln w="12700" algn="ctr">
              <a:solidFill>
                <a:srgbClr val="339966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3" name="AutoShape 79"/>
            <p:cNvSpPr>
              <a:spLocks noChangeArrowheads="1"/>
            </p:cNvSpPr>
            <p:nvPr/>
          </p:nvSpPr>
          <p:spPr bwMode="auto">
            <a:xfrm>
              <a:off x="2144115" y="5566795"/>
              <a:ext cx="504802" cy="190190"/>
            </a:xfrm>
            <a:prstGeom prst="rightArrow">
              <a:avLst>
                <a:gd name="adj1" fmla="val 50000"/>
                <a:gd name="adj2" fmla="val 57609"/>
              </a:avLst>
            </a:prstGeom>
            <a:solidFill>
              <a:schemeClr val="tx2"/>
            </a:solidFill>
            <a:ln w="12700" algn="ctr">
              <a:solidFill>
                <a:srgbClr val="339966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970372" y="4886070"/>
            <a:ext cx="5553905" cy="1433513"/>
            <a:chOff x="2970372" y="4886070"/>
            <a:chExt cx="5553905" cy="1433513"/>
          </a:xfrm>
        </p:grpSpPr>
        <p:sp>
          <p:nvSpPr>
            <p:cNvPr id="32" name="Text Box 26"/>
            <p:cNvSpPr txBox="1">
              <a:spLocks noChangeArrowheads="1"/>
            </p:cNvSpPr>
            <p:nvPr/>
          </p:nvSpPr>
          <p:spPr bwMode="auto">
            <a:xfrm>
              <a:off x="2970372" y="4941168"/>
              <a:ext cx="223221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  <a:spcBef>
                  <a:spcPct val="40000"/>
                </a:spcBef>
              </a:pPr>
              <a:r>
                <a:rPr lang="en-US" altLang="en-US" i="1" dirty="0" err="1"/>
                <a:t>Asegurar</a:t>
              </a:r>
              <a:r>
                <a:rPr lang="en-US" altLang="en-US" i="1" dirty="0"/>
                <a:t> </a:t>
              </a:r>
              <a:r>
                <a:rPr lang="en-US" altLang="en-US" i="1" dirty="0" err="1"/>
                <a:t>Transición</a:t>
              </a:r>
              <a:endParaRPr lang="en-US" altLang="en-US" i="1" dirty="0"/>
            </a:p>
            <a:p>
              <a:pPr algn="ctr" eaLnBrk="1" hangingPunct="1">
                <a:lnSpc>
                  <a:spcPct val="80000"/>
                </a:lnSpc>
                <a:spcBef>
                  <a:spcPct val="40000"/>
                </a:spcBef>
              </a:pPr>
              <a:r>
                <a:rPr lang="en-US" altLang="en-US" i="1" dirty="0" err="1"/>
                <a:t>Medir</a:t>
              </a:r>
              <a:r>
                <a:rPr lang="en-US" altLang="en-US" i="1" dirty="0"/>
                <a:t> </a:t>
              </a:r>
              <a:r>
                <a:rPr lang="en-US" altLang="en-US" i="1" dirty="0" err="1"/>
                <a:t>Beneficios</a:t>
              </a:r>
              <a:endParaRPr lang="en-US" altLang="en-US" i="1" dirty="0"/>
            </a:p>
          </p:txBody>
        </p:sp>
        <p:graphicFrame>
          <p:nvGraphicFramePr>
            <p:cNvPr id="34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60441145"/>
                </p:ext>
              </p:extLst>
            </p:nvPr>
          </p:nvGraphicFramePr>
          <p:xfrm>
            <a:off x="5813478" y="4886070"/>
            <a:ext cx="2710799" cy="14335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03" name="Imagen de mapa de bits" r:id="rId4" imgW="4180952" imgH="2133898" progId="PBrush">
                    <p:embed/>
                  </p:oleObj>
                </mc:Choice>
                <mc:Fallback>
                  <p:oleObj name="Imagen de mapa de bits" r:id="rId4" imgW="4180952" imgH="2133898" progId="PBrush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13478" y="4886070"/>
                          <a:ext cx="2710799" cy="14335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45" name="Picture 42" descr="MCj03832480000[1]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10776" y="5652889"/>
              <a:ext cx="663690" cy="656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Group 6"/>
          <p:cNvGrpSpPr/>
          <p:nvPr/>
        </p:nvGrpSpPr>
        <p:grpSpPr>
          <a:xfrm>
            <a:off x="497877" y="952155"/>
            <a:ext cx="8086725" cy="2044797"/>
            <a:chOff x="497877" y="952155"/>
            <a:chExt cx="8086725" cy="2044797"/>
          </a:xfrm>
        </p:grpSpPr>
        <p:sp>
          <p:nvSpPr>
            <p:cNvPr id="5" name="Rectangle 51"/>
            <p:cNvSpPr>
              <a:spLocks noChangeArrowheads="1"/>
            </p:cNvSpPr>
            <p:nvPr/>
          </p:nvSpPr>
          <p:spPr bwMode="auto">
            <a:xfrm>
              <a:off x="497877" y="1307736"/>
              <a:ext cx="8086725" cy="1617208"/>
            </a:xfrm>
            <a:prstGeom prst="rect">
              <a:avLst/>
            </a:prstGeom>
            <a:solidFill>
              <a:schemeClr val="bg1"/>
            </a:solidFill>
            <a:ln w="12700" algn="ctr">
              <a:solidFill>
                <a:srgbClr val="BFBFBF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D9D9D9">
                  <a:alpha val="50000"/>
                </a:srgbClr>
              </a:outerShdw>
            </a:effec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pic>
          <p:nvPicPr>
            <p:cNvPr id="10" name="Picture 12" descr="j0433808[1]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1212" y="1394200"/>
              <a:ext cx="806972" cy="828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 Box 13"/>
            <p:cNvSpPr txBox="1">
              <a:spLocks noChangeArrowheads="1"/>
            </p:cNvSpPr>
            <p:nvPr/>
          </p:nvSpPr>
          <p:spPr bwMode="auto">
            <a:xfrm>
              <a:off x="4868848" y="2285601"/>
              <a:ext cx="2005677" cy="563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lnSpc>
                  <a:spcPct val="70000"/>
                </a:lnSpc>
                <a:spcBef>
                  <a:spcPct val="30000"/>
                </a:spcBef>
              </a:pPr>
              <a:r>
                <a:rPr lang="en-US" altLang="en-US" i="1" dirty="0" err="1" smtClean="0"/>
                <a:t>Crear</a:t>
              </a:r>
              <a:r>
                <a:rPr lang="en-US" altLang="en-US" i="1" dirty="0" smtClean="0"/>
                <a:t> y </a:t>
              </a:r>
              <a:r>
                <a:rPr lang="en-US" altLang="en-US" i="1" dirty="0" err="1" smtClean="0"/>
                <a:t>Presentar</a:t>
              </a:r>
              <a:endParaRPr lang="en-US" altLang="en-US" i="1" dirty="0"/>
            </a:p>
            <a:p>
              <a:pPr algn="ctr" eaLnBrk="1" hangingPunct="1">
                <a:lnSpc>
                  <a:spcPct val="70000"/>
                </a:lnSpc>
                <a:spcBef>
                  <a:spcPct val="30000"/>
                </a:spcBef>
              </a:pPr>
              <a:r>
                <a:rPr lang="en-US" altLang="en-US" i="1" dirty="0" err="1"/>
                <a:t>Caso</a:t>
              </a:r>
              <a:r>
                <a:rPr lang="en-US" altLang="en-US" i="1" dirty="0"/>
                <a:t> de </a:t>
              </a:r>
              <a:r>
                <a:rPr lang="en-US" altLang="en-US" i="1" dirty="0" err="1"/>
                <a:t>Negocio</a:t>
              </a:r>
              <a:endParaRPr lang="en-US" altLang="en-US" i="1" dirty="0"/>
            </a:p>
          </p:txBody>
        </p:sp>
        <p:pic>
          <p:nvPicPr>
            <p:cNvPr id="13" name="Picture 7" descr="suntzu"/>
            <p:cNvPicPr>
              <a:picLocks noChangeAspect="1" noChangeArrowheads="1"/>
            </p:cNvPicPr>
            <p:nvPr/>
          </p:nvPicPr>
          <p:blipFill>
            <a:blip r:embed="rId8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58135" y="1406074"/>
              <a:ext cx="1230289" cy="1446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42" descr="MCj03832480000[1]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804" y="2023131"/>
              <a:ext cx="663690" cy="656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10" descr="BD04866_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592" y="968050"/>
              <a:ext cx="1135761" cy="587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11" descr="BD04868_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3928" y="952155"/>
              <a:ext cx="914765" cy="5326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" name="Text Box 12"/>
            <p:cNvSpPr txBox="1">
              <a:spLocks noChangeArrowheads="1"/>
            </p:cNvSpPr>
            <p:nvPr/>
          </p:nvSpPr>
          <p:spPr bwMode="auto">
            <a:xfrm>
              <a:off x="3797795" y="1484253"/>
              <a:ext cx="1136550" cy="461665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30000"/>
                </a:spcBef>
                <a:buChar char="•"/>
                <a:defRPr sz="20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>
                <a:spcBef>
                  <a:spcPct val="30000"/>
                </a:spcBef>
                <a:buClr>
                  <a:schemeClr val="tx2"/>
                </a:buClr>
                <a:buSzPct val="80000"/>
                <a:buFont typeface="Wingdings" pitchFamily="2" charset="2"/>
                <a:buChar char="q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>
                <a:spcBef>
                  <a:spcPct val="30000"/>
                </a:spcBef>
                <a:buClr>
                  <a:schemeClr val="folHlink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>
                <a:spcBef>
                  <a:spcPct val="30000"/>
                </a:spcBef>
                <a:buClr>
                  <a:srgbClr val="0514B8"/>
                </a:buClr>
                <a:buFont typeface="Arial" pitchFamily="34" charset="0"/>
                <a:buChar char="–"/>
                <a:defRPr sz="14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>
                <a:spcBef>
                  <a:spcPct val="30000"/>
                </a:spcBef>
                <a:buChar char="–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SzPct val="100000"/>
                <a:buChar char="–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SzPct val="100000"/>
                <a:buChar char="–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SzPct val="100000"/>
                <a:buChar char="–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SzPct val="100000"/>
                <a:buChar char="–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s-ES_tradnl" altLang="en-US" sz="1200" i="0" dirty="0">
                  <a:solidFill>
                    <a:srgbClr val="FFFFFF"/>
                  </a:solidFill>
                </a:rPr>
                <a:t>EMPRESA MAÑANA</a:t>
              </a:r>
              <a:endParaRPr lang="es-ES" altLang="en-US" sz="1200" i="0" dirty="0">
                <a:solidFill>
                  <a:srgbClr val="FFFFFF"/>
                </a:solidFill>
              </a:endParaRPr>
            </a:p>
          </p:txBody>
        </p:sp>
        <p:sp>
          <p:nvSpPr>
            <p:cNvPr id="41" name="Text Box 13"/>
            <p:cNvSpPr txBox="1">
              <a:spLocks noChangeArrowheads="1"/>
            </p:cNvSpPr>
            <p:nvPr/>
          </p:nvSpPr>
          <p:spPr bwMode="auto">
            <a:xfrm>
              <a:off x="1008112" y="1559131"/>
              <a:ext cx="1136550" cy="430887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30000"/>
                </a:spcBef>
                <a:buChar char="•"/>
                <a:defRPr sz="20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>
                <a:spcBef>
                  <a:spcPct val="30000"/>
                </a:spcBef>
                <a:buClr>
                  <a:schemeClr val="tx2"/>
                </a:buClr>
                <a:buSzPct val="80000"/>
                <a:buFont typeface="Wingdings" pitchFamily="2" charset="2"/>
                <a:buChar char="q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>
                <a:spcBef>
                  <a:spcPct val="30000"/>
                </a:spcBef>
                <a:buClr>
                  <a:schemeClr val="folHlink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>
                <a:spcBef>
                  <a:spcPct val="30000"/>
                </a:spcBef>
                <a:buClr>
                  <a:srgbClr val="0514B8"/>
                </a:buClr>
                <a:buFont typeface="Arial" pitchFamily="34" charset="0"/>
                <a:buChar char="–"/>
                <a:defRPr sz="14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>
                <a:spcBef>
                  <a:spcPct val="30000"/>
                </a:spcBef>
                <a:buChar char="–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SzPct val="100000"/>
                <a:buChar char="–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SzPct val="100000"/>
                <a:buChar char="–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SzPct val="100000"/>
                <a:buChar char="–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SzPct val="100000"/>
                <a:buChar char="–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s-ES_tradnl" altLang="en-US" sz="1100" i="0" dirty="0">
                  <a:solidFill>
                    <a:srgbClr val="FFFFFF"/>
                  </a:solidFill>
                </a:rPr>
                <a:t>EMPRESA HOY</a:t>
              </a:r>
              <a:endParaRPr lang="es-ES" altLang="en-US" sz="1100" i="0" dirty="0">
                <a:solidFill>
                  <a:srgbClr val="FFFFFF"/>
                </a:solidFill>
              </a:endParaRPr>
            </a:p>
          </p:txBody>
        </p:sp>
        <p:pic>
          <p:nvPicPr>
            <p:cNvPr id="44" name="Picture 23" descr="j019581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40124" y="2048170"/>
              <a:ext cx="680661" cy="9487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" name="Picture 2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8537" y="968050"/>
              <a:ext cx="2022859" cy="1800200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18900000"/>
              </a:camera>
              <a:lightRig rig="threePt" dir="t"/>
            </a:scene3d>
            <a:extLst>
              <a:ext uri="{909E8E84-426E-40DD-AFC4-6F175D3DCCD1}">
                <a14:hiddenFill xmlns:a14="http://schemas.microsoft.com/office/drawing/2010/main">
                  <a:solidFill>
                    <a:srgbClr val="CECECE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CECECE">
                        <a:gamma/>
                        <a:shade val="60000"/>
                        <a:invGamma/>
                      </a:srgbClr>
                    </a:outerShdw>
                  </a:effectLst>
                </a14:hiddenEffects>
              </a:ext>
            </a:extLst>
          </p:spPr>
        </p:pic>
      </p:grpSp>
      <p:grpSp>
        <p:nvGrpSpPr>
          <p:cNvPr id="9" name="Group 8"/>
          <p:cNvGrpSpPr/>
          <p:nvPr/>
        </p:nvGrpSpPr>
        <p:grpSpPr>
          <a:xfrm>
            <a:off x="499465" y="3159149"/>
            <a:ext cx="8416982" cy="1547813"/>
            <a:chOff x="499465" y="3159149"/>
            <a:chExt cx="8416982" cy="1547813"/>
          </a:xfrm>
        </p:grpSpPr>
        <p:sp>
          <p:nvSpPr>
            <p:cNvPr id="15" name="Rectangle 65"/>
            <p:cNvSpPr>
              <a:spLocks noChangeArrowheads="1"/>
            </p:cNvSpPr>
            <p:nvPr/>
          </p:nvSpPr>
          <p:spPr bwMode="auto">
            <a:xfrm>
              <a:off x="499465" y="3159149"/>
              <a:ext cx="8067675" cy="1547813"/>
            </a:xfrm>
            <a:prstGeom prst="rect">
              <a:avLst/>
            </a:prstGeom>
            <a:solidFill>
              <a:schemeClr val="bg1"/>
            </a:solidFill>
            <a:ln w="12700" algn="ctr">
              <a:solidFill>
                <a:srgbClr val="BFBFBF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D9D9D9">
                  <a:alpha val="50000"/>
                </a:srgbClr>
              </a:outerShdw>
            </a:effec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pic>
          <p:nvPicPr>
            <p:cNvPr id="16" name="Picture 66" descr="MCj04348100000[1]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5371" y="3790886"/>
              <a:ext cx="784228" cy="680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 Box 23"/>
            <p:cNvSpPr txBox="1">
              <a:spLocks noChangeArrowheads="1"/>
            </p:cNvSpPr>
            <p:nvPr/>
          </p:nvSpPr>
          <p:spPr bwMode="auto">
            <a:xfrm>
              <a:off x="603471" y="3811196"/>
              <a:ext cx="1274708" cy="5950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lnSpc>
                  <a:spcPct val="70000"/>
                </a:lnSpc>
                <a:spcBef>
                  <a:spcPct val="40000"/>
                </a:spcBef>
              </a:pPr>
              <a:r>
                <a:rPr lang="en-US" altLang="en-US" i="1" dirty="0" err="1"/>
                <a:t>Lanzar</a:t>
              </a:r>
              <a:endParaRPr lang="en-US" altLang="en-US" i="1" dirty="0"/>
            </a:p>
            <a:p>
              <a:pPr eaLnBrk="1" hangingPunct="1">
                <a:lnSpc>
                  <a:spcPct val="70000"/>
                </a:lnSpc>
                <a:spcBef>
                  <a:spcPct val="40000"/>
                </a:spcBef>
              </a:pPr>
              <a:r>
                <a:rPr lang="en-US" altLang="en-US" i="1" dirty="0"/>
                <a:t>Proyecto/s</a:t>
              </a:r>
            </a:p>
          </p:txBody>
        </p:sp>
        <p:sp>
          <p:nvSpPr>
            <p:cNvPr id="19" name="Text Box 24"/>
            <p:cNvSpPr txBox="1">
              <a:spLocks noChangeArrowheads="1"/>
            </p:cNvSpPr>
            <p:nvPr/>
          </p:nvSpPr>
          <p:spPr bwMode="auto">
            <a:xfrm>
              <a:off x="5065571" y="4047449"/>
              <a:ext cx="1528767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  <a:spcBef>
                  <a:spcPct val="40000"/>
                </a:spcBef>
              </a:pPr>
              <a:r>
                <a:rPr lang="en-US" altLang="en-US" i="1" dirty="0" err="1"/>
                <a:t>Administrar</a:t>
              </a:r>
              <a:r>
                <a:rPr lang="en-US" altLang="en-US" i="1" dirty="0"/>
                <a:t> </a:t>
              </a:r>
              <a:r>
                <a:rPr lang="en-US" altLang="en-US" i="1" dirty="0" err="1"/>
                <a:t>por</a:t>
              </a:r>
              <a:r>
                <a:rPr lang="en-US" altLang="en-US" i="1" dirty="0"/>
                <a:t> Valor</a:t>
              </a:r>
            </a:p>
          </p:txBody>
        </p:sp>
        <p:pic>
          <p:nvPicPr>
            <p:cNvPr id="20" name="Picture 25" descr="j0433808[1]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54344" y="3483278"/>
              <a:ext cx="647702" cy="562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 Box 31"/>
            <p:cNvSpPr txBox="1">
              <a:spLocks noChangeArrowheads="1"/>
            </p:cNvSpPr>
            <p:nvPr/>
          </p:nvSpPr>
          <p:spPr bwMode="auto">
            <a:xfrm>
              <a:off x="3832333" y="3519270"/>
              <a:ext cx="1043876" cy="290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lnSpc>
                  <a:spcPct val="70000"/>
                </a:lnSpc>
                <a:spcBef>
                  <a:spcPct val="40000"/>
                </a:spcBef>
              </a:pPr>
              <a:r>
                <a:rPr lang="en-US" altLang="en-US" i="1" dirty="0" err="1"/>
                <a:t>Priorizar</a:t>
              </a:r>
              <a:endParaRPr lang="en-US" altLang="en-US" i="1" dirty="0"/>
            </a:p>
          </p:txBody>
        </p:sp>
        <p:sp>
          <p:nvSpPr>
            <p:cNvPr id="22" name="Text Box 35"/>
            <p:cNvSpPr txBox="1">
              <a:spLocks noChangeArrowheads="1"/>
            </p:cNvSpPr>
            <p:nvPr/>
          </p:nvSpPr>
          <p:spPr bwMode="auto">
            <a:xfrm>
              <a:off x="2547687" y="3569584"/>
              <a:ext cx="1274708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i="1" dirty="0"/>
                <a:t>Durante </a:t>
              </a:r>
            </a:p>
            <a:p>
              <a:pPr eaLnBrk="1" hangingPunct="1"/>
              <a:r>
                <a:rPr lang="en-US" altLang="en-US" i="1" dirty="0"/>
                <a:t>Proyecto/s</a:t>
              </a:r>
            </a:p>
          </p:txBody>
        </p:sp>
        <p:sp>
          <p:nvSpPr>
            <p:cNvPr id="23" name="AutoShape 78"/>
            <p:cNvSpPr>
              <a:spLocks noChangeArrowheads="1"/>
            </p:cNvSpPr>
            <p:nvPr/>
          </p:nvSpPr>
          <p:spPr bwMode="auto">
            <a:xfrm>
              <a:off x="2915350" y="4279973"/>
              <a:ext cx="504827" cy="190167"/>
            </a:xfrm>
            <a:prstGeom prst="rightArrow">
              <a:avLst>
                <a:gd name="adj1" fmla="val 50000"/>
                <a:gd name="adj2" fmla="val 57609"/>
              </a:avLst>
            </a:prstGeom>
            <a:solidFill>
              <a:schemeClr val="tx2"/>
            </a:solidFill>
            <a:ln w="12700" algn="ctr">
              <a:solidFill>
                <a:srgbClr val="339966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pic>
          <p:nvPicPr>
            <p:cNvPr id="24" name="Picture 4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6101" y="3463250"/>
              <a:ext cx="1190034" cy="11898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ECECE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7C7C7C"/>
                    </a:outerShdw>
                  </a:effectLst>
                </a14:hiddenEffects>
              </a:ext>
            </a:extLst>
          </p:spPr>
        </p:pic>
        <p:pic>
          <p:nvPicPr>
            <p:cNvPr id="43" name="Picture 42" descr="MCj03832480000[1]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52757" y="4011180"/>
              <a:ext cx="663690" cy="656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icture 27" descr="CG103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9672" y="3229138"/>
              <a:ext cx="797552" cy="7039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7" name="Rectangle 3"/>
          <p:cNvSpPr>
            <a:spLocks noChangeArrowheads="1"/>
          </p:cNvSpPr>
          <p:nvPr/>
        </p:nvSpPr>
        <p:spPr bwMode="auto">
          <a:xfrm>
            <a:off x="143965" y="548680"/>
            <a:ext cx="3170658" cy="461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algn="l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" altLang="en-US" sz="2400" b="1" dirty="0" smtClean="0">
                <a:solidFill>
                  <a:prstClr val="white"/>
                </a:solidFill>
                <a:latin typeface="Arial" charset="0"/>
              </a:rPr>
              <a:t>Todo en Perspectiva</a:t>
            </a:r>
            <a:endParaRPr lang="es-AR" altLang="en-US" sz="2400" b="1" dirty="0" smtClean="0">
              <a:solidFill>
                <a:prstClr val="white"/>
              </a:solidFill>
              <a:latin typeface="Arial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240825" y="2511273"/>
            <a:ext cx="522288" cy="827342"/>
            <a:chOff x="882052" y="2601658"/>
            <a:chExt cx="522288" cy="827342"/>
          </a:xfrm>
        </p:grpSpPr>
        <p:sp>
          <p:nvSpPr>
            <p:cNvPr id="26" name="Text Box 39"/>
            <p:cNvSpPr txBox="1">
              <a:spLocks noChangeArrowheads="1"/>
            </p:cNvSpPr>
            <p:nvPr/>
          </p:nvSpPr>
          <p:spPr bwMode="auto">
            <a:xfrm>
              <a:off x="882052" y="2601658"/>
              <a:ext cx="522288" cy="344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2000" i="1" dirty="0"/>
                <a:t>Go</a:t>
              </a:r>
            </a:p>
          </p:txBody>
        </p:sp>
        <p:sp>
          <p:nvSpPr>
            <p:cNvPr id="27" name="AutoShape 81"/>
            <p:cNvSpPr>
              <a:spLocks noChangeArrowheads="1"/>
            </p:cNvSpPr>
            <p:nvPr/>
          </p:nvSpPr>
          <p:spPr bwMode="auto">
            <a:xfrm rot="5400000">
              <a:off x="913794" y="3100379"/>
              <a:ext cx="438166" cy="219075"/>
            </a:xfrm>
            <a:prstGeom prst="rightArrow">
              <a:avLst>
                <a:gd name="adj1" fmla="val 50000"/>
                <a:gd name="adj2" fmla="val 57608"/>
              </a:avLst>
            </a:prstGeom>
            <a:solidFill>
              <a:schemeClr val="tx2"/>
            </a:solidFill>
            <a:ln w="12700" algn="ctr">
              <a:solidFill>
                <a:srgbClr val="339966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35348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Text Box 7"/>
          <p:cNvSpPr txBox="1">
            <a:spLocks noChangeArrowheads="1"/>
          </p:cNvSpPr>
          <p:nvPr/>
        </p:nvSpPr>
        <p:spPr bwMode="auto">
          <a:xfrm>
            <a:off x="3027784" y="1732746"/>
            <a:ext cx="3200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spcBef>
                <a:spcPct val="30000"/>
              </a:spcBef>
              <a:buChar char="•"/>
              <a:defRPr sz="20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>
              <a:spcBef>
                <a:spcPct val="30000"/>
              </a:spcBef>
              <a:buClr>
                <a:schemeClr val="tx2"/>
              </a:buClr>
              <a:buSzPct val="80000"/>
              <a:buFont typeface="Wingdings" pitchFamily="2" charset="2"/>
              <a:buChar char="q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>
              <a:spcBef>
                <a:spcPct val="30000"/>
              </a:spcBef>
              <a:buClr>
                <a:schemeClr val="folHlink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>
              <a:spcBef>
                <a:spcPct val="30000"/>
              </a:spcBef>
              <a:buClr>
                <a:srgbClr val="0514B8"/>
              </a:buClr>
              <a:buFont typeface="Arial" pitchFamily="34" charset="0"/>
              <a:buChar char="–"/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>
              <a:spcBef>
                <a:spcPct val="30000"/>
              </a:spcBef>
              <a:buChar char="–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altLang="en-US" sz="1800" dirty="0" smtClean="0">
                <a:cs typeface="Arial" panose="020B0604020202020204" pitchFamily="34" charset="0"/>
              </a:rPr>
              <a:t>¿</a:t>
            </a:r>
            <a:r>
              <a:rPr lang="es-ES_tradnl" altLang="en-US" sz="1800" dirty="0">
                <a:cs typeface="Arial" panose="020B0604020202020204" pitchFamily="34" charset="0"/>
              </a:rPr>
              <a:t>Cómo llegar hasta allí?</a:t>
            </a:r>
            <a:endParaRPr lang="es-ES" altLang="en-US" sz="1800" dirty="0">
              <a:cs typeface="Arial" panose="020B0604020202020204" pitchFamily="34" charset="0"/>
            </a:endParaRPr>
          </a:p>
        </p:txBody>
      </p:sp>
      <p:pic>
        <p:nvPicPr>
          <p:cNvPr id="26630" name="Picture 10" descr="BD04866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9693" y="2000260"/>
            <a:ext cx="1684115" cy="1128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Picture 11" descr="BD04868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326" y="1802317"/>
            <a:ext cx="1454074" cy="1338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2" name="Text Box 12"/>
          <p:cNvSpPr txBox="1">
            <a:spLocks noChangeArrowheads="1"/>
          </p:cNvSpPr>
          <p:nvPr/>
        </p:nvSpPr>
        <p:spPr bwMode="auto">
          <a:xfrm>
            <a:off x="5996310" y="3203684"/>
            <a:ext cx="2824162" cy="369332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>
              <a:spcBef>
                <a:spcPct val="30000"/>
              </a:spcBef>
              <a:buChar char="•"/>
              <a:defRPr sz="20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>
              <a:spcBef>
                <a:spcPct val="30000"/>
              </a:spcBef>
              <a:buClr>
                <a:schemeClr val="tx2"/>
              </a:buClr>
              <a:buSzPct val="80000"/>
              <a:buFont typeface="Wingdings" pitchFamily="2" charset="2"/>
              <a:buChar char="q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>
              <a:spcBef>
                <a:spcPct val="30000"/>
              </a:spcBef>
              <a:buClr>
                <a:schemeClr val="folHlink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>
              <a:spcBef>
                <a:spcPct val="30000"/>
              </a:spcBef>
              <a:buClr>
                <a:srgbClr val="0514B8"/>
              </a:buClr>
              <a:buFont typeface="Arial" pitchFamily="34" charset="0"/>
              <a:buChar char="–"/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>
              <a:spcBef>
                <a:spcPct val="30000"/>
              </a:spcBef>
              <a:buChar char="–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s-ES_tradnl" altLang="en-US" sz="1800" i="0" dirty="0">
                <a:solidFill>
                  <a:srgbClr val="FFFFFF"/>
                </a:solidFill>
              </a:rPr>
              <a:t>EMPRESA </a:t>
            </a:r>
            <a:r>
              <a:rPr lang="es-ES_tradnl" altLang="en-US" sz="1800" i="0" dirty="0" smtClean="0">
                <a:solidFill>
                  <a:srgbClr val="FFFFFF"/>
                </a:solidFill>
              </a:rPr>
              <a:t> MAÑANA</a:t>
            </a:r>
            <a:endParaRPr lang="es-ES" altLang="en-US" sz="1800" i="0" dirty="0">
              <a:solidFill>
                <a:srgbClr val="FFFFFF"/>
              </a:solidFill>
            </a:endParaRPr>
          </a:p>
        </p:txBody>
      </p:sp>
      <p:sp>
        <p:nvSpPr>
          <p:cNvPr id="26633" name="Text Box 13"/>
          <p:cNvSpPr txBox="1">
            <a:spLocks noChangeArrowheads="1"/>
          </p:cNvSpPr>
          <p:nvPr/>
        </p:nvSpPr>
        <p:spPr bwMode="auto">
          <a:xfrm>
            <a:off x="1039813" y="3206304"/>
            <a:ext cx="2286000" cy="366712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spcBef>
                <a:spcPct val="30000"/>
              </a:spcBef>
              <a:buChar char="•"/>
              <a:defRPr sz="20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>
              <a:spcBef>
                <a:spcPct val="30000"/>
              </a:spcBef>
              <a:buClr>
                <a:schemeClr val="tx2"/>
              </a:buClr>
              <a:buSzPct val="80000"/>
              <a:buFont typeface="Wingdings" pitchFamily="2" charset="2"/>
              <a:buChar char="q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>
              <a:spcBef>
                <a:spcPct val="30000"/>
              </a:spcBef>
              <a:buClr>
                <a:schemeClr val="folHlink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>
              <a:spcBef>
                <a:spcPct val="30000"/>
              </a:spcBef>
              <a:buClr>
                <a:srgbClr val="0514B8"/>
              </a:buClr>
              <a:buFont typeface="Arial" pitchFamily="34" charset="0"/>
              <a:buChar char="–"/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>
              <a:spcBef>
                <a:spcPct val="30000"/>
              </a:spcBef>
              <a:buChar char="–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s-ES_tradnl" altLang="en-US" sz="1800" i="0" dirty="0">
                <a:solidFill>
                  <a:srgbClr val="FFFFFF"/>
                </a:solidFill>
              </a:rPr>
              <a:t>EMPRESA </a:t>
            </a:r>
            <a:r>
              <a:rPr lang="es-ES_tradnl" altLang="en-US" sz="1800" i="0" dirty="0" smtClean="0">
                <a:solidFill>
                  <a:srgbClr val="FFFFFF"/>
                </a:solidFill>
              </a:rPr>
              <a:t> HOY</a:t>
            </a:r>
            <a:endParaRPr lang="es-ES" altLang="en-US" sz="1800" i="0" dirty="0">
              <a:solidFill>
                <a:srgbClr val="FFFFFF"/>
              </a:solidFill>
            </a:endParaRPr>
          </a:p>
        </p:txBody>
      </p:sp>
      <p:pic>
        <p:nvPicPr>
          <p:cNvPr id="26641" name="Picture 23" descr="j01958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0666" y="4387036"/>
            <a:ext cx="1327398" cy="1850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286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482" y="1700809"/>
            <a:ext cx="2743200" cy="2796891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189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CECECE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CECECE">
                      <a:gamma/>
                      <a:shade val="60000"/>
                      <a:invGamma/>
                    </a:srgbClr>
                  </a:outerShdw>
                </a:effectLst>
              </a14:hiddenEffects>
            </a:ext>
          </a:extLst>
        </p:spPr>
      </p:pic>
      <p:sp>
        <p:nvSpPr>
          <p:cNvPr id="19" name="Rectangle 18"/>
          <p:cNvSpPr>
            <a:spLocks noGrp="1" noChangeArrowheads="1"/>
          </p:cNvSpPr>
          <p:nvPr>
            <p:ph type="title"/>
          </p:nvPr>
        </p:nvSpPr>
        <p:spPr>
          <a:xfrm>
            <a:off x="35496" y="188640"/>
            <a:ext cx="8453078" cy="1143000"/>
          </a:xfrm>
        </p:spPr>
        <p:txBody>
          <a:bodyPr>
            <a:noAutofit/>
          </a:bodyPr>
          <a:lstStyle/>
          <a:p>
            <a:pPr algn="l"/>
            <a:r>
              <a:rPr lang="es-AR" altLang="en-US" sz="2800" b="1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BA como rol estratégico</a:t>
            </a:r>
            <a:endParaRPr lang="es-AR" altLang="en-US" sz="2800" b="1" i="1" dirty="0" smtClean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919" y="4869160"/>
            <a:ext cx="1103981" cy="143057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087" y="4221088"/>
            <a:ext cx="1200832" cy="155607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494" y="4725144"/>
            <a:ext cx="1200832" cy="155607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563" y="3915153"/>
            <a:ext cx="1547111" cy="18799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4437112"/>
            <a:ext cx="1423755" cy="1844949"/>
          </a:xfrm>
          <a:prstGeom prst="rect">
            <a:avLst/>
          </a:prstGeom>
        </p:spPr>
      </p:pic>
      <p:sp>
        <p:nvSpPr>
          <p:cNvPr id="17" name="Rectangle 17"/>
          <p:cNvSpPr>
            <a:spLocks noChangeArrowheads="1"/>
          </p:cNvSpPr>
          <p:nvPr/>
        </p:nvSpPr>
        <p:spPr bwMode="auto">
          <a:xfrm>
            <a:off x="88483" y="1017763"/>
            <a:ext cx="8904417" cy="461657"/>
          </a:xfrm>
          <a:prstGeom prst="rect">
            <a:avLst/>
          </a:prstGeom>
          <a:ln/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31" tIns="45716" rIns="91431" bIns="45716">
            <a:spAutoFit/>
          </a:bodyPr>
          <a:lstStyle/>
          <a:p>
            <a:pPr algn="ctr">
              <a:buClr>
                <a:schemeClr val="tx1"/>
              </a:buClr>
              <a:buSzPct val="75000"/>
              <a:buFont typeface="Wingdings" pitchFamily="2" charset="2"/>
              <a:buNone/>
              <a:defRPr/>
            </a:pPr>
            <a:r>
              <a:rPr lang="es-ES" sz="2400" b="1" dirty="0" smtClean="0">
                <a:latin typeface="+mn-lt"/>
              </a:rPr>
              <a:t>Proveedor de Portafolios y Programas – Habilita la transformación </a:t>
            </a:r>
            <a:endParaRPr lang="es-ES" sz="2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239534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74973"/>
            <a:ext cx="1258965" cy="163140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4580425"/>
            <a:ext cx="1152128" cy="170969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4580425"/>
            <a:ext cx="1237463" cy="171457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4580425"/>
            <a:ext cx="1132304" cy="172889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4618333"/>
            <a:ext cx="1296145" cy="1690987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9" y="1986304"/>
            <a:ext cx="1348701" cy="162007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580425"/>
            <a:ext cx="1152128" cy="1677974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477" y="4580426"/>
            <a:ext cx="1117299" cy="1677974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594" y="4580426"/>
            <a:ext cx="1120310" cy="1677974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9" y="1964401"/>
            <a:ext cx="1267123" cy="1641981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9" y="1986305"/>
            <a:ext cx="1334109" cy="1620078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505" y="1974972"/>
            <a:ext cx="1459984" cy="1759023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6831" y="1916832"/>
            <a:ext cx="1457497" cy="1759023"/>
          </a:xfrm>
          <a:prstGeom prst="rect">
            <a:avLst/>
          </a:prstGeom>
        </p:spPr>
      </p:pic>
      <p:sp>
        <p:nvSpPr>
          <p:cNvPr id="41" name="Rectangle 18"/>
          <p:cNvSpPr>
            <a:spLocks noGrp="1" noChangeArrowheads="1"/>
          </p:cNvSpPr>
          <p:nvPr>
            <p:ph type="title"/>
          </p:nvPr>
        </p:nvSpPr>
        <p:spPr>
          <a:xfrm>
            <a:off x="367394" y="629816"/>
            <a:ext cx="8813118" cy="1143000"/>
          </a:xfrm>
        </p:spPr>
        <p:txBody>
          <a:bodyPr>
            <a:noAutofit/>
          </a:bodyPr>
          <a:lstStyle/>
          <a:p>
            <a:pPr algn="l"/>
            <a:r>
              <a:rPr lang="es-AR" altLang="en-US" sz="3600" b="1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Documentación PMI® relacionada</a:t>
            </a:r>
            <a:endParaRPr lang="es-AR" altLang="en-US" sz="3600" b="1" i="1" dirty="0" smtClean="0">
              <a:solidFill>
                <a:schemeClr val="accent1">
                  <a:lumMod val="7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179512" y="1556792"/>
            <a:ext cx="8798303" cy="273630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7511001" y="3708759"/>
            <a:ext cx="1237463" cy="553990"/>
          </a:xfrm>
          <a:prstGeom prst="rect">
            <a:avLst/>
          </a:prstGeom>
          <a:ln/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31" tIns="45716" rIns="91431" bIns="45716">
            <a:spAutoFit/>
          </a:bodyPr>
          <a:lstStyle/>
          <a:p>
            <a:pPr algn="ctr">
              <a:buClr>
                <a:schemeClr val="tx1"/>
              </a:buClr>
              <a:buSzPct val="75000"/>
              <a:buFont typeface="Wingdings" pitchFamily="2" charset="2"/>
              <a:buNone/>
              <a:defRPr/>
            </a:pPr>
            <a:r>
              <a:rPr lang="es-ES" sz="1000" b="1" dirty="0" smtClean="0">
                <a:latin typeface="+mn-lt"/>
              </a:rPr>
              <a:t>Estándar del Análisis de Negocio (en desarrollo)</a:t>
            </a:r>
            <a:endParaRPr lang="es-ES" sz="1000" b="1" dirty="0">
              <a:latin typeface="+mn-lt"/>
            </a:endParaRPr>
          </a:p>
        </p:txBody>
      </p:sp>
      <p:sp>
        <p:nvSpPr>
          <p:cNvPr id="19" name="Rectangle 17"/>
          <p:cNvSpPr>
            <a:spLocks noChangeArrowheads="1"/>
          </p:cNvSpPr>
          <p:nvPr/>
        </p:nvSpPr>
        <p:spPr bwMode="auto">
          <a:xfrm>
            <a:off x="6228184" y="3740549"/>
            <a:ext cx="970147" cy="400101"/>
          </a:xfrm>
          <a:prstGeom prst="rect">
            <a:avLst/>
          </a:prstGeom>
          <a:ln/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31" tIns="45716" rIns="91431" bIns="45716">
            <a:spAutoFit/>
          </a:bodyPr>
          <a:lstStyle/>
          <a:p>
            <a:pPr algn="ctr">
              <a:buClr>
                <a:schemeClr val="tx1"/>
              </a:buClr>
              <a:buSzPct val="75000"/>
              <a:buFont typeface="Wingdings" pitchFamily="2" charset="2"/>
              <a:buNone/>
              <a:defRPr/>
            </a:pPr>
            <a:r>
              <a:rPr lang="es-ES" sz="1000" b="1" dirty="0" smtClean="0">
                <a:latin typeface="+mn-lt"/>
              </a:rPr>
              <a:t>PMBOK V6  (en desarrollo)</a:t>
            </a:r>
            <a:endParaRPr lang="es-ES" sz="1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09600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3">
      <a:majorFont>
        <a:latin typeface="Trebuchet MS"/>
        <a:ea typeface=""/>
        <a:cs typeface=""/>
      </a:majorFont>
      <a:minorFont>
        <a:latin typeface="Calibri"/>
        <a:ea typeface=""/>
        <a:cs typeface="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3">
      <a:majorFont>
        <a:latin typeface="Trebuchet MS"/>
        <a:ea typeface=""/>
        <a:cs typeface=""/>
      </a:majorFont>
      <a:minorFont>
        <a:latin typeface="Calibri"/>
        <a:ea typeface=""/>
        <a:cs typeface="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3">
      <a:majorFont>
        <a:latin typeface="Trebuchet MS"/>
        <a:ea typeface=""/>
        <a:cs typeface=""/>
      </a:majorFont>
      <a:minorFont>
        <a:latin typeface="Calibri"/>
        <a:ea typeface=""/>
        <a:cs typeface="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861</TotalTime>
  <Words>1040</Words>
  <Application>Microsoft Office PowerPoint</Application>
  <PresentationFormat>On-screen Show (4:3)</PresentationFormat>
  <Paragraphs>206</Paragraphs>
  <Slides>17</Slides>
  <Notes>14</Notes>
  <HiddenSlides>0</HiddenSlides>
  <MMClips>1</MMClips>
  <ScaleCrop>false</ScaleCrop>
  <HeadingPairs>
    <vt:vector size="6" baseType="variant">
      <vt:variant>
        <vt:lpstr>Theme</vt:lpstr>
      </vt:variant>
      <vt:variant>
        <vt:i4>5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Tema de Office</vt:lpstr>
      <vt:lpstr>1_Tema de Office</vt:lpstr>
      <vt:lpstr>2_Tema de Office</vt:lpstr>
      <vt:lpstr>3_Tema de Office</vt:lpstr>
      <vt:lpstr>4_Tema de Office</vt:lpstr>
      <vt:lpstr>Imagen de mapa de bits</vt:lpstr>
      <vt:lpstr>Clip</vt:lpstr>
      <vt:lpstr>Analista de Negocio: más allá de la frontera del proyecto La visión del PMI®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 como rol estratégico</vt:lpstr>
      <vt:lpstr>Documentación PMI® relacionada</vt:lpstr>
      <vt:lpstr>Resumiendo</vt:lpstr>
      <vt:lpstr>Necesidades, Requerimientos</vt:lpstr>
      <vt:lpstr>PowerPoint Presentation</vt:lpstr>
      <vt:lpstr>Clave: Requerimientos</vt:lpstr>
      <vt:lpstr>Clave: Interesados</vt:lpstr>
      <vt:lpstr>Requerimientos e Interesados</vt:lpstr>
      <vt:lpstr>Clave: Calidad</vt:lpstr>
      <vt:lpstr>Su pregunta no molesta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Nicolas</dc:creator>
  <cp:lastModifiedBy>sconte</cp:lastModifiedBy>
  <cp:revision>122</cp:revision>
  <dcterms:created xsi:type="dcterms:W3CDTF">2014-08-18T00:32:41Z</dcterms:created>
  <dcterms:modified xsi:type="dcterms:W3CDTF">2016-09-19T12:36:14Z</dcterms:modified>
</cp:coreProperties>
</file>